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20" r:id="rId1"/>
  </p:sldMasterIdLst>
  <p:notesMasterIdLst>
    <p:notesMasterId r:id="rId18"/>
  </p:notesMasterIdLst>
  <p:sldIdLst>
    <p:sldId id="364" r:id="rId2"/>
    <p:sldId id="365" r:id="rId3"/>
    <p:sldId id="366" r:id="rId4"/>
    <p:sldId id="367" r:id="rId5"/>
    <p:sldId id="368" r:id="rId6"/>
    <p:sldId id="369" r:id="rId7"/>
    <p:sldId id="370" r:id="rId8"/>
    <p:sldId id="371" r:id="rId9"/>
    <p:sldId id="274" r:id="rId10"/>
    <p:sldId id="372" r:id="rId11"/>
    <p:sldId id="373" r:id="rId12"/>
    <p:sldId id="379" r:id="rId13"/>
    <p:sldId id="374" r:id="rId14"/>
    <p:sldId id="375" r:id="rId15"/>
    <p:sldId id="262" r:id="rId16"/>
    <p:sldId id="348" r:id="rId17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595" autoAdjust="0"/>
    <p:restoredTop sz="94660"/>
  </p:normalViewPr>
  <p:slideViewPr>
    <p:cSldViewPr>
      <p:cViewPr varScale="1">
        <p:scale>
          <a:sx n="73" d="100"/>
          <a:sy n="73" d="100"/>
        </p:scale>
        <p:origin x="639" y="2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5C47683-0F13-4E6E-85DB-A30CCD9F5FF8}" type="datetimeFigureOut">
              <a:rPr lang="ar-IQ" smtClean="0"/>
              <a:t>18/11/1447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5DD82D7-5AEA-4E27-9B47-C5581E7EBE3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67417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IQ"/>
              <a:t>13 كانون الأول، 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DFD3-E391-4C02-BF40-6BF06E47463A}" type="slidenum">
              <a:rPr lang="ar-IQ" smtClean="0"/>
              <a:t>‹#›</a:t>
            </a:fld>
            <a:endParaRPr lang="ar-IQ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IQ"/>
              <a:t>13 كانون الأول، 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DFD3-E391-4C02-BF40-6BF06E47463A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IQ"/>
              <a:t>13 كانون الأول، 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DFD3-E391-4C02-BF40-6BF06E47463A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IQ"/>
              <a:t>13 كانون الأول، 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DFD3-E391-4C02-BF40-6BF06E47463A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IQ"/>
              <a:t>13 كانون الأول، 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DFD3-E391-4C02-BF40-6BF06E47463A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IQ"/>
              <a:t>13 كانون الأول، 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DFD3-E391-4C02-BF40-6BF06E47463A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IQ"/>
              <a:t>13 كانون الأول، 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DFD3-E391-4C02-BF40-6BF06E47463A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IQ"/>
              <a:t>13 كانون الأول، 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DFD3-E391-4C02-BF40-6BF06E47463A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IQ"/>
              <a:t>13 كانون الأول، 21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DFD3-E391-4C02-BF40-6BF06E47463A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IQ"/>
              <a:t>13 كانون الأول، 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DFD3-E391-4C02-BF40-6BF06E47463A}" type="slidenum">
              <a:rPr lang="ar-IQ" smtClean="0"/>
              <a:t>‹#›</a:t>
            </a:fld>
            <a:endParaRPr lang="ar-IQ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r>
              <a:rPr lang="ar-IQ"/>
              <a:t>13 كانون الأول، 21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2BB1DFD3-E391-4C02-BF40-6BF06E47463A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ar-IQ"/>
              <a:t>13 كانون الأول، 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BB1DFD3-E391-4C02-BF40-6BF06E47463A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/>
  <p:txStyles>
    <p:titleStyle>
      <a:lvl1pPr algn="l" rtl="1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r" rtl="1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r" rtl="1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r" rtl="1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r" rtl="1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r" rtl="1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r" rtl="1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r" rtl="1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r" rtl="1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hyperlink" Target="https://en.wikipedia.org/wiki/Dental_plaque" TargetMode="External"/><Relationship Id="rId7" Type="http://schemas.openxmlformats.org/officeDocument/2006/relationships/hyperlink" Target="https://en.wikipedia.org/wiki/Biofilm" TargetMode="External"/><Relationship Id="rId2" Type="http://schemas.openxmlformats.org/officeDocument/2006/relationships/hyperlink" Target="https://en.wikipedia.org/wiki/Oral_hygien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Dental_implant" TargetMode="External"/><Relationship Id="rId5" Type="http://schemas.openxmlformats.org/officeDocument/2006/relationships/hyperlink" Target="https://en.wikipedia.org/wiki/Dental_braces" TargetMode="External"/><Relationship Id="rId4" Type="http://schemas.openxmlformats.org/officeDocument/2006/relationships/hyperlink" Target="https://en.wikipedia.org/wiki/Gingiva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04448" y="1124744"/>
            <a:ext cx="8077200" cy="167335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 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12360" y="1862709"/>
            <a:ext cx="8077200" cy="1499616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500" y="18255"/>
            <a:ext cx="10477500" cy="699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396753"/>
            <a:ext cx="87297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4000" b="1" dirty="0">
                <a:solidFill>
                  <a:srgbClr val="0070C0"/>
                </a:solidFill>
              </a:rPr>
              <a:t> </a:t>
            </a:r>
            <a:r>
              <a:rPr lang="en-US" sz="3600" b="1" dirty="0">
                <a:solidFill>
                  <a:schemeClr val="accent2"/>
                </a:solidFill>
              </a:rPr>
              <a:t>Oral hygiene care and management of oral and periodontal disease during orthodontic treatment 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IQ"/>
              <a:t>13 كانون الأول، 21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DFD3-E391-4C02-BF40-6BF06E47463A}" type="slidenum">
              <a:rPr lang="ar-IQ" smtClean="0"/>
              <a:t>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36058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 </a:t>
            </a:r>
            <a:r>
              <a:rPr lang="en-US" sz="3100" dirty="0"/>
              <a:t>Oral hygiene care and management of oral and periodontal disease during orthodontic treatment:</a:t>
            </a:r>
            <a:br>
              <a:rPr lang="en-US" sz="3100" dirty="0"/>
            </a:br>
            <a:endParaRPr lang="ar-IQ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44" y="1481221"/>
            <a:ext cx="5194920" cy="4625609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b="1" dirty="0"/>
              <a:t>B. Daily Maintenance:</a:t>
            </a:r>
            <a:endParaRPr lang="en-US" dirty="0"/>
          </a:p>
          <a:p>
            <a:pPr lvl="0" algn="l" rtl="0"/>
            <a:r>
              <a:rPr lang="en-US" dirty="0"/>
              <a:t>A soft-bristle or a bi-level </a:t>
            </a:r>
            <a:r>
              <a:rPr lang="en-US" b="1" dirty="0">
                <a:solidFill>
                  <a:srgbClr val="0070C0"/>
                </a:solidFill>
              </a:rPr>
              <a:t>toothbrush</a:t>
            </a:r>
            <a:r>
              <a:rPr lang="en-US" dirty="0"/>
              <a:t> (one with longer bristles on the edges and shorter ones in the middle)  </a:t>
            </a:r>
          </a:p>
          <a:p>
            <a:pPr lvl="0" algn="l" rtl="0"/>
            <a:r>
              <a:rPr lang="en-US" dirty="0"/>
              <a:t>For hard-to-clean areas,  interdental brush, or </a:t>
            </a:r>
            <a:r>
              <a:rPr lang="en-US" b="1" dirty="0" err="1">
                <a:solidFill>
                  <a:srgbClr val="0070C0"/>
                </a:solidFill>
              </a:rPr>
              <a:t>proxabrush</a:t>
            </a:r>
            <a:r>
              <a:rPr lang="en-US" dirty="0"/>
              <a:t> like pipe cleaner, </a:t>
            </a:r>
          </a:p>
          <a:p>
            <a:pPr lvl="0" algn="l" rtl="0"/>
            <a:r>
              <a:rPr lang="en-US" dirty="0"/>
              <a:t>For between </a:t>
            </a:r>
            <a:r>
              <a:rPr lang="en-US" b="1" dirty="0">
                <a:solidFill>
                  <a:srgbClr val="0070C0"/>
                </a:solidFill>
              </a:rPr>
              <a:t>wires, brackets and teeth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DFD3-E391-4C02-BF40-6BF06E47463A}" type="slidenum">
              <a:rPr lang="ar-IQ" smtClean="0"/>
              <a:t>10</a:t>
            </a:fld>
            <a:endParaRPr lang="ar-IQ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608" y="4337720"/>
            <a:ext cx="352839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1695822"/>
            <a:ext cx="3571875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6629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22810"/>
            <a:ext cx="5770984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> </a:t>
            </a:r>
            <a:r>
              <a:rPr lang="en-US" sz="3100" dirty="0"/>
              <a:t>Oral hygiene care and management of oral and periodontal disease during orthodontic treatment:</a:t>
            </a:r>
            <a:br>
              <a:rPr lang="en-US" sz="3100" dirty="0"/>
            </a:br>
            <a:endParaRPr lang="ar-IQ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7727"/>
            <a:ext cx="4970000" cy="4625609"/>
          </a:xfrm>
        </p:spPr>
        <p:txBody>
          <a:bodyPr/>
          <a:lstStyle/>
          <a:p>
            <a:pPr algn="l" rtl="0"/>
            <a:r>
              <a:rPr lang="en-US" dirty="0"/>
              <a:t>The flossing </a:t>
            </a:r>
          </a:p>
          <a:p>
            <a:pPr algn="l" rtl="0"/>
            <a:r>
              <a:rPr lang="en-US" dirty="0"/>
              <a:t>once a day </a:t>
            </a:r>
          </a:p>
          <a:p>
            <a:pPr algn="l" rtl="0"/>
            <a:r>
              <a:rPr lang="en-US" dirty="0"/>
              <a:t>the retainer  </a:t>
            </a:r>
          </a:p>
          <a:p>
            <a:pPr algn="l" rtl="0"/>
            <a:r>
              <a:rPr lang="en-US" dirty="0"/>
              <a:t>brushed daily</a:t>
            </a:r>
          </a:p>
          <a:p>
            <a:pPr algn="l" rtl="0"/>
            <a:r>
              <a:rPr lang="en-US" dirty="0"/>
              <a:t>hot water on  retainer</a:t>
            </a:r>
          </a:p>
          <a:p>
            <a:pPr marL="118872" indent="0" algn="l" rtl="0">
              <a:buNone/>
            </a:pPr>
            <a:r>
              <a:rPr lang="en-US" dirty="0"/>
              <a:t>distort the soft plastic and make it unusable</a:t>
            </a:r>
          </a:p>
          <a:p>
            <a:endParaRPr lang="ar-IQ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DFD3-E391-4C02-BF40-6BF06E47463A}" type="slidenum">
              <a:rPr lang="ar-IQ" smtClean="0"/>
              <a:t>11</a:t>
            </a:fld>
            <a:endParaRPr lang="ar-IQ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200" y="330188"/>
            <a:ext cx="3716799" cy="20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904" y="2420888"/>
            <a:ext cx="3651095" cy="2430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398" y="4454733"/>
            <a:ext cx="3658601" cy="2403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5207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5266928" cy="4625609"/>
          </a:xfrm>
        </p:spPr>
        <p:txBody>
          <a:bodyPr>
            <a:normAutofit fontScale="85000" lnSpcReduction="10000"/>
          </a:bodyPr>
          <a:lstStyle/>
          <a:p>
            <a:pPr marL="118872" indent="0" algn="l" rtl="0">
              <a:buNone/>
            </a:pPr>
            <a:r>
              <a:rPr lang="en-US" b="1" dirty="0"/>
              <a:t>    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Dental water jet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pPr algn="l" rtl="0"/>
            <a:r>
              <a:rPr lang="en-US" b="1" dirty="0"/>
              <a:t>oral irrigator</a:t>
            </a:r>
            <a:r>
              <a:rPr lang="en-US" dirty="0"/>
              <a:t>  home </a:t>
            </a:r>
            <a:r>
              <a:rPr lang="en-US" dirty="0">
                <a:hlinkClick r:id="rId2" tooltip="Oral hygiene"/>
              </a:rPr>
              <a:t>dental care</a:t>
            </a:r>
            <a:r>
              <a:rPr lang="en-US" dirty="0"/>
              <a:t> device </a:t>
            </a:r>
          </a:p>
          <a:p>
            <a:pPr algn="l" rtl="0"/>
            <a:r>
              <a:rPr lang="en-US" dirty="0"/>
              <a:t>stream of high-pressure pulsating water </a:t>
            </a:r>
          </a:p>
          <a:p>
            <a:pPr algn="l" rtl="0"/>
            <a:r>
              <a:rPr lang="en-US" dirty="0">
                <a:hlinkClick r:id="rId3" tooltip="Dental plaque"/>
              </a:rPr>
              <a:t>dental plaque</a:t>
            </a:r>
            <a:r>
              <a:rPr lang="en-US" dirty="0"/>
              <a:t> and food debris</a:t>
            </a:r>
          </a:p>
          <a:p>
            <a:pPr algn="l" rtl="0"/>
            <a:r>
              <a:rPr lang="en-US" dirty="0"/>
              <a:t>teeth and below the gum </a:t>
            </a:r>
            <a:r>
              <a:rPr lang="en-US" dirty="0" err="1"/>
              <a:t>lin</a:t>
            </a:r>
            <a:endParaRPr lang="en-US" dirty="0"/>
          </a:p>
          <a:p>
            <a:pPr algn="l" rtl="0"/>
            <a:r>
              <a:rPr lang="en-US" dirty="0"/>
              <a:t>Regular use </a:t>
            </a:r>
          </a:p>
          <a:p>
            <a:pPr algn="l" rtl="0"/>
            <a:r>
              <a:rPr lang="en-US" dirty="0"/>
              <a:t>improve </a:t>
            </a:r>
            <a:r>
              <a:rPr lang="en-US" dirty="0">
                <a:hlinkClick r:id="rId4" tooltip="Gingiva"/>
              </a:rPr>
              <a:t>gingival</a:t>
            </a:r>
            <a:r>
              <a:rPr lang="en-US" dirty="0"/>
              <a:t> health cleaning for </a:t>
            </a:r>
            <a:r>
              <a:rPr lang="en-US" dirty="0">
                <a:hlinkClick r:id="rId5" tooltip="Dental braces"/>
              </a:rPr>
              <a:t>braces</a:t>
            </a:r>
            <a:r>
              <a:rPr lang="en-US" dirty="0"/>
              <a:t> and </a:t>
            </a:r>
            <a:r>
              <a:rPr lang="en-US" dirty="0">
                <a:hlinkClick r:id="rId6" tooltip="Dental implant"/>
              </a:rPr>
              <a:t>dental implants</a:t>
            </a:r>
            <a:endParaRPr lang="en-US" dirty="0"/>
          </a:p>
          <a:p>
            <a:pPr algn="l" rtl="0"/>
            <a:r>
              <a:rPr lang="en-US" dirty="0"/>
              <a:t>plaque </a:t>
            </a:r>
            <a:r>
              <a:rPr lang="en-US" dirty="0">
                <a:hlinkClick r:id="rId7" tooltip="Biofilm"/>
              </a:rPr>
              <a:t>biofilm</a:t>
            </a:r>
            <a:r>
              <a:rPr lang="en-US" dirty="0"/>
              <a:t> removal </a:t>
            </a:r>
            <a:endParaRPr lang="ar-IQ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DFD3-E391-4C02-BF40-6BF06E47463A}" type="slidenum">
              <a:rPr lang="ar-IQ" smtClean="0"/>
              <a:t>12</a:t>
            </a:fld>
            <a:endParaRPr lang="ar-IQ"/>
          </a:p>
        </p:txBody>
      </p:sp>
      <p:pic>
        <p:nvPicPr>
          <p:cNvPr id="7" name="Picture 6" descr="https://upload.wikimedia.org/wikipedia/commons/thumb/e/e4/Water_Flosser.jpg/220px-Water_Flosser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556792"/>
            <a:ext cx="3419872" cy="3888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2625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 </a:t>
            </a:r>
            <a:r>
              <a:rPr lang="en-US" sz="3100" dirty="0"/>
              <a:t>Oral hygiene care and management of oral and periodontal disease during orthodontic treatment:</a:t>
            </a:r>
            <a:br>
              <a:rPr lang="en-US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>
                <a:solidFill>
                  <a:srgbClr val="0070C0"/>
                </a:solidFill>
              </a:rPr>
              <a:t>C. Professional Care</a:t>
            </a:r>
          </a:p>
          <a:p>
            <a:pPr algn="l" rtl="0"/>
            <a:r>
              <a:rPr lang="en-US" dirty="0"/>
              <a:t>1.ensure oral hygiene is good</a:t>
            </a:r>
          </a:p>
          <a:p>
            <a:pPr algn="l" rtl="0"/>
            <a:r>
              <a:rPr lang="en-US" dirty="0"/>
              <a:t>2.Constant reminder therapy at weekly intervals </a:t>
            </a:r>
          </a:p>
          <a:p>
            <a:pPr algn="l" rtl="0"/>
            <a:r>
              <a:rPr lang="en-US" dirty="0"/>
              <a:t>3.topical application of 2% </a:t>
            </a:r>
            <a:r>
              <a:rPr lang="en-US" dirty="0" err="1"/>
              <a:t>chlorhexidine</a:t>
            </a:r>
            <a:r>
              <a:rPr lang="en-US" dirty="0"/>
              <a:t> </a:t>
            </a:r>
            <a:r>
              <a:rPr lang="en-US" b="1" dirty="0"/>
              <a:t> </a:t>
            </a:r>
            <a:endParaRPr lang="en-US" dirty="0"/>
          </a:p>
          <a:p>
            <a:pPr algn="l" rtl="0"/>
            <a:r>
              <a:rPr lang="en-US" dirty="0"/>
              <a:t>4.Metronidazole selective antimicrobial  </a:t>
            </a:r>
          </a:p>
          <a:p>
            <a:pPr algn="l" rtl="0"/>
            <a:endParaRPr lang="ar-IQ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DFD3-E391-4C02-BF40-6BF06E47463A}" type="slidenum">
              <a:rPr lang="ar-IQ" smtClean="0"/>
              <a:t>13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24837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 </a:t>
            </a:r>
            <a:r>
              <a:rPr lang="en-US" sz="3100" dirty="0"/>
              <a:t>Oral hygiene care and management of oral and periodontal disease during orthodontic treatment:</a:t>
            </a:r>
            <a:br>
              <a:rPr lang="en-US" sz="3100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978896" cy="5082809"/>
          </a:xfrm>
        </p:spPr>
        <p:txBody>
          <a:bodyPr>
            <a:normAutofit fontScale="77500" lnSpcReduction="20000"/>
          </a:bodyPr>
          <a:lstStyle/>
          <a:p>
            <a:pPr algn="l" rtl="0"/>
            <a:r>
              <a:rPr lang="en-US" dirty="0"/>
              <a:t>Orthodontic therapy  as simple as possible</a:t>
            </a:r>
          </a:p>
          <a:p>
            <a:pPr algn="l" rtl="0"/>
            <a:r>
              <a:rPr lang="en-US" dirty="0"/>
              <a:t>proper periodontal therapy</a:t>
            </a:r>
          </a:p>
          <a:p>
            <a:pPr algn="l" rtl="0"/>
            <a:r>
              <a:rPr lang="en-US" dirty="0"/>
              <a:t>removal of the orthodontic appliance </a:t>
            </a:r>
          </a:p>
          <a:p>
            <a:pPr algn="l" rtl="0"/>
            <a:r>
              <a:rPr lang="en-US" dirty="0"/>
              <a:t>bands predispose to gingivitis, gingival enlargement</a:t>
            </a:r>
          </a:p>
          <a:p>
            <a:pPr algn="l" rtl="0"/>
            <a:r>
              <a:rPr lang="en-US" dirty="0" err="1"/>
              <a:t>Buccal</a:t>
            </a:r>
            <a:r>
              <a:rPr lang="en-US" dirty="0"/>
              <a:t> tubes are preferred</a:t>
            </a:r>
          </a:p>
          <a:p>
            <a:pPr algn="l" rtl="0"/>
            <a:r>
              <a:rPr lang="en-US" dirty="0"/>
              <a:t>steel ligature wire instead of elastomeric </a:t>
            </a:r>
          </a:p>
          <a:p>
            <a:pPr algn="l" rtl="0"/>
            <a:r>
              <a:rPr lang="en-US" dirty="0"/>
              <a:t>Remove excess composite </a:t>
            </a:r>
          </a:p>
          <a:p>
            <a:pPr algn="l" rtl="0"/>
            <a:r>
              <a:rPr lang="en-US" dirty="0"/>
              <a:t>Teeth bonded with self-ligating brackets  fewer bacteria </a:t>
            </a:r>
          </a:p>
          <a:p>
            <a:pPr algn="l" rtl="0"/>
            <a:r>
              <a:rPr lang="en-US" dirty="0"/>
              <a:t>difficulty in maintaining oral hygiene with lingual appliance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DFD3-E391-4C02-BF40-6BF06E47463A}" type="slidenum">
              <a:rPr lang="ar-IQ" smtClean="0"/>
              <a:t>14</a:t>
            </a:fld>
            <a:endParaRPr lang="ar-IQ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92896"/>
            <a:ext cx="4067944" cy="2285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7748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6" t="26293" r="15854" b="8536"/>
          <a:stretch/>
        </p:blipFill>
        <p:spPr bwMode="auto">
          <a:xfrm>
            <a:off x="1187624" y="0"/>
            <a:ext cx="6646127" cy="3724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7" t="42683" r="19360" b="23756"/>
          <a:stretch/>
        </p:blipFill>
        <p:spPr bwMode="auto">
          <a:xfrm>
            <a:off x="1622521" y="4221088"/>
            <a:ext cx="5776332" cy="1918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DFD3-E391-4C02-BF40-6BF06E47463A}" type="slidenum">
              <a:rPr lang="ar-IQ" smtClean="0"/>
              <a:t>15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80785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540552" cy="684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DFD3-E391-4C02-BF40-6BF06E47463A}" type="slidenum">
              <a:rPr lang="ar-IQ" smtClean="0"/>
              <a:t>16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83864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Oral hygiene care and management of oral and periodontal disease during orthodontic treatment </a:t>
            </a:r>
            <a:br>
              <a:rPr lang="en-US" sz="3600" dirty="0">
                <a:solidFill>
                  <a:srgbClr val="FFFF00"/>
                </a:solidFill>
              </a:rPr>
            </a:br>
            <a:endParaRPr lang="ar-IQ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99239"/>
            <a:ext cx="6419056" cy="4625609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plaque control</a:t>
            </a:r>
          </a:p>
          <a:p>
            <a:pPr algn="l" rtl="0"/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bacteria in plaque digest the sugars</a:t>
            </a:r>
          </a:p>
          <a:p>
            <a:pPr algn="l" rtl="0"/>
            <a:r>
              <a:rPr lang="en-US" dirty="0"/>
              <a:t>producing acids </a:t>
            </a:r>
          </a:p>
          <a:p>
            <a:pPr algn="l" rtl="0"/>
            <a:r>
              <a:rPr lang="en-US" dirty="0"/>
              <a:t>teeth and irritate gums</a:t>
            </a:r>
          </a:p>
          <a:p>
            <a:pPr algn="l" rtl="0"/>
            <a:r>
              <a:rPr lang="en-US" dirty="0"/>
              <a:t>cavities</a:t>
            </a:r>
          </a:p>
          <a:p>
            <a:pPr algn="l" rtl="0"/>
            <a:r>
              <a:rPr lang="en-US" dirty="0"/>
              <a:t>gum disease </a:t>
            </a:r>
          </a:p>
          <a:p>
            <a:pPr algn="l" rtl="0"/>
            <a:r>
              <a:rPr lang="en-US" dirty="0"/>
              <a:t>bad breath.</a:t>
            </a:r>
          </a:p>
          <a:p>
            <a:pPr algn="l" rtl="0"/>
            <a:r>
              <a:rPr lang="en-US" dirty="0"/>
              <a:t>1. diet, 2.daily maintenance, 3.regularprofessional care</a:t>
            </a:r>
            <a:r>
              <a:rPr lang="en-US" b="1" dirty="0"/>
              <a:t>.</a:t>
            </a:r>
            <a:endParaRPr lang="en-US" dirty="0"/>
          </a:p>
          <a:p>
            <a:pPr algn="l" rtl="0"/>
            <a:endParaRPr lang="ar-IQ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51955"/>
            <a:ext cx="3676278" cy="2760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838" y="4221088"/>
            <a:ext cx="3416162" cy="2277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DFD3-E391-4C02-BF40-6BF06E47463A}" type="slidenum">
              <a:rPr lang="ar-IQ" smtClean="0"/>
              <a:t>2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7976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 </a:t>
            </a:r>
            <a:r>
              <a:rPr lang="en-US" sz="3100" dirty="0"/>
              <a:t>Oral hygiene care and management of oral and periodontal disease during orthodontic treatment:</a:t>
            </a:r>
            <a:br>
              <a:rPr lang="en-US" sz="3100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5508104" cy="4625609"/>
          </a:xfrm>
        </p:spPr>
        <p:txBody>
          <a:bodyPr>
            <a:normAutofit fontScale="92500" lnSpcReduction="20000"/>
          </a:bodyPr>
          <a:lstStyle/>
          <a:p>
            <a:pPr lvl="0" algn="l" rtl="0"/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1. Diet  (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</a:rPr>
              <a:t>Ibraheem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 M,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</a:rPr>
              <a:t>Nahidh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 M, 2021)</a:t>
            </a:r>
          </a:p>
          <a:p>
            <a:pPr algn="l" rtl="0"/>
            <a:r>
              <a:rPr lang="en-US" dirty="0"/>
              <a:t>1.Cutting down sugar</a:t>
            </a:r>
          </a:p>
          <a:p>
            <a:pPr algn="l" rtl="0"/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soda,stuck</a:t>
            </a:r>
            <a:r>
              <a:rPr lang="en-US" b="1" dirty="0">
                <a:solidFill>
                  <a:srgbClr val="0070C0"/>
                </a:solidFill>
              </a:rPr>
              <a:t> in your braces,  toffee, gum</a:t>
            </a:r>
          </a:p>
          <a:p>
            <a:pPr algn="l" rtl="0"/>
            <a:r>
              <a:rPr lang="en-US" dirty="0"/>
              <a:t>Dental Caries </a:t>
            </a:r>
          </a:p>
          <a:p>
            <a:pPr algn="l" rtl="0"/>
            <a:r>
              <a:rPr lang="en-US" dirty="0"/>
              <a:t>brackets and bands </a:t>
            </a:r>
          </a:p>
          <a:p>
            <a:pPr algn="l" rtl="0"/>
            <a:r>
              <a:rPr lang="en-US" dirty="0"/>
              <a:t>poor oral hygiene</a:t>
            </a:r>
          </a:p>
          <a:p>
            <a:pPr algn="l" rtl="0"/>
            <a:r>
              <a:rPr lang="en-US" dirty="0"/>
              <a:t> elastics, arch wires, springs,  attachments interferes with the patient's capability for brackets and teeth cleaning</a:t>
            </a:r>
          </a:p>
          <a:p>
            <a:endParaRPr lang="ar-IQ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DFD3-E391-4C02-BF40-6BF06E47463A}" type="slidenum">
              <a:rPr lang="ar-IQ" smtClean="0"/>
              <a:t>3</a:t>
            </a:fld>
            <a:endParaRPr lang="ar-IQ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42" t="35268" r="35290" b="19463"/>
          <a:stretch/>
        </p:blipFill>
        <p:spPr bwMode="auto">
          <a:xfrm>
            <a:off x="5370761" y="1988840"/>
            <a:ext cx="3496111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2444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 </a:t>
            </a:r>
            <a:r>
              <a:rPr lang="en-US" sz="3100" dirty="0"/>
              <a:t>Oral hygiene care and management of oral and periodontal disease during orthodontic treatment:</a:t>
            </a:r>
            <a:br>
              <a:rPr lang="en-US" sz="3100" dirty="0"/>
            </a:br>
            <a:endParaRPr lang="ar-IQ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7727"/>
            <a:ext cx="8229600" cy="4625609"/>
          </a:xfrm>
        </p:spPr>
        <p:txBody>
          <a:bodyPr/>
          <a:lstStyle/>
          <a:p>
            <a:endParaRPr lang="en-US" dirty="0"/>
          </a:p>
          <a:p>
            <a:pPr marL="118872" indent="0" algn="l" rtl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algn="l" rtl="0"/>
            <a:r>
              <a:rPr lang="en-US" dirty="0"/>
              <a:t>protein in </a:t>
            </a:r>
            <a:r>
              <a:rPr lang="en-US" dirty="0">
                <a:solidFill>
                  <a:srgbClr val="0070C0"/>
                </a:solidFill>
              </a:rPr>
              <a:t>meat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calcium</a:t>
            </a:r>
            <a:r>
              <a:rPr lang="en-US" dirty="0"/>
              <a:t> in milk</a:t>
            </a:r>
          </a:p>
          <a:p>
            <a:pPr algn="l" rtl="0"/>
            <a:r>
              <a:rPr lang="en-US" dirty="0"/>
              <a:t>neutralize acids</a:t>
            </a:r>
          </a:p>
          <a:p>
            <a:pPr algn="l" rtl="0"/>
            <a:r>
              <a:rPr lang="en-US" dirty="0"/>
              <a:t>Topical fluoride </a:t>
            </a:r>
          </a:p>
          <a:p>
            <a:pPr algn="l" rtl="0"/>
            <a:r>
              <a:rPr lang="en-US" dirty="0"/>
              <a:t>dental caries </a:t>
            </a:r>
          </a:p>
          <a:p>
            <a:pPr algn="l" rtl="0"/>
            <a:r>
              <a:rPr lang="en-US" dirty="0">
                <a:solidFill>
                  <a:srgbClr val="0070C0"/>
                </a:solidFill>
              </a:rPr>
              <a:t>lemon</a:t>
            </a:r>
          </a:p>
          <a:p>
            <a:pPr algn="l" rtl="0"/>
            <a:r>
              <a:rPr lang="en-US" dirty="0"/>
              <a:t>enamel surface erosion </a:t>
            </a:r>
          </a:p>
          <a:p>
            <a:endParaRPr lang="ar-IQ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DFD3-E391-4C02-BF40-6BF06E47463A}" type="slidenum">
              <a:rPr lang="ar-IQ" smtClean="0"/>
              <a:t>4</a:t>
            </a:fld>
            <a:endParaRPr lang="ar-IQ"/>
          </a:p>
        </p:txBody>
      </p:sp>
      <p:pic>
        <p:nvPicPr>
          <p:cNvPr id="33796" name="Picture 4" descr="Meat, poultry, fish, eggs and more - Healthy 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966" y="1196752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Foods rich in calcium • wall stickers protein, nourishment, sour cream |  myloview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187" y="3717032"/>
            <a:ext cx="3719586" cy="248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203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 </a:t>
            </a:r>
            <a:r>
              <a:rPr lang="en-US" sz="3100" dirty="0"/>
              <a:t>Oral hygiene care and management of oral and periodontal disease during orthodontic treatment:</a:t>
            </a:r>
            <a:br>
              <a:rPr lang="en-US" sz="3100" dirty="0"/>
            </a:br>
            <a:endParaRPr lang="ar-IQ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7151"/>
            <a:ext cx="5086908" cy="4625609"/>
          </a:xfrm>
        </p:spPr>
        <p:txBody>
          <a:bodyPr/>
          <a:lstStyle/>
          <a:p>
            <a:pPr algn="l" rtl="0"/>
            <a:r>
              <a:rPr lang="en-US" dirty="0"/>
              <a:t>1.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Foods that are very hard or extremely sticky can also cause physical damage to orthodontic appliances. </a:t>
            </a:r>
          </a:p>
          <a:p>
            <a:pPr algn="l" rtl="0"/>
            <a:r>
              <a:rPr lang="en-US" dirty="0"/>
              <a:t>hard candies </a:t>
            </a:r>
          </a:p>
          <a:p>
            <a:pPr algn="l" rtl="0"/>
            <a:r>
              <a:rPr lang="en-US" dirty="0"/>
              <a:t>don’t chew on ice, pencils, or nails</a:t>
            </a:r>
          </a:p>
          <a:p>
            <a:pPr algn="l" rtl="0"/>
            <a:endParaRPr lang="ar-IQ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DFD3-E391-4C02-BF40-6BF06E47463A}" type="slidenum">
              <a:rPr lang="ar-IQ" smtClean="0"/>
              <a:t>5</a:t>
            </a:fld>
            <a:endParaRPr lang="ar-IQ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788" y="1412776"/>
            <a:ext cx="3671330" cy="2447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0" name="Picture 4" descr="What is Onychophagia?...Nail Biting!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t="27512"/>
          <a:stretch/>
        </p:blipFill>
        <p:spPr bwMode="auto">
          <a:xfrm>
            <a:off x="5010150" y="4343400"/>
            <a:ext cx="4158208" cy="248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116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 </a:t>
            </a:r>
            <a:r>
              <a:rPr lang="en-US" sz="3100" dirty="0"/>
              <a:t>Oral hygiene care and management of oral and periodontal disease during orthodontic treatment:</a:t>
            </a:r>
            <a:br>
              <a:rPr lang="en-US" sz="3100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44" y="1556792"/>
            <a:ext cx="5626968" cy="4625609"/>
          </a:xfrm>
        </p:spPr>
        <p:txBody>
          <a:bodyPr/>
          <a:lstStyle/>
          <a:p>
            <a:pPr algn="l" rtl="0"/>
            <a:r>
              <a:rPr lang="en-US" dirty="0"/>
              <a:t>3. Plaque and calculus ,</a:t>
            </a:r>
          </a:p>
          <a:p>
            <a:pPr algn="l" rtl="0"/>
            <a:r>
              <a:rPr lang="en-US" dirty="0"/>
              <a:t>soft diet,  </a:t>
            </a:r>
          </a:p>
          <a:p>
            <a:pPr algn="l" rtl="0"/>
            <a:r>
              <a:rPr lang="en-US" dirty="0"/>
              <a:t>fibrous  </a:t>
            </a:r>
          </a:p>
          <a:p>
            <a:pPr algn="l" rtl="0"/>
            <a:r>
              <a:rPr lang="en-US" dirty="0"/>
              <a:t>a surface cleansing effect   </a:t>
            </a:r>
          </a:p>
          <a:p>
            <a:pPr algn="l" rtl="0"/>
            <a:r>
              <a:rPr lang="en-US" dirty="0"/>
              <a:t>prevents plaque formation </a:t>
            </a:r>
          </a:p>
          <a:p>
            <a:pPr algn="l" rtl="0"/>
            <a:r>
              <a:rPr lang="en-US" dirty="0"/>
              <a:t>Mouth wash </a:t>
            </a:r>
            <a:endParaRPr lang="ar-IQ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DFD3-E391-4C02-BF40-6BF06E47463A}" type="slidenum">
              <a:rPr lang="ar-IQ" smtClean="0"/>
              <a:t>6</a:t>
            </a:fld>
            <a:endParaRPr lang="ar-IQ"/>
          </a:p>
        </p:txBody>
      </p:sp>
      <p:pic>
        <p:nvPicPr>
          <p:cNvPr id="35842" name="Picture 2" descr="Low-Fiber Diet: Foods to Choose and Avoi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1" r="12689"/>
          <a:stretch/>
        </p:blipFill>
        <p:spPr bwMode="auto">
          <a:xfrm>
            <a:off x="5753100" y="2060848"/>
            <a:ext cx="339090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697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sz="3100" dirty="0"/>
              <a:t>Oral hygiene care and management of oral and periodontal disease during orthodontic treatment:</a:t>
            </a:r>
            <a:endParaRPr lang="ar-IQ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b="1" dirty="0">
                <a:solidFill>
                  <a:srgbClr val="0070C0"/>
                </a:solidFill>
              </a:rPr>
              <a:t>Vitamins deficiency</a:t>
            </a:r>
          </a:p>
          <a:p>
            <a:pPr algn="l" rtl="0"/>
            <a:r>
              <a:rPr lang="en-US" b="1" dirty="0">
                <a:solidFill>
                  <a:srgbClr val="0070C0"/>
                </a:solidFill>
              </a:rPr>
              <a:t>hyperplasia of the gingiva </a:t>
            </a:r>
          </a:p>
          <a:p>
            <a:pPr algn="l" rtl="0"/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vitamin B   </a:t>
            </a:r>
            <a:r>
              <a:rPr lang="en-US" dirty="0"/>
              <a:t>Gingivitis</a:t>
            </a:r>
          </a:p>
          <a:p>
            <a:pPr algn="l" rtl="0"/>
            <a:endParaRPr lang="en-US" dirty="0"/>
          </a:p>
          <a:p>
            <a:pPr algn="l" rtl="0"/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folic acid deficiency </a:t>
            </a:r>
            <a:r>
              <a:rPr lang="en-US" dirty="0"/>
              <a:t>necrosis of the PDL</a:t>
            </a:r>
          </a:p>
          <a:p>
            <a:pPr algn="l" rtl="0"/>
            <a:endParaRPr lang="en-US" dirty="0"/>
          </a:p>
          <a:p>
            <a:pPr algn="l" rtl="0"/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Scurvy</a:t>
            </a:r>
            <a:r>
              <a:rPr lang="en-US" dirty="0"/>
              <a:t>  collagen </a:t>
            </a:r>
          </a:p>
          <a:p>
            <a:pPr algn="l" rtl="0"/>
            <a:endParaRPr lang="en-US" dirty="0"/>
          </a:p>
          <a:p>
            <a:pPr algn="l" rtl="0"/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Vitamin A </a:t>
            </a:r>
            <a:r>
              <a:rPr lang="en-US" dirty="0"/>
              <a:t>synthesis of the collagen </a:t>
            </a:r>
          </a:p>
          <a:p>
            <a:pPr algn="l" rtl="0"/>
            <a:endParaRPr lang="en-US" dirty="0"/>
          </a:p>
          <a:p>
            <a:pPr algn="l" rtl="0"/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Vitamin K </a:t>
            </a:r>
            <a:r>
              <a:rPr lang="en-US" dirty="0"/>
              <a:t>blood clot formation </a:t>
            </a:r>
          </a:p>
          <a:p>
            <a:endParaRPr lang="ar-IQ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DFD3-E391-4C02-BF40-6BF06E47463A}" type="slidenum">
              <a:rPr lang="ar-IQ" smtClean="0"/>
              <a:t>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67028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5900779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sz="2400" dirty="0"/>
              <a:t>Oral hygiene care and management of oral and periodontal disease during orthodontic treatment: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5698976" cy="4625609"/>
          </a:xfrm>
        </p:spPr>
        <p:txBody>
          <a:bodyPr/>
          <a:lstStyle/>
          <a:p>
            <a:pPr algn="l" rtl="0"/>
            <a:r>
              <a:rPr lang="en-US" b="1" dirty="0">
                <a:solidFill>
                  <a:srgbClr val="0070C0"/>
                </a:solidFill>
              </a:rPr>
              <a:t>4.  Effect on the Shear Bond Strength</a:t>
            </a:r>
            <a:endParaRPr lang="en-US" sz="2400" b="1" dirty="0">
              <a:solidFill>
                <a:srgbClr val="0070C0"/>
              </a:solidFill>
            </a:endParaRPr>
          </a:p>
          <a:p>
            <a:pPr algn="l" rtl="0"/>
            <a:r>
              <a:rPr lang="en-US" dirty="0"/>
              <a:t>carbonated soft drinks on the shear bond strength</a:t>
            </a:r>
            <a:endParaRPr lang="en-US" sz="2400" dirty="0"/>
          </a:p>
          <a:p>
            <a:pPr algn="l" rtl="0"/>
            <a:r>
              <a:rPr lang="en-US" dirty="0"/>
              <a:t>adhesive</a:t>
            </a:r>
            <a:endParaRPr lang="en-US" sz="2400" dirty="0"/>
          </a:p>
          <a:p>
            <a:pPr algn="l" rtl="0"/>
            <a:r>
              <a:rPr lang="en-US" dirty="0" err="1"/>
              <a:t>microleakage</a:t>
            </a:r>
            <a:r>
              <a:rPr lang="en-US" dirty="0"/>
              <a:t> of orthodontic brackets</a:t>
            </a:r>
            <a:endParaRPr lang="en-US" sz="2400" dirty="0"/>
          </a:p>
          <a:p>
            <a:pPr algn="l" rtl="0"/>
            <a:r>
              <a:rPr lang="en-US" dirty="0"/>
              <a:t>erosive lesions 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DFD3-E391-4C02-BF40-6BF06E47463A}" type="slidenum">
              <a:rPr lang="ar-IQ" smtClean="0"/>
              <a:t>8</a:t>
            </a:fld>
            <a:endParaRPr lang="ar-IQ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79" y="-747464"/>
            <a:ext cx="2465997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546" y="2852936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664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0" t="28244" r="15625" b="7756"/>
          <a:stretch/>
        </p:blipFill>
        <p:spPr bwMode="auto">
          <a:xfrm>
            <a:off x="1187624" y="356839"/>
            <a:ext cx="722599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70" t="23561" r="18445" b="29610"/>
          <a:stretch/>
        </p:blipFill>
        <p:spPr bwMode="auto">
          <a:xfrm>
            <a:off x="4644008" y="3501007"/>
            <a:ext cx="3960440" cy="297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1" t="38000" r="50000" b="9707"/>
          <a:stretch/>
        </p:blipFill>
        <p:spPr bwMode="auto">
          <a:xfrm>
            <a:off x="899592" y="3344890"/>
            <a:ext cx="3384376" cy="29885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DFD3-E391-4C02-BF40-6BF06E47463A}" type="slidenum">
              <a:rPr lang="ar-IQ" smtClean="0"/>
              <a:t>9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908237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13126</TotalTime>
  <Words>603</Words>
  <Application>Microsoft Office PowerPoint</Application>
  <PresentationFormat>On-screen Show (4:3)</PresentationFormat>
  <Paragraphs>110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Corbel</vt:lpstr>
      <vt:lpstr>Wingdings</vt:lpstr>
      <vt:lpstr>Wingdings 2</vt:lpstr>
      <vt:lpstr>Wingdings 3</vt:lpstr>
      <vt:lpstr>Module</vt:lpstr>
      <vt:lpstr> </vt:lpstr>
      <vt:lpstr>Oral hygiene care and management of oral and periodontal disease during orthodontic treatment  </vt:lpstr>
      <vt:lpstr> Oral hygiene care and management of oral and periodontal disease during orthodontic treatment: </vt:lpstr>
      <vt:lpstr> Oral hygiene care and management of oral and periodontal disease during orthodontic treatment: </vt:lpstr>
      <vt:lpstr> Oral hygiene care and management of oral and periodontal disease during orthodontic treatment: </vt:lpstr>
      <vt:lpstr> Oral hygiene care and management of oral and periodontal disease during orthodontic treatment: </vt:lpstr>
      <vt:lpstr> Oral hygiene care and management of oral and periodontal disease during orthodontic treatment:</vt:lpstr>
      <vt:lpstr> Oral hygiene care and management of oral and periodontal disease during orthodontic treatment:</vt:lpstr>
      <vt:lpstr>PowerPoint Presentation</vt:lpstr>
      <vt:lpstr> Oral hygiene care and management of oral and periodontal disease during orthodontic treatment: </vt:lpstr>
      <vt:lpstr> Oral hygiene care and management of oral and periodontal disease during orthodontic treatment: </vt:lpstr>
      <vt:lpstr>PowerPoint Presentation</vt:lpstr>
      <vt:lpstr> Oral hygiene care and management of oral and periodontal disease during orthodontic treatment: </vt:lpstr>
      <vt:lpstr> Oral hygiene care and management of oral and periodontal disease during orthodontic treatment: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 E N O V O</dc:creator>
  <cp:lastModifiedBy>abdalbasit Fatihallah</cp:lastModifiedBy>
  <cp:revision>242</cp:revision>
  <dcterms:created xsi:type="dcterms:W3CDTF">2021-12-03T06:37:53Z</dcterms:created>
  <dcterms:modified xsi:type="dcterms:W3CDTF">2026-05-04T08:08:33Z</dcterms:modified>
</cp:coreProperties>
</file>