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70" r:id="rId5"/>
    <p:sldId id="258" r:id="rId6"/>
    <p:sldId id="267" r:id="rId7"/>
    <p:sldId id="268" r:id="rId8"/>
    <p:sldId id="273" r:id="rId9"/>
    <p:sldId id="269" r:id="rId10"/>
    <p:sldId id="259" r:id="rId11"/>
    <p:sldId id="260" r:id="rId12"/>
    <p:sldId id="266" r:id="rId13"/>
    <p:sldId id="274" r:id="rId14"/>
    <p:sldId id="261" r:id="rId15"/>
    <p:sldId id="262"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9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presProps" Target="presProps.xml" /><Relationship Id="rId3" Type="http://schemas.openxmlformats.org/officeDocument/2006/relationships/slide" Target="slides/slide2.xml" /><Relationship Id="rId21"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52A9E-D9B1-B165-7567-8B65BC0D8D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Y"/>
          </a:p>
        </p:txBody>
      </p:sp>
      <p:sp>
        <p:nvSpPr>
          <p:cNvPr id="3" name="Subtitle 2">
            <a:extLst>
              <a:ext uri="{FF2B5EF4-FFF2-40B4-BE49-F238E27FC236}">
                <a16:creationId xmlns:a16="http://schemas.microsoft.com/office/drawing/2014/main" id="{6CE06051-795C-8FE9-381D-64289BC59C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Y"/>
          </a:p>
        </p:txBody>
      </p:sp>
      <p:sp>
        <p:nvSpPr>
          <p:cNvPr id="4" name="Date Placeholder 3">
            <a:extLst>
              <a:ext uri="{FF2B5EF4-FFF2-40B4-BE49-F238E27FC236}">
                <a16:creationId xmlns:a16="http://schemas.microsoft.com/office/drawing/2014/main" id="{611597FF-D3B4-200B-95FA-FAEEE71F3C24}"/>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5" name="Footer Placeholder 4">
            <a:extLst>
              <a:ext uri="{FF2B5EF4-FFF2-40B4-BE49-F238E27FC236}">
                <a16:creationId xmlns:a16="http://schemas.microsoft.com/office/drawing/2014/main" id="{60C70054-8E2F-7388-FB69-4F2F6DF91101}"/>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0A58424C-36C4-68AE-DBD0-0007FCD48C0C}"/>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1509722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E5D9E-6822-A92F-807D-E8AA085AF4DD}"/>
              </a:ext>
            </a:extLst>
          </p:cNvPr>
          <p:cNvSpPr>
            <a:spLocks noGrp="1"/>
          </p:cNvSpPr>
          <p:nvPr>
            <p:ph type="title"/>
          </p:nvPr>
        </p:nvSpPr>
        <p:spPr/>
        <p:txBody>
          <a:bodyPr/>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F8F68C24-44C4-62BF-E6D4-9AE68F0DEB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8C27AC64-8604-C7A1-C41B-E5B3AE11F5D3}"/>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5" name="Footer Placeholder 4">
            <a:extLst>
              <a:ext uri="{FF2B5EF4-FFF2-40B4-BE49-F238E27FC236}">
                <a16:creationId xmlns:a16="http://schemas.microsoft.com/office/drawing/2014/main" id="{DE05278A-435A-D3EE-2585-BF8BA7528DBE}"/>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FC9E95A-0641-2A48-570C-3FF83D544709}"/>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1615481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B0A1E7-E10C-8D82-F9B1-4A535D1AD4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Y"/>
          </a:p>
        </p:txBody>
      </p:sp>
      <p:sp>
        <p:nvSpPr>
          <p:cNvPr id="3" name="Vertical Text Placeholder 2">
            <a:extLst>
              <a:ext uri="{FF2B5EF4-FFF2-40B4-BE49-F238E27FC236}">
                <a16:creationId xmlns:a16="http://schemas.microsoft.com/office/drawing/2014/main" id="{64D67B95-CB47-0BCF-BA52-49E212F63D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6ED7FC07-18D7-C4E2-CF36-A88ADDF53D5E}"/>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5" name="Footer Placeholder 4">
            <a:extLst>
              <a:ext uri="{FF2B5EF4-FFF2-40B4-BE49-F238E27FC236}">
                <a16:creationId xmlns:a16="http://schemas.microsoft.com/office/drawing/2014/main" id="{E761EFE3-0A58-576A-4A63-FB71361F17CC}"/>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24DF1EC9-FFB8-04CF-FA27-E5D49441B7F2}"/>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4010217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8B96C-06DB-01F8-D69A-B8FC7B52DFB4}"/>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E4C621DA-67D1-D1E5-288B-7E3376A64A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26FCD7C7-77E5-9E28-2EB3-A15BB0C97217}"/>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5" name="Footer Placeholder 4">
            <a:extLst>
              <a:ext uri="{FF2B5EF4-FFF2-40B4-BE49-F238E27FC236}">
                <a16:creationId xmlns:a16="http://schemas.microsoft.com/office/drawing/2014/main" id="{C95CF7C0-FF1E-765D-85E9-940506719AF4}"/>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2D0994CD-A4A6-F9E5-0937-647241A04528}"/>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3952836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99055-13B3-B151-4EE0-AC71721FE5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Y"/>
          </a:p>
        </p:txBody>
      </p:sp>
      <p:sp>
        <p:nvSpPr>
          <p:cNvPr id="3" name="Text Placeholder 2">
            <a:extLst>
              <a:ext uri="{FF2B5EF4-FFF2-40B4-BE49-F238E27FC236}">
                <a16:creationId xmlns:a16="http://schemas.microsoft.com/office/drawing/2014/main" id="{CFB932BB-55DC-3BBC-B764-9AB7FCCEE3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5BA60F-06E3-0AF1-1668-9D52A86ACE2D}"/>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5" name="Footer Placeholder 4">
            <a:extLst>
              <a:ext uri="{FF2B5EF4-FFF2-40B4-BE49-F238E27FC236}">
                <a16:creationId xmlns:a16="http://schemas.microsoft.com/office/drawing/2014/main" id="{A202AD23-6CCE-D1CD-A8BB-9D7F62A3AF60}"/>
              </a:ext>
            </a:extLst>
          </p:cNvPr>
          <p:cNvSpPr>
            <a:spLocks noGrp="1"/>
          </p:cNvSpPr>
          <p:nvPr>
            <p:ph type="ftr" sz="quarter" idx="11"/>
          </p:nvPr>
        </p:nvSpPr>
        <p:spPr/>
        <p:txBody>
          <a:bodyPr/>
          <a:lstStyle/>
          <a:p>
            <a:endParaRPr lang="en-MY"/>
          </a:p>
        </p:txBody>
      </p:sp>
      <p:sp>
        <p:nvSpPr>
          <p:cNvPr id="6" name="Slide Number Placeholder 5">
            <a:extLst>
              <a:ext uri="{FF2B5EF4-FFF2-40B4-BE49-F238E27FC236}">
                <a16:creationId xmlns:a16="http://schemas.microsoft.com/office/drawing/2014/main" id="{B7CBFE54-242A-3029-3FFB-B805832E920A}"/>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2428299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E4205-5CB2-3FE6-C6BF-35991AA3C06D}"/>
              </a:ext>
            </a:extLst>
          </p:cNvPr>
          <p:cNvSpPr>
            <a:spLocks noGrp="1"/>
          </p:cNvSpPr>
          <p:nvPr>
            <p:ph type="title"/>
          </p:nvPr>
        </p:nvSpPr>
        <p:spPr/>
        <p:txBody>
          <a:bodyPr/>
          <a:lstStyle/>
          <a:p>
            <a:r>
              <a:rPr lang="en-US"/>
              <a:t>Click to edit Master title style</a:t>
            </a:r>
            <a:endParaRPr lang="en-MY"/>
          </a:p>
        </p:txBody>
      </p:sp>
      <p:sp>
        <p:nvSpPr>
          <p:cNvPr id="3" name="Content Placeholder 2">
            <a:extLst>
              <a:ext uri="{FF2B5EF4-FFF2-40B4-BE49-F238E27FC236}">
                <a16:creationId xmlns:a16="http://schemas.microsoft.com/office/drawing/2014/main" id="{59ECA188-19D1-03AB-18E2-B0ED28FEDF5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Content Placeholder 3">
            <a:extLst>
              <a:ext uri="{FF2B5EF4-FFF2-40B4-BE49-F238E27FC236}">
                <a16:creationId xmlns:a16="http://schemas.microsoft.com/office/drawing/2014/main" id="{178860FC-31D3-22F1-8E47-0D6B0827C9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Date Placeholder 4">
            <a:extLst>
              <a:ext uri="{FF2B5EF4-FFF2-40B4-BE49-F238E27FC236}">
                <a16:creationId xmlns:a16="http://schemas.microsoft.com/office/drawing/2014/main" id="{E116389D-44AC-6202-4CE9-BBB4996FBD85}"/>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6" name="Footer Placeholder 5">
            <a:extLst>
              <a:ext uri="{FF2B5EF4-FFF2-40B4-BE49-F238E27FC236}">
                <a16:creationId xmlns:a16="http://schemas.microsoft.com/office/drawing/2014/main" id="{33A5FC5D-D9A6-B363-1DC2-0F98D1B575D4}"/>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A575DB6A-926F-24A9-0897-B8FAB3548CC9}"/>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3656217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7533D-E703-5245-83A1-443F6434C150}"/>
              </a:ext>
            </a:extLst>
          </p:cNvPr>
          <p:cNvSpPr>
            <a:spLocks noGrp="1"/>
          </p:cNvSpPr>
          <p:nvPr>
            <p:ph type="title"/>
          </p:nvPr>
        </p:nvSpPr>
        <p:spPr>
          <a:xfrm>
            <a:off x="839788" y="365125"/>
            <a:ext cx="10515600" cy="1325563"/>
          </a:xfrm>
        </p:spPr>
        <p:txBody>
          <a:bodyPr/>
          <a:lstStyle/>
          <a:p>
            <a:r>
              <a:rPr lang="en-US"/>
              <a:t>Click to edit Master title style</a:t>
            </a:r>
            <a:endParaRPr lang="en-MY"/>
          </a:p>
        </p:txBody>
      </p:sp>
      <p:sp>
        <p:nvSpPr>
          <p:cNvPr id="3" name="Text Placeholder 2">
            <a:extLst>
              <a:ext uri="{FF2B5EF4-FFF2-40B4-BE49-F238E27FC236}">
                <a16:creationId xmlns:a16="http://schemas.microsoft.com/office/drawing/2014/main" id="{617279AE-5939-A557-C548-454CFE5D0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AE9CE8-2626-9809-A47E-3B3F9872B25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5" name="Text Placeholder 4">
            <a:extLst>
              <a:ext uri="{FF2B5EF4-FFF2-40B4-BE49-F238E27FC236}">
                <a16:creationId xmlns:a16="http://schemas.microsoft.com/office/drawing/2014/main" id="{412E2392-BA76-3D51-55F2-48E870F9E1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DD7046-AE5B-A076-E853-F761C3AFDB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7" name="Date Placeholder 6">
            <a:extLst>
              <a:ext uri="{FF2B5EF4-FFF2-40B4-BE49-F238E27FC236}">
                <a16:creationId xmlns:a16="http://schemas.microsoft.com/office/drawing/2014/main" id="{43221A59-1B01-0ED2-396A-6BE2D4AEDE0C}"/>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8" name="Footer Placeholder 7">
            <a:extLst>
              <a:ext uri="{FF2B5EF4-FFF2-40B4-BE49-F238E27FC236}">
                <a16:creationId xmlns:a16="http://schemas.microsoft.com/office/drawing/2014/main" id="{06579978-D35E-2623-F628-BE0A0147342B}"/>
              </a:ext>
            </a:extLst>
          </p:cNvPr>
          <p:cNvSpPr>
            <a:spLocks noGrp="1"/>
          </p:cNvSpPr>
          <p:nvPr>
            <p:ph type="ftr" sz="quarter" idx="11"/>
          </p:nvPr>
        </p:nvSpPr>
        <p:spPr/>
        <p:txBody>
          <a:bodyPr/>
          <a:lstStyle/>
          <a:p>
            <a:endParaRPr lang="en-MY"/>
          </a:p>
        </p:txBody>
      </p:sp>
      <p:sp>
        <p:nvSpPr>
          <p:cNvPr id="9" name="Slide Number Placeholder 8">
            <a:extLst>
              <a:ext uri="{FF2B5EF4-FFF2-40B4-BE49-F238E27FC236}">
                <a16:creationId xmlns:a16="http://schemas.microsoft.com/office/drawing/2014/main" id="{25321393-EE31-FD47-4EA6-A97BD47DCB12}"/>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4152429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6AA2C-16CF-AEC5-3695-4DF59DCAF64A}"/>
              </a:ext>
            </a:extLst>
          </p:cNvPr>
          <p:cNvSpPr>
            <a:spLocks noGrp="1"/>
          </p:cNvSpPr>
          <p:nvPr>
            <p:ph type="title"/>
          </p:nvPr>
        </p:nvSpPr>
        <p:spPr/>
        <p:txBody>
          <a:bodyPr/>
          <a:lstStyle/>
          <a:p>
            <a:r>
              <a:rPr lang="en-US"/>
              <a:t>Click to edit Master title style</a:t>
            </a:r>
            <a:endParaRPr lang="en-MY"/>
          </a:p>
        </p:txBody>
      </p:sp>
      <p:sp>
        <p:nvSpPr>
          <p:cNvPr id="3" name="Date Placeholder 2">
            <a:extLst>
              <a:ext uri="{FF2B5EF4-FFF2-40B4-BE49-F238E27FC236}">
                <a16:creationId xmlns:a16="http://schemas.microsoft.com/office/drawing/2014/main" id="{1A8F70FD-9A0D-A3A9-A1BA-F8AB348000D8}"/>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4" name="Footer Placeholder 3">
            <a:extLst>
              <a:ext uri="{FF2B5EF4-FFF2-40B4-BE49-F238E27FC236}">
                <a16:creationId xmlns:a16="http://schemas.microsoft.com/office/drawing/2014/main" id="{E2BC9129-980E-74AF-8105-52E6BDC91403}"/>
              </a:ext>
            </a:extLst>
          </p:cNvPr>
          <p:cNvSpPr>
            <a:spLocks noGrp="1"/>
          </p:cNvSpPr>
          <p:nvPr>
            <p:ph type="ftr" sz="quarter" idx="11"/>
          </p:nvPr>
        </p:nvSpPr>
        <p:spPr/>
        <p:txBody>
          <a:bodyPr/>
          <a:lstStyle/>
          <a:p>
            <a:endParaRPr lang="en-MY"/>
          </a:p>
        </p:txBody>
      </p:sp>
      <p:sp>
        <p:nvSpPr>
          <p:cNvPr id="5" name="Slide Number Placeholder 4">
            <a:extLst>
              <a:ext uri="{FF2B5EF4-FFF2-40B4-BE49-F238E27FC236}">
                <a16:creationId xmlns:a16="http://schemas.microsoft.com/office/drawing/2014/main" id="{048E66C9-F676-12F1-46C4-62EB02CA2B91}"/>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291513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2D57A5-FFCC-78D1-042C-6908DD8F3484}"/>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3" name="Footer Placeholder 2">
            <a:extLst>
              <a:ext uri="{FF2B5EF4-FFF2-40B4-BE49-F238E27FC236}">
                <a16:creationId xmlns:a16="http://schemas.microsoft.com/office/drawing/2014/main" id="{81C78DC5-DD0F-0D48-450C-0A7311880EE8}"/>
              </a:ext>
            </a:extLst>
          </p:cNvPr>
          <p:cNvSpPr>
            <a:spLocks noGrp="1"/>
          </p:cNvSpPr>
          <p:nvPr>
            <p:ph type="ftr" sz="quarter" idx="11"/>
          </p:nvPr>
        </p:nvSpPr>
        <p:spPr/>
        <p:txBody>
          <a:bodyPr/>
          <a:lstStyle/>
          <a:p>
            <a:endParaRPr lang="en-MY"/>
          </a:p>
        </p:txBody>
      </p:sp>
      <p:sp>
        <p:nvSpPr>
          <p:cNvPr id="4" name="Slide Number Placeholder 3">
            <a:extLst>
              <a:ext uri="{FF2B5EF4-FFF2-40B4-BE49-F238E27FC236}">
                <a16:creationId xmlns:a16="http://schemas.microsoft.com/office/drawing/2014/main" id="{20A8D7F6-6D06-5F7F-13A3-77A94E50FCF3}"/>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4012412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0B2B8-F821-CDAB-2A0C-80463EFCCC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Content Placeholder 2">
            <a:extLst>
              <a:ext uri="{FF2B5EF4-FFF2-40B4-BE49-F238E27FC236}">
                <a16:creationId xmlns:a16="http://schemas.microsoft.com/office/drawing/2014/main" id="{4C6DAB95-2D2B-11AA-174F-E4A668AF7A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Text Placeholder 3">
            <a:extLst>
              <a:ext uri="{FF2B5EF4-FFF2-40B4-BE49-F238E27FC236}">
                <a16:creationId xmlns:a16="http://schemas.microsoft.com/office/drawing/2014/main" id="{E6FF8FAD-9C0E-A5D5-40D8-198ACEF7BB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3DBA05-9C1C-ACEE-DFF0-A8257ED53483}"/>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6" name="Footer Placeholder 5">
            <a:extLst>
              <a:ext uri="{FF2B5EF4-FFF2-40B4-BE49-F238E27FC236}">
                <a16:creationId xmlns:a16="http://schemas.microsoft.com/office/drawing/2014/main" id="{C7C92DD5-63A2-04F3-6EBE-FAD3A2A6E3BF}"/>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FC435F58-B272-088E-20C1-1DA03815F40D}"/>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2719027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35729-84EF-0EC7-A71A-817E5AE60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Y"/>
          </a:p>
        </p:txBody>
      </p:sp>
      <p:sp>
        <p:nvSpPr>
          <p:cNvPr id="3" name="Picture Placeholder 2">
            <a:extLst>
              <a:ext uri="{FF2B5EF4-FFF2-40B4-BE49-F238E27FC236}">
                <a16:creationId xmlns:a16="http://schemas.microsoft.com/office/drawing/2014/main" id="{536ECE08-714C-5E0B-9230-C73BE13F8C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a:extLst>
              <a:ext uri="{FF2B5EF4-FFF2-40B4-BE49-F238E27FC236}">
                <a16:creationId xmlns:a16="http://schemas.microsoft.com/office/drawing/2014/main" id="{191A8631-B7D5-2457-C2BB-12AE409799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8F3129-A7B6-C6E5-763B-19ABF7C162F8}"/>
              </a:ext>
            </a:extLst>
          </p:cNvPr>
          <p:cNvSpPr>
            <a:spLocks noGrp="1"/>
          </p:cNvSpPr>
          <p:nvPr>
            <p:ph type="dt" sz="half" idx="10"/>
          </p:nvPr>
        </p:nvSpPr>
        <p:spPr/>
        <p:txBody>
          <a:bodyPr/>
          <a:lstStyle/>
          <a:p>
            <a:fld id="{EC754177-8ED1-4E78-9E1A-09DD11CE1246}" type="datetimeFigureOut">
              <a:rPr lang="en-MY" smtClean="0"/>
              <a:t>14/10/2022</a:t>
            </a:fld>
            <a:endParaRPr lang="en-MY"/>
          </a:p>
        </p:txBody>
      </p:sp>
      <p:sp>
        <p:nvSpPr>
          <p:cNvPr id="6" name="Footer Placeholder 5">
            <a:extLst>
              <a:ext uri="{FF2B5EF4-FFF2-40B4-BE49-F238E27FC236}">
                <a16:creationId xmlns:a16="http://schemas.microsoft.com/office/drawing/2014/main" id="{F0830B9F-31F1-4DB2-CB75-9C8F5E0FA321}"/>
              </a:ext>
            </a:extLst>
          </p:cNvPr>
          <p:cNvSpPr>
            <a:spLocks noGrp="1"/>
          </p:cNvSpPr>
          <p:nvPr>
            <p:ph type="ftr" sz="quarter" idx="11"/>
          </p:nvPr>
        </p:nvSpPr>
        <p:spPr/>
        <p:txBody>
          <a:bodyPr/>
          <a:lstStyle/>
          <a:p>
            <a:endParaRPr lang="en-MY"/>
          </a:p>
        </p:txBody>
      </p:sp>
      <p:sp>
        <p:nvSpPr>
          <p:cNvPr id="7" name="Slide Number Placeholder 6">
            <a:extLst>
              <a:ext uri="{FF2B5EF4-FFF2-40B4-BE49-F238E27FC236}">
                <a16:creationId xmlns:a16="http://schemas.microsoft.com/office/drawing/2014/main" id="{5D0969EB-82FE-E4B7-AF13-A6B248F6F10C}"/>
              </a:ext>
            </a:extLst>
          </p:cNvPr>
          <p:cNvSpPr>
            <a:spLocks noGrp="1"/>
          </p:cNvSpPr>
          <p:nvPr>
            <p:ph type="sldNum" sz="quarter" idx="12"/>
          </p:nvPr>
        </p:nvSpPr>
        <p:spPr/>
        <p:txBody>
          <a:bodyPr/>
          <a:lstStyle/>
          <a:p>
            <a:fld id="{AC0278D9-297F-4B69-A249-C15470211679}" type="slidenum">
              <a:rPr lang="en-MY" smtClean="0"/>
              <a:t>‹#›</a:t>
            </a:fld>
            <a:endParaRPr lang="en-MY"/>
          </a:p>
        </p:txBody>
      </p:sp>
    </p:spTree>
    <p:extLst>
      <p:ext uri="{BB962C8B-B14F-4D97-AF65-F5344CB8AC3E}">
        <p14:creationId xmlns:p14="http://schemas.microsoft.com/office/powerpoint/2010/main" val="2755302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A0A3CDC-FD5D-4C59-ED42-FCE9C03871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Y"/>
          </a:p>
        </p:txBody>
      </p:sp>
      <p:sp>
        <p:nvSpPr>
          <p:cNvPr id="3" name="Text Placeholder 2">
            <a:extLst>
              <a:ext uri="{FF2B5EF4-FFF2-40B4-BE49-F238E27FC236}">
                <a16:creationId xmlns:a16="http://schemas.microsoft.com/office/drawing/2014/main" id="{4FB1FC91-683E-CAC1-B0DF-8F407917EF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Y"/>
          </a:p>
        </p:txBody>
      </p:sp>
      <p:sp>
        <p:nvSpPr>
          <p:cNvPr id="4" name="Date Placeholder 3">
            <a:extLst>
              <a:ext uri="{FF2B5EF4-FFF2-40B4-BE49-F238E27FC236}">
                <a16:creationId xmlns:a16="http://schemas.microsoft.com/office/drawing/2014/main" id="{51208219-973F-D9C9-C43A-B4EE4E3F64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54177-8ED1-4E78-9E1A-09DD11CE1246}" type="datetimeFigureOut">
              <a:rPr lang="en-MY" smtClean="0"/>
              <a:t>14/10/2022</a:t>
            </a:fld>
            <a:endParaRPr lang="en-MY"/>
          </a:p>
        </p:txBody>
      </p:sp>
      <p:sp>
        <p:nvSpPr>
          <p:cNvPr id="5" name="Footer Placeholder 4">
            <a:extLst>
              <a:ext uri="{FF2B5EF4-FFF2-40B4-BE49-F238E27FC236}">
                <a16:creationId xmlns:a16="http://schemas.microsoft.com/office/drawing/2014/main" id="{E8014D39-F022-6C27-742C-5B9E1EBE72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a:extLst>
              <a:ext uri="{FF2B5EF4-FFF2-40B4-BE49-F238E27FC236}">
                <a16:creationId xmlns:a16="http://schemas.microsoft.com/office/drawing/2014/main" id="{A78EC01A-43CD-B9CD-54AF-43FA31D8C6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278D9-297F-4B69-A249-C15470211679}" type="slidenum">
              <a:rPr lang="en-MY" smtClean="0"/>
              <a:t>‹#›</a:t>
            </a:fld>
            <a:endParaRPr lang="en-MY"/>
          </a:p>
        </p:txBody>
      </p:sp>
    </p:spTree>
    <p:extLst>
      <p:ext uri="{BB962C8B-B14F-4D97-AF65-F5344CB8AC3E}">
        <p14:creationId xmlns:p14="http://schemas.microsoft.com/office/powerpoint/2010/main" val="89696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CAA7-6A4E-3982-A3C0-485F7DE446BD}"/>
              </a:ext>
            </a:extLst>
          </p:cNvPr>
          <p:cNvSpPr>
            <a:spLocks noGrp="1"/>
          </p:cNvSpPr>
          <p:nvPr>
            <p:ph type="ctrTitle"/>
          </p:nvPr>
        </p:nvSpPr>
        <p:spPr>
          <a:xfrm>
            <a:off x="1524000" y="1122363"/>
            <a:ext cx="9144000" cy="1235247"/>
          </a:xfrm>
        </p:spPr>
        <p:txBody>
          <a:bodyPr>
            <a:normAutofit/>
          </a:bodyPr>
          <a:lstStyle/>
          <a:p>
            <a:pPr>
              <a:lnSpc>
                <a:spcPct val="107000"/>
              </a:lnSpc>
              <a:spcAft>
                <a:spcPts val="800"/>
              </a:spcAft>
            </a:pPr>
            <a:r>
              <a:rPr lang="en-US" sz="2400" b="1" dirty="0"/>
              <a:t>THE INTERDISCIPLINARY RELATIONSHIP BETWEEN LINGUISTICS , PRAGMATICS , SOCIOLINGUISTICS </a:t>
            </a:r>
            <a:endParaRPr lang="en-MY" sz="2400" b="1" dirty="0"/>
          </a:p>
        </p:txBody>
      </p:sp>
      <p:sp>
        <p:nvSpPr>
          <p:cNvPr id="3" name="Subtitle 2">
            <a:extLst>
              <a:ext uri="{FF2B5EF4-FFF2-40B4-BE49-F238E27FC236}">
                <a16:creationId xmlns:a16="http://schemas.microsoft.com/office/drawing/2014/main" id="{B4C1AAFB-F458-A1B5-EE6F-E0404424A281}"/>
              </a:ext>
            </a:extLst>
          </p:cNvPr>
          <p:cNvSpPr>
            <a:spLocks noGrp="1"/>
          </p:cNvSpPr>
          <p:nvPr>
            <p:ph type="subTitle" idx="1"/>
          </p:nvPr>
        </p:nvSpPr>
        <p:spPr/>
        <p:txBody>
          <a:bodyPr>
            <a:normAutofit/>
          </a:bodyPr>
          <a:lstStyle/>
          <a:p>
            <a:r>
              <a:rPr kumimoji="0" lang="en-US" b="1" i="0" u="none" strike="noStrike" kern="1200" cap="none" spc="0" normalizeH="0" baseline="0" noProof="0" dirty="0">
                <a:ln>
                  <a:noFill/>
                </a:ln>
                <a:solidFill>
                  <a:prstClr val="black"/>
                </a:solidFill>
                <a:effectLst/>
                <a:uLnTx/>
                <a:uFillTx/>
                <a:latin typeface="Calibri Light" panose="020F0302020204030204"/>
                <a:ea typeface="+mj-ea"/>
                <a:cs typeface="+mj-cs"/>
              </a:rPr>
              <a:t>Prepared by : </a:t>
            </a:r>
            <a:r>
              <a:rPr kumimoji="0" lang="en-US" b="1" i="0" u="none" strike="noStrike" kern="1200" cap="none" spc="0" normalizeH="0" baseline="0" noProof="0" dirty="0" err="1">
                <a:ln>
                  <a:noFill/>
                </a:ln>
                <a:solidFill>
                  <a:prstClr val="black"/>
                </a:solidFill>
                <a:effectLst/>
                <a:uLnTx/>
                <a:uFillTx/>
                <a:latin typeface="Calibri Light" panose="020F0302020204030204"/>
                <a:ea typeface="+mj-ea"/>
                <a:cs typeface="+mj-cs"/>
              </a:rPr>
              <a:t>Assit</a:t>
            </a:r>
            <a:r>
              <a:rPr kumimoji="0" lang="en-US"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kumimoji="0" lang="en-US" b="1" i="0" u="none" strike="noStrike" kern="1200" cap="none" spc="0" normalizeH="0" baseline="0" noProof="0" dirty="0" err="1">
                <a:ln>
                  <a:noFill/>
                </a:ln>
                <a:solidFill>
                  <a:prstClr val="black"/>
                </a:solidFill>
                <a:effectLst/>
                <a:uLnTx/>
                <a:uFillTx/>
                <a:latin typeface="Calibri Light" panose="020F0302020204030204"/>
                <a:ea typeface="+mj-ea"/>
                <a:cs typeface="+mj-cs"/>
              </a:rPr>
              <a:t>Porf</a:t>
            </a:r>
            <a:r>
              <a:rPr kumimoji="0" lang="en-US" b="1" i="0" u="none" strike="noStrike" kern="1200" cap="none" spc="0" normalizeH="0" baseline="0" noProof="0" dirty="0">
                <a:ln>
                  <a:noFill/>
                </a:ln>
                <a:solidFill>
                  <a:prstClr val="black"/>
                </a:solidFill>
                <a:effectLst/>
                <a:uLnTx/>
                <a:uFillTx/>
                <a:latin typeface="Calibri Light" panose="020F0302020204030204"/>
                <a:ea typeface="+mj-ea"/>
                <a:cs typeface="+mj-cs"/>
              </a:rPr>
              <a:t>. </a:t>
            </a:r>
            <a:r>
              <a:rPr lang="en-US" b="1" dirty="0" err="1">
                <a:solidFill>
                  <a:prstClr val="black"/>
                </a:solidFill>
                <a:latin typeface="Calibri Light" panose="020F0302020204030204"/>
                <a:ea typeface="+mj-ea"/>
                <a:cs typeface="+mj-cs"/>
              </a:rPr>
              <a:t>Nareeman</a:t>
            </a:r>
            <a:r>
              <a:rPr lang="en-US" b="1" dirty="0">
                <a:solidFill>
                  <a:prstClr val="black"/>
                </a:solidFill>
                <a:latin typeface="Calibri Light" panose="020F0302020204030204"/>
                <a:ea typeface="+mj-ea"/>
                <a:cs typeface="+mj-cs"/>
              </a:rPr>
              <a:t> </a:t>
            </a:r>
            <a:r>
              <a:rPr lang="en-US" b="1" dirty="0" err="1">
                <a:solidFill>
                  <a:prstClr val="black"/>
                </a:solidFill>
                <a:latin typeface="Calibri Light" panose="020F0302020204030204"/>
                <a:ea typeface="+mj-ea"/>
                <a:cs typeface="+mj-cs"/>
              </a:rPr>
              <a:t>Jabbar</a:t>
            </a:r>
            <a:r>
              <a:rPr lang="en-US" b="1" dirty="0">
                <a:solidFill>
                  <a:prstClr val="black"/>
                </a:solidFill>
                <a:latin typeface="Calibri Light" panose="020F0302020204030204"/>
                <a:ea typeface="+mj-ea"/>
                <a:cs typeface="+mj-cs"/>
              </a:rPr>
              <a:t> Rasheed, </a:t>
            </a:r>
            <a:r>
              <a:rPr lang="en-US" b="1" dirty="0" err="1">
                <a:solidFill>
                  <a:prstClr val="black"/>
                </a:solidFill>
                <a:latin typeface="Calibri Light" panose="020F0302020204030204"/>
                <a:ea typeface="+mj-ea"/>
                <a:cs typeface="+mj-cs"/>
              </a:rPr>
              <a:t>Ph.D</a:t>
            </a:r>
            <a:r>
              <a:rPr lang="en-US" b="1" dirty="0">
                <a:solidFill>
                  <a:prstClr val="black"/>
                </a:solidFill>
                <a:latin typeface="Calibri Light" panose="020F0302020204030204"/>
                <a:ea typeface="+mj-ea"/>
                <a:cs typeface="+mj-cs"/>
              </a:rPr>
              <a:t>&gt; </a:t>
            </a:r>
            <a:endParaRPr lang="en-MY" b="1" dirty="0"/>
          </a:p>
        </p:txBody>
      </p:sp>
    </p:spTree>
    <p:extLst>
      <p:ext uri="{BB962C8B-B14F-4D97-AF65-F5344CB8AC3E}">
        <p14:creationId xmlns:p14="http://schemas.microsoft.com/office/powerpoint/2010/main" val="3680115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AED79-0BF7-73AD-0B56-3EAD41041F4F}"/>
              </a:ext>
            </a:extLst>
          </p:cNvPr>
          <p:cNvSpPr>
            <a:spLocks noGrp="1"/>
          </p:cNvSpPr>
          <p:nvPr>
            <p:ph type="title"/>
          </p:nvPr>
        </p:nvSpPr>
        <p:spPr/>
        <p:txBody>
          <a:bodyPr/>
          <a:lstStyle/>
          <a:p>
            <a:r>
              <a:rPr lang="en-US" dirty="0"/>
              <a:t>PRAGMATICS </a:t>
            </a:r>
            <a:endParaRPr lang="en-MY" dirty="0"/>
          </a:p>
        </p:txBody>
      </p:sp>
      <p:sp>
        <p:nvSpPr>
          <p:cNvPr id="3" name="Content Placeholder 2">
            <a:extLst>
              <a:ext uri="{FF2B5EF4-FFF2-40B4-BE49-F238E27FC236}">
                <a16:creationId xmlns:a16="http://schemas.microsoft.com/office/drawing/2014/main" id="{14CB1B75-81D9-5723-4DB8-4D58024FD9CF}"/>
              </a:ext>
            </a:extLst>
          </p:cNvPr>
          <p:cNvSpPr>
            <a:spLocks noGrp="1"/>
          </p:cNvSpPr>
          <p:nvPr>
            <p:ph idx="1"/>
          </p:nvPr>
        </p:nvSpPr>
        <p:spPr>
          <a:xfrm>
            <a:off x="1014470" y="1690687"/>
            <a:ext cx="10515600" cy="4621977"/>
          </a:xfrm>
        </p:spPr>
        <p:txBody>
          <a:bodyPr>
            <a:normAutofit fontScale="92500"/>
          </a:bodyPr>
          <a:lstStyle/>
          <a:p>
            <a:pPr algn="just">
              <a:lnSpc>
                <a:spcPct val="150000"/>
              </a:lnSpc>
            </a:pPr>
            <a:r>
              <a:rPr lang="en-MY" dirty="0"/>
              <a:t>Pragmatics, a specific area of study in linguistics (the study of language), is concerned with the interaction between speakers of a natural language and other speakers of that language. Conversational implicatures, or what a speaker implies and what a listener infers, are the focus of pragmatics. In order to describe pragmatics, professionals occasionally contrast it with semiotics (the study of symbols), syntax (word order), and linguistic semantics (the meaning of a phrase), all of which are separate words.</a:t>
            </a:r>
          </a:p>
        </p:txBody>
      </p:sp>
    </p:spTree>
    <p:extLst>
      <p:ext uri="{BB962C8B-B14F-4D97-AF65-F5344CB8AC3E}">
        <p14:creationId xmlns:p14="http://schemas.microsoft.com/office/powerpoint/2010/main" val="8179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C6C28-DE1F-937E-8AF1-0513733F874F}"/>
              </a:ext>
            </a:extLst>
          </p:cNvPr>
          <p:cNvSpPr>
            <a:spLocks noGrp="1"/>
          </p:cNvSpPr>
          <p:nvPr>
            <p:ph type="title"/>
          </p:nvPr>
        </p:nvSpPr>
        <p:spPr/>
        <p:txBody>
          <a:bodyPr/>
          <a:lstStyle/>
          <a:p>
            <a:r>
              <a:rPr lang="en-US" dirty="0"/>
              <a:t>Con </a:t>
            </a:r>
            <a:endParaRPr lang="en-MY" dirty="0"/>
          </a:p>
        </p:txBody>
      </p:sp>
      <p:sp>
        <p:nvSpPr>
          <p:cNvPr id="3" name="Content Placeholder 2">
            <a:extLst>
              <a:ext uri="{FF2B5EF4-FFF2-40B4-BE49-F238E27FC236}">
                <a16:creationId xmlns:a16="http://schemas.microsoft.com/office/drawing/2014/main" id="{346F2216-9917-CCB7-2305-288320D5A3C3}"/>
              </a:ext>
            </a:extLst>
          </p:cNvPr>
          <p:cNvSpPr>
            <a:spLocks noGrp="1"/>
          </p:cNvSpPr>
          <p:nvPr>
            <p:ph idx="1"/>
          </p:nvPr>
        </p:nvSpPr>
        <p:spPr/>
        <p:txBody>
          <a:bodyPr>
            <a:normAutofit lnSpcReduction="10000"/>
          </a:bodyPr>
          <a:lstStyle/>
          <a:p>
            <a:pPr marL="228600" marR="0" lvl="0" indent="-228600" algn="just"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MY" sz="2400" b="0" i="0" u="none" strike="noStrike" kern="1200" cap="none" spc="0" normalizeH="0" baseline="0" noProof="0" dirty="0">
                <a:ln>
                  <a:noFill/>
                </a:ln>
                <a:solidFill>
                  <a:prstClr val="black"/>
                </a:solidFill>
                <a:effectLst/>
                <a:uLnTx/>
                <a:uFillTx/>
                <a:latin typeface="Calibri"/>
                <a:ea typeface="+mn-ea"/>
                <a:cs typeface="+mn-cs"/>
              </a:rPr>
              <a:t>Since antiquity, when rhetoric was one of the three liberal arts, pragmatics has existed. In Britain, France, and Germany between 1780 and 1830, pragmatics as we know it now first emerged. When linguists studying the philosophy of language came to the consensus that language must be studied in the context of dialogue and living and that language itself is a type of human action, pragmatic ideas gained a </a:t>
            </a:r>
            <a:r>
              <a:rPr kumimoji="0" lang="en-MY" sz="2400" b="0" i="0" u="none" strike="noStrike" kern="1200" cap="none" spc="0" normalizeH="0" baseline="0" noProof="0" dirty="0" err="1">
                <a:ln>
                  <a:noFill/>
                </a:ln>
                <a:solidFill>
                  <a:prstClr val="black"/>
                </a:solidFill>
                <a:effectLst/>
                <a:uLnTx/>
                <a:uFillTx/>
                <a:latin typeface="Calibri"/>
                <a:ea typeface="+mn-ea"/>
                <a:cs typeface="+mn-cs"/>
              </a:rPr>
              <a:t>favor</a:t>
            </a:r>
            <a:r>
              <a:rPr kumimoji="0" lang="en-MY" sz="2400" b="0" i="0" u="none" strike="noStrike" kern="1200" cap="none" spc="0" normalizeH="0" baseline="0" noProof="0" dirty="0">
                <a:ln>
                  <a:noFill/>
                </a:ln>
                <a:solidFill>
                  <a:prstClr val="black"/>
                </a:solidFill>
                <a:effectLst/>
                <a:uLnTx/>
                <a:uFillTx/>
                <a:latin typeface="Calibri"/>
                <a:ea typeface="+mn-ea"/>
                <a:cs typeface="+mn-cs"/>
              </a:rPr>
              <a:t> between 1880 and 1930. In the modern world, linguistics is an interdisciplinary field of study that includes the humanities, social sciences, and natural sciences.</a:t>
            </a:r>
          </a:p>
          <a:p>
            <a:pPr algn="just"/>
            <a:endParaRPr lang="en-MY" dirty="0"/>
          </a:p>
        </p:txBody>
      </p:sp>
    </p:spTree>
    <p:extLst>
      <p:ext uri="{BB962C8B-B14F-4D97-AF65-F5344CB8AC3E}">
        <p14:creationId xmlns:p14="http://schemas.microsoft.com/office/powerpoint/2010/main" val="2916417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BBF2-F252-83A2-AE0B-3C2A8F4A017A}"/>
              </a:ext>
            </a:extLst>
          </p:cNvPr>
          <p:cNvSpPr>
            <a:spLocks noGrp="1"/>
          </p:cNvSpPr>
          <p:nvPr>
            <p:ph type="title"/>
          </p:nvPr>
        </p:nvSpPr>
        <p:spPr/>
        <p:txBody>
          <a:bodyPr/>
          <a:lstStyle/>
          <a:p>
            <a:r>
              <a:rPr lang="en-US" dirty="0"/>
              <a:t>E.X </a:t>
            </a:r>
            <a:endParaRPr lang="en-MY" dirty="0"/>
          </a:p>
        </p:txBody>
      </p:sp>
      <p:sp>
        <p:nvSpPr>
          <p:cNvPr id="3" name="Content Placeholder 2">
            <a:extLst>
              <a:ext uri="{FF2B5EF4-FFF2-40B4-BE49-F238E27FC236}">
                <a16:creationId xmlns:a16="http://schemas.microsoft.com/office/drawing/2014/main" id="{D6BAF775-700E-3D3B-7C09-FA2F9925C5D0}"/>
              </a:ext>
            </a:extLst>
          </p:cNvPr>
          <p:cNvSpPr>
            <a:spLocks noGrp="1"/>
          </p:cNvSpPr>
          <p:nvPr>
            <p:ph idx="1"/>
          </p:nvPr>
        </p:nvSpPr>
        <p:spPr/>
        <p:txBody>
          <a:bodyPr>
            <a:normAutofit/>
          </a:bodyPr>
          <a:lstStyle/>
          <a:p>
            <a:pPr algn="just">
              <a:lnSpc>
                <a:spcPct val="150000"/>
              </a:lnSpc>
            </a:pPr>
            <a:r>
              <a:rPr lang="en-MY" sz="2400" b="1" i="0" dirty="0">
                <a:solidFill>
                  <a:srgbClr val="000000"/>
                </a:solidFill>
                <a:effectLst/>
                <a:latin typeface="Times New Roman" panose="02020603050405020304" pitchFamily="18" charset="0"/>
                <a:cs typeface="Times New Roman" panose="02020603050405020304" pitchFamily="18" charset="0"/>
              </a:rPr>
              <a:t>“How are you?”</a:t>
            </a:r>
            <a:r>
              <a:rPr lang="en-MY" sz="2400" b="0" i="0" dirty="0">
                <a:solidFill>
                  <a:srgbClr val="000000"/>
                </a:solidFill>
                <a:effectLst/>
                <a:latin typeface="Times New Roman" panose="02020603050405020304" pitchFamily="18" charset="0"/>
                <a:cs typeface="Times New Roman" panose="02020603050405020304" pitchFamily="18" charset="0"/>
              </a:rPr>
              <a:t> This everyday greeting is rarely met with a response that involves discussing every medical and personal detail that may affect how the person is feeling on a given day (which would make up a literal response to the question). Instead, you might respond to the question with: “Fine, how are you?” This would be a pragmatic response since you are making a presupposition that the speaker’s intention was for the question to be an implied greeting and not a literal question about how you are doing at that exact moment.</a:t>
            </a:r>
            <a:endParaRPr lang="en-MY"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7945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0F33A-2B27-5988-AD1F-4BB4D0D24631}"/>
              </a:ext>
            </a:extLst>
          </p:cNvPr>
          <p:cNvSpPr>
            <a:spLocks noGrp="1"/>
          </p:cNvSpPr>
          <p:nvPr>
            <p:ph type="title"/>
          </p:nvPr>
        </p:nvSpPr>
        <p:spPr/>
        <p:txBody>
          <a:bodyPr/>
          <a:lstStyle/>
          <a:p>
            <a:r>
              <a:rPr lang="en-US"/>
              <a:t>E.X .2</a:t>
            </a:r>
            <a:endParaRPr lang="en-MY"/>
          </a:p>
        </p:txBody>
      </p:sp>
      <p:sp>
        <p:nvSpPr>
          <p:cNvPr id="3" name="Content Placeholder 2">
            <a:extLst>
              <a:ext uri="{FF2B5EF4-FFF2-40B4-BE49-F238E27FC236}">
                <a16:creationId xmlns:a16="http://schemas.microsoft.com/office/drawing/2014/main" id="{8AF0342D-92BB-39F2-08E1-CAB7B97F10C6}"/>
              </a:ext>
            </a:extLst>
          </p:cNvPr>
          <p:cNvSpPr>
            <a:spLocks noGrp="1"/>
          </p:cNvSpPr>
          <p:nvPr>
            <p:ph idx="1"/>
          </p:nvPr>
        </p:nvSpPr>
        <p:spPr/>
        <p:txBody>
          <a:bodyPr>
            <a:normAutofit/>
          </a:bodyPr>
          <a:lstStyle/>
          <a:p>
            <a:pPr marL="0" indent="0" algn="just" fontAlgn="base">
              <a:lnSpc>
                <a:spcPct val="100000"/>
              </a:lnSpc>
              <a:buNone/>
            </a:pPr>
            <a:r>
              <a:rPr lang="en-MY" sz="2400" b="1" i="0" dirty="0">
                <a:solidFill>
                  <a:srgbClr val="000000"/>
                </a:solidFill>
                <a:effectLst/>
                <a:latin typeface="inherit"/>
              </a:rPr>
              <a:t>“I have two sons.”</a:t>
            </a:r>
            <a:r>
              <a:rPr lang="en-MY" sz="2400" b="0" i="0" dirty="0">
                <a:solidFill>
                  <a:srgbClr val="000000"/>
                </a:solidFill>
                <a:effectLst/>
                <a:latin typeface="Helvetica" panose="020B0604020202020204" pitchFamily="34" charset="0"/>
              </a:rPr>
              <a:t> </a:t>
            </a:r>
            <a:r>
              <a:rPr lang="en-MY" sz="2400" b="0" i="0" dirty="0">
                <a:solidFill>
                  <a:srgbClr val="000000"/>
                </a:solidFill>
                <a:effectLst/>
                <a:latin typeface="Times New Roman" panose="02020603050405020304" pitchFamily="18" charset="0"/>
                <a:cs typeface="Times New Roman" panose="02020603050405020304" pitchFamily="18" charset="0"/>
              </a:rPr>
              <a:t>This line implies that the speaker has no more than two sons, yet it is not necessarily ambiguous. It is also possible for the speaker to have more than two sons and the statement to still be accurate. The context of an utterance is taken into account by pragmatics when determining meaning. As a result, if the question "Do you have any children?" had been asked first, the response would have implied that the speaker only has two sons. Additionally, if the question "Do you have any sons?" had been asked first, the response would have implied that the speaker might also have one or more daughters in addition to his two sons.</a:t>
            </a:r>
            <a:endParaRPr lang="en-MY"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1621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880E2-6059-6331-3718-F6B914ABD5EE}"/>
              </a:ext>
            </a:extLst>
          </p:cNvPr>
          <p:cNvSpPr>
            <a:spLocks noGrp="1"/>
          </p:cNvSpPr>
          <p:nvPr>
            <p:ph type="title"/>
          </p:nvPr>
        </p:nvSpPr>
        <p:spPr/>
        <p:txBody>
          <a:bodyPr/>
          <a:lstStyle/>
          <a:p>
            <a:r>
              <a:rPr lang="en-US" dirty="0"/>
              <a:t>What is the interpret relationship between linguistics and Pragmatics ?</a:t>
            </a:r>
            <a:endParaRPr lang="en-MY" dirty="0"/>
          </a:p>
        </p:txBody>
      </p:sp>
      <p:sp>
        <p:nvSpPr>
          <p:cNvPr id="3" name="Content Placeholder 2">
            <a:extLst>
              <a:ext uri="{FF2B5EF4-FFF2-40B4-BE49-F238E27FC236}">
                <a16:creationId xmlns:a16="http://schemas.microsoft.com/office/drawing/2014/main" id="{7B06B873-1EA7-0703-FA88-C23A64667489}"/>
              </a:ext>
            </a:extLst>
          </p:cNvPr>
          <p:cNvSpPr>
            <a:spLocks noGrp="1"/>
          </p:cNvSpPr>
          <p:nvPr>
            <p:ph idx="1"/>
          </p:nvPr>
        </p:nvSpPr>
        <p:spPr/>
        <p:txBody>
          <a:bodyPr>
            <a:normAutofit/>
          </a:bodyPr>
          <a:lstStyle/>
          <a:p>
            <a:pPr algn="just">
              <a:buFont typeface="Courier New" panose="02070309020205020404" pitchFamily="49" charset="0"/>
              <a:buChar char="o"/>
            </a:pPr>
            <a:endParaRPr lang="en-MY" sz="2400" dirty="0"/>
          </a:p>
          <a:p>
            <a:pPr algn="just">
              <a:lnSpc>
                <a:spcPct val="150000"/>
              </a:lnSpc>
              <a:buFont typeface="Courier New" panose="02070309020205020404" pitchFamily="49" charset="0"/>
              <a:buChar char="o"/>
            </a:pPr>
            <a:r>
              <a:rPr lang="en-MY" sz="2400" dirty="0"/>
              <a:t> </a:t>
            </a:r>
            <a:r>
              <a:rPr lang="en-MY" sz="2400" dirty="0">
                <a:latin typeface="Times New Roman" panose="02020603050405020304" pitchFamily="18" charset="0"/>
                <a:cs typeface="Times New Roman" panose="02020603050405020304" pitchFamily="18" charset="0"/>
              </a:rPr>
              <a:t>It became necessary to define the place of pragmatics in relation to linguistics and to determine the range of tasks it serves to accomplish. There are three ways to interpret the relationship between pragmatics and linguistics: </a:t>
            </a:r>
          </a:p>
          <a:p>
            <a:pPr algn="just">
              <a:buFont typeface="Courier New" panose="02070309020205020404" pitchFamily="49" charset="0"/>
              <a:buChar char="o"/>
            </a:pPr>
            <a:r>
              <a:rPr lang="en-MY" sz="2400" dirty="0">
                <a:latin typeface="Times New Roman" panose="02020603050405020304" pitchFamily="18" charset="0"/>
                <a:cs typeface="Times New Roman" panose="02020603050405020304" pitchFamily="18" charset="0"/>
              </a:rPr>
              <a:t>   Pragmatics is a separate discipline closely related to linguistics.</a:t>
            </a:r>
          </a:p>
          <a:p>
            <a:pPr algn="just">
              <a:buFont typeface="Courier New" panose="02070309020205020404" pitchFamily="49" charset="0"/>
              <a:buChar char="o"/>
            </a:pPr>
            <a:r>
              <a:rPr lang="en-MY" sz="2400" dirty="0">
                <a:latin typeface="Times New Roman" panose="02020603050405020304" pitchFamily="18" charset="0"/>
                <a:cs typeface="Times New Roman" panose="02020603050405020304" pitchFamily="18" charset="0"/>
              </a:rPr>
              <a:t>    Pragmatics is a branch of linguistics.</a:t>
            </a:r>
          </a:p>
          <a:p>
            <a:pPr algn="just">
              <a:buFont typeface="Courier New" panose="02070309020205020404" pitchFamily="49" charset="0"/>
              <a:buChar char="o"/>
            </a:pPr>
            <a:r>
              <a:rPr lang="en-MY" sz="2400" dirty="0">
                <a:latin typeface="Times New Roman" panose="02020603050405020304" pitchFamily="18" charset="0"/>
                <a:cs typeface="Times New Roman" panose="02020603050405020304" pitchFamily="18" charset="0"/>
              </a:rPr>
              <a:t>   Pragmatics belongs to a certain branch of linguistics.</a:t>
            </a:r>
          </a:p>
        </p:txBody>
      </p:sp>
    </p:spTree>
    <p:extLst>
      <p:ext uri="{BB962C8B-B14F-4D97-AF65-F5344CB8AC3E}">
        <p14:creationId xmlns:p14="http://schemas.microsoft.com/office/powerpoint/2010/main" val="1177222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E0E07-7B31-EB71-16E2-26F2F7CA7B9B}"/>
              </a:ext>
            </a:extLst>
          </p:cNvPr>
          <p:cNvSpPr>
            <a:spLocks noGrp="1"/>
          </p:cNvSpPr>
          <p:nvPr>
            <p:ph type="title"/>
          </p:nvPr>
        </p:nvSpPr>
        <p:spPr/>
        <p:txBody>
          <a:bodyPr>
            <a:normAutofit/>
          </a:bodyPr>
          <a:lstStyle/>
          <a:p>
            <a:pPr algn="just">
              <a:lnSpc>
                <a:spcPct val="150000"/>
              </a:lnSpc>
              <a:spcAft>
                <a:spcPts val="800"/>
              </a:spcAft>
            </a:pPr>
            <a:r>
              <a:rPr lang="en-US" sz="2000" b="1" dirty="0"/>
              <a:t>CON </a:t>
            </a:r>
            <a:endParaRPr lang="en-MY" sz="2000" b="1" dirty="0"/>
          </a:p>
        </p:txBody>
      </p:sp>
      <p:sp>
        <p:nvSpPr>
          <p:cNvPr id="5" name="Content Placeholder 4">
            <a:extLst>
              <a:ext uri="{FF2B5EF4-FFF2-40B4-BE49-F238E27FC236}">
                <a16:creationId xmlns:a16="http://schemas.microsoft.com/office/drawing/2014/main" id="{461D9BD5-CD48-E3C5-2980-DB3C608238A0}"/>
              </a:ext>
            </a:extLst>
          </p:cNvPr>
          <p:cNvSpPr>
            <a:spLocks noGrp="1"/>
          </p:cNvSpPr>
          <p:nvPr>
            <p:ph idx="1"/>
          </p:nvPr>
        </p:nvSpPr>
        <p:spPr/>
        <p:txBody>
          <a:bodyPr>
            <a:normAutofit/>
          </a:bodyPr>
          <a:lstStyle/>
          <a:p>
            <a:pPr algn="just">
              <a:lnSpc>
                <a:spcPct val="150000"/>
              </a:lnSpc>
            </a:pPr>
            <a:r>
              <a:rPr lang="en-MY" sz="2400" dirty="0">
                <a:latin typeface="Times New Roman" panose="02020603050405020304" pitchFamily="18" charset="0"/>
                <a:cs typeface="Times New Roman" panose="02020603050405020304" pitchFamily="18" charset="0"/>
              </a:rPr>
              <a:t>Pragmatics considered among other branches of linguistics, it is referred to as pragma linguistics or linguistic pragmatics. Nowadays, this is the most widespread point of view found in many linguistic dictionaries and handbooks (</a:t>
            </a:r>
            <a:r>
              <a:rPr lang="en-MY" sz="2400" dirty="0" err="1">
                <a:latin typeface="Times New Roman" panose="02020603050405020304" pitchFamily="18" charset="0"/>
                <a:cs typeface="Times New Roman" panose="02020603050405020304" pitchFamily="18" charset="0"/>
              </a:rPr>
              <a:t>Akhmanova</a:t>
            </a:r>
            <a:r>
              <a:rPr lang="en-MY" sz="2400" dirty="0">
                <a:latin typeface="Times New Roman" panose="02020603050405020304" pitchFamily="18" charset="0"/>
                <a:cs typeface="Times New Roman" panose="02020603050405020304" pitchFamily="18" charset="0"/>
              </a:rPr>
              <a:t> 1966, Norman 2009, </a:t>
            </a:r>
            <a:r>
              <a:rPr lang="en-MY" sz="2400" dirty="0" err="1">
                <a:latin typeface="Times New Roman" panose="02020603050405020304" pitchFamily="18" charset="0"/>
                <a:cs typeface="Times New Roman" panose="02020603050405020304" pitchFamily="18" charset="0"/>
              </a:rPr>
              <a:t>Bußmann</a:t>
            </a:r>
            <a:r>
              <a:rPr lang="en-MY" sz="2400" dirty="0">
                <a:latin typeface="Times New Roman" panose="02020603050405020304" pitchFamily="18" charset="0"/>
                <a:cs typeface="Times New Roman" panose="02020603050405020304" pitchFamily="18" charset="0"/>
              </a:rPr>
              <a:t> 1990, Ernst 2002, etc.). Those who view pragmatics as part of a certain branch of linguistics, usually attribute it to text linguistics or semantics (Lyons 2003, Heinemann and </a:t>
            </a:r>
            <a:r>
              <a:rPr lang="en-MY" sz="2400" dirty="0" err="1">
                <a:latin typeface="Times New Roman" panose="02020603050405020304" pitchFamily="18" charset="0"/>
                <a:cs typeface="Times New Roman" panose="02020603050405020304" pitchFamily="18" charset="0"/>
              </a:rPr>
              <a:t>Viehweger</a:t>
            </a:r>
            <a:r>
              <a:rPr lang="en-MY" sz="2400" dirty="0">
                <a:latin typeface="Times New Roman" panose="02020603050405020304" pitchFamily="18" charset="0"/>
                <a:cs typeface="Times New Roman" panose="02020603050405020304" pitchFamily="18" charset="0"/>
              </a:rPr>
              <a:t> 1991). </a:t>
            </a:r>
          </a:p>
        </p:txBody>
      </p:sp>
    </p:spTree>
    <p:extLst>
      <p:ext uri="{BB962C8B-B14F-4D97-AF65-F5344CB8AC3E}">
        <p14:creationId xmlns:p14="http://schemas.microsoft.com/office/powerpoint/2010/main" val="2368232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2EBC5-D149-7FF2-A4A8-DB4D4BE3FDF1}"/>
              </a:ext>
            </a:extLst>
          </p:cNvPr>
          <p:cNvSpPr>
            <a:spLocks noGrp="1"/>
          </p:cNvSpPr>
          <p:nvPr>
            <p:ph type="title"/>
          </p:nvPr>
        </p:nvSpPr>
        <p:spPr/>
        <p:txBody>
          <a:bodyPr/>
          <a:lstStyle/>
          <a:p>
            <a:r>
              <a:rPr lang="en-US" dirty="0"/>
              <a:t>References </a:t>
            </a:r>
            <a:endParaRPr lang="en-MY" dirty="0"/>
          </a:p>
        </p:txBody>
      </p:sp>
      <p:sp>
        <p:nvSpPr>
          <p:cNvPr id="5" name="Content Placeholder 4">
            <a:extLst>
              <a:ext uri="{FF2B5EF4-FFF2-40B4-BE49-F238E27FC236}">
                <a16:creationId xmlns:a16="http://schemas.microsoft.com/office/drawing/2014/main" id="{6995E8C1-F36A-89C2-FC86-D556A4452D90}"/>
              </a:ext>
            </a:extLst>
          </p:cNvPr>
          <p:cNvSpPr>
            <a:spLocks noGrp="1"/>
          </p:cNvSpPr>
          <p:nvPr>
            <p:ph idx="1"/>
          </p:nvPr>
        </p:nvSpPr>
        <p:spPr/>
        <p:txBody>
          <a:bodyPr>
            <a:normAutofit/>
          </a:bodyPr>
          <a:lstStyle/>
          <a:p>
            <a:pPr algn="just">
              <a:lnSpc>
                <a:spcPct val="150000"/>
              </a:lnSpc>
            </a:pPr>
            <a:r>
              <a:rPr lang="en-MY" sz="2000" b="0" i="0" dirty="0">
                <a:solidFill>
                  <a:srgbClr val="222222"/>
                </a:solidFill>
                <a:effectLst/>
                <a:latin typeface="Arial" panose="020B0604020202020204" pitchFamily="34" charset="0"/>
              </a:rPr>
              <a:t>Fishman, J. A. (1970). Sociolinguistics: A brief introduction.</a:t>
            </a:r>
          </a:p>
          <a:p>
            <a:pPr algn="just">
              <a:lnSpc>
                <a:spcPct val="150000"/>
              </a:lnSpc>
            </a:pPr>
            <a:r>
              <a:rPr lang="en-MY" sz="2000" dirty="0" err="1"/>
              <a:t>Dynel</a:t>
            </a:r>
            <a:r>
              <a:rPr lang="en-MY" sz="2000" dirty="0"/>
              <a:t>, M. (2011). Pragmatics and linguistic. The pragmatics of humour across discourse domains, 210, 1.</a:t>
            </a:r>
          </a:p>
          <a:p>
            <a:pPr algn="just">
              <a:lnSpc>
                <a:spcPct val="150000"/>
              </a:lnSpc>
            </a:pPr>
            <a:r>
              <a:rPr lang="en-MY" sz="2000" dirty="0"/>
              <a:t>Ariel, M. (2010). Defining pragmatics. Cambridge University Press.</a:t>
            </a:r>
          </a:p>
          <a:p>
            <a:pPr algn="just">
              <a:lnSpc>
                <a:spcPct val="150000"/>
              </a:lnSpc>
            </a:pPr>
            <a:r>
              <a:rPr lang="en-MY" sz="2000" dirty="0"/>
              <a:t> Widdowson, H. G. (1996). Linguistics. Oxford University Press.</a:t>
            </a:r>
          </a:p>
          <a:p>
            <a:pPr algn="just">
              <a:lnSpc>
                <a:spcPct val="150000"/>
              </a:lnSpc>
            </a:pPr>
            <a:r>
              <a:rPr lang="en-MY" sz="2000" dirty="0"/>
              <a:t> Robins, R. H. (2014). General linguistics. Routledge.</a:t>
            </a:r>
          </a:p>
        </p:txBody>
      </p:sp>
    </p:spTree>
    <p:extLst>
      <p:ext uri="{BB962C8B-B14F-4D97-AF65-F5344CB8AC3E}">
        <p14:creationId xmlns:p14="http://schemas.microsoft.com/office/powerpoint/2010/main" val="29531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DF274-D108-6112-7353-8F9D5AAB1085}"/>
              </a:ext>
            </a:extLst>
          </p:cNvPr>
          <p:cNvSpPr>
            <a:spLocks noGrp="1"/>
          </p:cNvSpPr>
          <p:nvPr>
            <p:ph type="title"/>
          </p:nvPr>
        </p:nvSpPr>
        <p:spPr/>
        <p:txBody>
          <a:bodyPr/>
          <a:lstStyle/>
          <a:p>
            <a:r>
              <a:rPr lang="en-US" dirty="0"/>
              <a:t>Introduction </a:t>
            </a:r>
            <a:endParaRPr lang="en-MY" dirty="0"/>
          </a:p>
        </p:txBody>
      </p:sp>
      <p:sp>
        <p:nvSpPr>
          <p:cNvPr id="3" name="Content Placeholder 2">
            <a:extLst>
              <a:ext uri="{FF2B5EF4-FFF2-40B4-BE49-F238E27FC236}">
                <a16:creationId xmlns:a16="http://schemas.microsoft.com/office/drawing/2014/main" id="{CD07A8FC-8D5F-5E07-96A3-AB757472C7C4}"/>
              </a:ext>
            </a:extLst>
          </p:cNvPr>
          <p:cNvSpPr>
            <a:spLocks noGrp="1"/>
          </p:cNvSpPr>
          <p:nvPr>
            <p:ph idx="1"/>
          </p:nvPr>
        </p:nvSpPr>
        <p:spPr>
          <a:xfrm>
            <a:off x="1015388" y="1833065"/>
            <a:ext cx="10515600" cy="4351338"/>
          </a:xfrm>
        </p:spPr>
        <p:txBody>
          <a:bodyPr>
            <a:normAutofit fontScale="85000" lnSpcReduction="10000"/>
          </a:bodyPr>
          <a:lstStyle/>
          <a:p>
            <a:pPr algn="just">
              <a:lnSpc>
                <a:spcPct val="150000"/>
              </a:lnSpc>
            </a:pPr>
            <a:r>
              <a:rPr lang="en-MY" sz="2800" b="0" i="0" u="none" strike="noStrike" baseline="0" dirty="0">
                <a:latin typeface="Book Antiqua" panose="02040602050305030304" pitchFamily="18" charset="0"/>
              </a:rPr>
              <a:t>Every person on earth is able to communicate in at least one spoken, written, or signed language. The study of speech sounds (such as those produced by human speech organs), words (such as the smallest parts that can be said alone), and grammar rules is known as linguistics (e.g., the rules of arranging words into longer and grammatical utterances). Languages have a finite number of words, but not of sentences. This means that a language speaker is capable of creating an infinite number of sentences using the vocabulary they have learnt.</a:t>
            </a:r>
          </a:p>
        </p:txBody>
      </p:sp>
    </p:spTree>
    <p:extLst>
      <p:ext uri="{BB962C8B-B14F-4D97-AF65-F5344CB8AC3E}">
        <p14:creationId xmlns:p14="http://schemas.microsoft.com/office/powerpoint/2010/main" val="257285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2ED42-6A93-53D9-B3F5-0D1D6295AB51}"/>
              </a:ext>
            </a:extLst>
          </p:cNvPr>
          <p:cNvSpPr>
            <a:spLocks noGrp="1"/>
          </p:cNvSpPr>
          <p:nvPr>
            <p:ph type="title"/>
          </p:nvPr>
        </p:nvSpPr>
        <p:spPr/>
        <p:txBody>
          <a:bodyPr/>
          <a:lstStyle/>
          <a:p>
            <a:r>
              <a:rPr lang="en-US" dirty="0"/>
              <a:t>Con</a:t>
            </a:r>
            <a:endParaRPr lang="en-MY" dirty="0"/>
          </a:p>
        </p:txBody>
      </p:sp>
      <p:sp>
        <p:nvSpPr>
          <p:cNvPr id="3" name="Content Placeholder 2">
            <a:extLst>
              <a:ext uri="{FF2B5EF4-FFF2-40B4-BE49-F238E27FC236}">
                <a16:creationId xmlns:a16="http://schemas.microsoft.com/office/drawing/2014/main" id="{F6811E97-D904-58EA-0C1D-5DEE5C33E59C}"/>
              </a:ext>
            </a:extLst>
          </p:cNvPr>
          <p:cNvSpPr>
            <a:spLocks noGrp="1"/>
          </p:cNvSpPr>
          <p:nvPr>
            <p:ph idx="1"/>
          </p:nvPr>
        </p:nvSpPr>
        <p:spPr/>
        <p:txBody>
          <a:bodyPr>
            <a:normAutofit lnSpcReduction="10000"/>
          </a:bodyPr>
          <a:lstStyle/>
          <a:p>
            <a:pPr marL="228600" marR="0" lvl="0" indent="-228600" algn="just"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MY" sz="22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The rules of a language, also called grammar, are learned as one acquires a language. These principles include phonology, which governs the sound system, morphology, which governs word structure, syntax, which governs how words are put together to form sentences, semantics, which governs how sounds and meanings link, and lexicon, which refers to the mental dictionary of words. Knowing a language means being familiar with its words, which are sound units connected to certain meanings. Nevertheless, word, sounds, and meanings are arbitrary. The majority of the time, a word's pronunciation (or sign) has nothing to do with what it means.</a:t>
            </a:r>
          </a:p>
          <a:p>
            <a:endParaRPr lang="en-MY" dirty="0"/>
          </a:p>
        </p:txBody>
      </p:sp>
    </p:spTree>
    <p:extLst>
      <p:ext uri="{BB962C8B-B14F-4D97-AF65-F5344CB8AC3E}">
        <p14:creationId xmlns:p14="http://schemas.microsoft.com/office/powerpoint/2010/main" val="4272785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A3435-EE7F-A2CC-C127-63247AAD0504}"/>
              </a:ext>
            </a:extLst>
          </p:cNvPr>
          <p:cNvSpPr>
            <a:spLocks noGrp="1"/>
          </p:cNvSpPr>
          <p:nvPr>
            <p:ph type="title"/>
          </p:nvPr>
        </p:nvSpPr>
        <p:spPr/>
        <p:txBody>
          <a:bodyPr/>
          <a:lstStyle/>
          <a:p>
            <a:r>
              <a:rPr lang="en-US" dirty="0"/>
              <a:t>Linguistics </a:t>
            </a:r>
            <a:endParaRPr lang="en-MY" dirty="0"/>
          </a:p>
        </p:txBody>
      </p:sp>
      <p:sp>
        <p:nvSpPr>
          <p:cNvPr id="3" name="Content Placeholder 2">
            <a:extLst>
              <a:ext uri="{FF2B5EF4-FFF2-40B4-BE49-F238E27FC236}">
                <a16:creationId xmlns:a16="http://schemas.microsoft.com/office/drawing/2014/main" id="{6FCA965F-3929-4A80-CA19-C05A4F3F78CF}"/>
              </a:ext>
            </a:extLst>
          </p:cNvPr>
          <p:cNvSpPr>
            <a:spLocks noGrp="1"/>
          </p:cNvSpPr>
          <p:nvPr>
            <p:ph idx="1"/>
          </p:nvPr>
        </p:nvSpPr>
        <p:spPr/>
        <p:txBody>
          <a:bodyPr/>
          <a:lstStyle/>
          <a:p>
            <a:pPr algn="just">
              <a:lnSpc>
                <a:spcPct val="150000"/>
              </a:lnSpc>
            </a:pPr>
            <a:r>
              <a:rPr lang="en-MY" dirty="0"/>
              <a:t>Linguistics is the scientific study of human language, from the sounds and gestures of speech up to the organization of words, sentences, and meaning. Linguistics is also concerned with the relationship between language and cognition, society, and history.</a:t>
            </a:r>
          </a:p>
          <a:p>
            <a:pPr algn="just">
              <a:lnSpc>
                <a:spcPct val="150000"/>
              </a:lnSpc>
            </a:pPr>
            <a:endParaRPr lang="en-MY" dirty="0"/>
          </a:p>
          <a:p>
            <a:endParaRPr lang="en-MY" dirty="0"/>
          </a:p>
        </p:txBody>
      </p:sp>
    </p:spTree>
    <p:extLst>
      <p:ext uri="{BB962C8B-B14F-4D97-AF65-F5344CB8AC3E}">
        <p14:creationId xmlns:p14="http://schemas.microsoft.com/office/powerpoint/2010/main" val="1788427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57474-54FD-0070-367B-E7051DC9C3BB}"/>
              </a:ext>
            </a:extLst>
          </p:cNvPr>
          <p:cNvSpPr>
            <a:spLocks noGrp="1"/>
          </p:cNvSpPr>
          <p:nvPr>
            <p:ph type="title"/>
          </p:nvPr>
        </p:nvSpPr>
        <p:spPr/>
        <p:txBody>
          <a:bodyPr/>
          <a:lstStyle/>
          <a:p>
            <a:r>
              <a:rPr lang="en-US" dirty="0"/>
              <a:t>Sociolinguistics   </a:t>
            </a:r>
            <a:endParaRPr lang="en-MY" dirty="0"/>
          </a:p>
        </p:txBody>
      </p:sp>
      <p:sp>
        <p:nvSpPr>
          <p:cNvPr id="3" name="Content Placeholder 2">
            <a:extLst>
              <a:ext uri="{FF2B5EF4-FFF2-40B4-BE49-F238E27FC236}">
                <a16:creationId xmlns:a16="http://schemas.microsoft.com/office/drawing/2014/main" id="{1E153EEE-A7E5-1695-84F6-6A125D41D61D}"/>
              </a:ext>
            </a:extLst>
          </p:cNvPr>
          <p:cNvSpPr>
            <a:spLocks noGrp="1"/>
          </p:cNvSpPr>
          <p:nvPr>
            <p:ph idx="1"/>
          </p:nvPr>
        </p:nvSpPr>
        <p:spPr>
          <a:xfrm>
            <a:off x="838200" y="1857522"/>
            <a:ext cx="10515600" cy="4351338"/>
          </a:xfrm>
        </p:spPr>
        <p:txBody>
          <a:bodyPr>
            <a:normAutofit/>
          </a:bodyPr>
          <a:lstStyle/>
          <a:p>
            <a:pPr algn="just"/>
            <a:r>
              <a:rPr lang="en-MY" dirty="0"/>
              <a:t>The study of the interaction between language and society is known as sociolinguistics. Sociolinguistics studies how social variables like gender, ethnicity, age, or social class influence or interact with language use. According to </a:t>
            </a:r>
            <a:r>
              <a:rPr lang="en-MY" dirty="0" err="1"/>
              <a:t>Coulmas</a:t>
            </a:r>
            <a:r>
              <a:rPr lang="en-MY" dirty="0"/>
              <a:t>, sociolinguistics is the study of choice, and its main objective is to "discover, explain, and understand the socially motivated" decisions that an individual makes. Sociolinguists are interested in how language changes depending on the social setting and how certain linguistic functions can be used to express social meaning or parts of an individual's identity. We can learn about actual attitudes and social circumstances from sociolinguistics.</a:t>
            </a:r>
          </a:p>
        </p:txBody>
      </p:sp>
    </p:spTree>
    <p:extLst>
      <p:ext uri="{BB962C8B-B14F-4D97-AF65-F5344CB8AC3E}">
        <p14:creationId xmlns:p14="http://schemas.microsoft.com/office/powerpoint/2010/main" val="2783852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AB0F3-AA05-5815-E556-2BCFEE3703E1}"/>
              </a:ext>
            </a:extLst>
          </p:cNvPr>
          <p:cNvSpPr>
            <a:spLocks noGrp="1"/>
          </p:cNvSpPr>
          <p:nvPr>
            <p:ph type="title"/>
          </p:nvPr>
        </p:nvSpPr>
        <p:spPr/>
        <p:txBody>
          <a:bodyPr/>
          <a:lstStyle/>
          <a:p>
            <a:r>
              <a:rPr lang="en-US" dirty="0"/>
              <a:t>What are the Similarities between Linguistics and Sociolinguistics ?</a:t>
            </a:r>
            <a:endParaRPr lang="en-MY" dirty="0"/>
          </a:p>
        </p:txBody>
      </p:sp>
      <p:sp>
        <p:nvSpPr>
          <p:cNvPr id="3" name="Content Placeholder 2">
            <a:extLst>
              <a:ext uri="{FF2B5EF4-FFF2-40B4-BE49-F238E27FC236}">
                <a16:creationId xmlns:a16="http://schemas.microsoft.com/office/drawing/2014/main" id="{E5134E49-2CDA-1ACF-04C3-ABCC975F3197}"/>
              </a:ext>
            </a:extLst>
          </p:cNvPr>
          <p:cNvSpPr>
            <a:spLocks noGrp="1"/>
          </p:cNvSpPr>
          <p:nvPr>
            <p:ph idx="1"/>
          </p:nvPr>
        </p:nvSpPr>
        <p:spPr/>
        <p:txBody>
          <a:bodyPr/>
          <a:lstStyle/>
          <a:p>
            <a:pPr>
              <a:lnSpc>
                <a:spcPct val="150000"/>
              </a:lnSpc>
            </a:pPr>
            <a:r>
              <a:rPr lang="en-MY" dirty="0"/>
              <a:t>A subfield of linguistics is sociolinguistics. It looks at the structure of (a) language but also deals with usage and variation in a social setting. If you happen to be interested in sociolinguistics, one may investigate this variations , but not necessarily want to learn how to speak another language as a linguist does.</a:t>
            </a:r>
          </a:p>
        </p:txBody>
      </p:sp>
    </p:spTree>
    <p:extLst>
      <p:ext uri="{BB962C8B-B14F-4D97-AF65-F5344CB8AC3E}">
        <p14:creationId xmlns:p14="http://schemas.microsoft.com/office/powerpoint/2010/main" val="2813076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4455C-2575-CE71-19D1-BB0600D4193C}"/>
              </a:ext>
            </a:extLst>
          </p:cNvPr>
          <p:cNvSpPr>
            <a:spLocks noGrp="1"/>
          </p:cNvSpPr>
          <p:nvPr>
            <p:ph type="title"/>
          </p:nvPr>
        </p:nvSpPr>
        <p:spPr/>
        <p:txBody>
          <a:bodyPr/>
          <a:lstStyle/>
          <a:p>
            <a:r>
              <a:rPr lang="en-US" dirty="0"/>
              <a:t>How do Linguistics and Sociolinguistics differ?</a:t>
            </a:r>
            <a:endParaRPr lang="en-MY" dirty="0"/>
          </a:p>
        </p:txBody>
      </p:sp>
      <p:sp>
        <p:nvSpPr>
          <p:cNvPr id="3" name="Content Placeholder 2">
            <a:extLst>
              <a:ext uri="{FF2B5EF4-FFF2-40B4-BE49-F238E27FC236}">
                <a16:creationId xmlns:a16="http://schemas.microsoft.com/office/drawing/2014/main" id="{469C929E-3E00-067A-B47E-E3EEAB7A3DA5}"/>
              </a:ext>
            </a:extLst>
          </p:cNvPr>
          <p:cNvSpPr>
            <a:spLocks noGrp="1"/>
          </p:cNvSpPr>
          <p:nvPr>
            <p:ph idx="1"/>
          </p:nvPr>
        </p:nvSpPr>
        <p:spPr/>
        <p:txBody>
          <a:bodyPr>
            <a:normAutofit/>
          </a:bodyPr>
          <a:lstStyle/>
          <a:p>
            <a:pPr algn="just"/>
            <a:r>
              <a:rPr lang="en-MY" sz="2400" b="0" i="0" dirty="0">
                <a:effectLst/>
                <a:latin typeface="Times New Roman" panose="02020603050405020304" pitchFamily="18" charset="0"/>
                <a:cs typeface="Times New Roman" panose="02020603050405020304" pitchFamily="18" charset="0"/>
              </a:rPr>
              <a:t>Sociolinguistics and linguistic anthropology appear similar, but their aims and approaches are somewhat different. Sociolinguistics sees language as an expression of human society. It approaches language as something produced by and influenced by society.</a:t>
            </a:r>
          </a:p>
          <a:p>
            <a:pPr algn="just"/>
            <a:endParaRPr lang="en-MY" sz="2400" b="0" i="0" dirty="0">
              <a:effectLst/>
              <a:latin typeface="Times New Roman" panose="02020603050405020304" pitchFamily="18" charset="0"/>
              <a:cs typeface="Times New Roman" panose="02020603050405020304" pitchFamily="18" charset="0"/>
            </a:endParaRPr>
          </a:p>
          <a:p>
            <a:pPr algn="just"/>
            <a:r>
              <a:rPr lang="en-MY" sz="2400" b="0" i="0" dirty="0">
                <a:effectLst/>
                <a:latin typeface="Times New Roman" panose="02020603050405020304" pitchFamily="18" charset="0"/>
                <a:cs typeface="Times New Roman" panose="02020603050405020304" pitchFamily="18" charset="0"/>
              </a:rPr>
              <a:t>Linguistic anthropology, conversely, views language as a force that influences society, responsible for creating understanding of kinship bonds and social relationships. Both disciplines have a strong focus on preserving endangered languages.</a:t>
            </a:r>
          </a:p>
          <a:p>
            <a:endParaRPr lang="en-MY" dirty="0"/>
          </a:p>
        </p:txBody>
      </p:sp>
    </p:spTree>
    <p:extLst>
      <p:ext uri="{BB962C8B-B14F-4D97-AF65-F5344CB8AC3E}">
        <p14:creationId xmlns:p14="http://schemas.microsoft.com/office/powerpoint/2010/main" val="790714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BE856-E8ED-A212-30C2-8CECE3DDD287}"/>
              </a:ext>
            </a:extLst>
          </p:cNvPr>
          <p:cNvSpPr>
            <a:spLocks noGrp="1"/>
          </p:cNvSpPr>
          <p:nvPr>
            <p:ph type="title"/>
          </p:nvPr>
        </p:nvSpPr>
        <p:spPr/>
        <p:txBody>
          <a:bodyPr/>
          <a:lstStyle/>
          <a:p>
            <a:r>
              <a:rPr lang="en-US" dirty="0"/>
              <a:t>Con </a:t>
            </a:r>
            <a:endParaRPr lang="en-MY" dirty="0"/>
          </a:p>
        </p:txBody>
      </p:sp>
      <p:sp>
        <p:nvSpPr>
          <p:cNvPr id="3" name="Content Placeholder 2">
            <a:extLst>
              <a:ext uri="{FF2B5EF4-FFF2-40B4-BE49-F238E27FC236}">
                <a16:creationId xmlns:a16="http://schemas.microsoft.com/office/drawing/2014/main" id="{90D0E87F-5013-769A-39BF-B083DB95353F}"/>
              </a:ext>
            </a:extLst>
          </p:cNvPr>
          <p:cNvSpPr>
            <a:spLocks noGrp="1"/>
          </p:cNvSpPr>
          <p:nvPr>
            <p:ph idx="1"/>
          </p:nvPr>
        </p:nvSpPr>
        <p:spPr/>
        <p:txBody>
          <a:bodyPr>
            <a:normAutofit fontScale="92500" lnSpcReduction="10000"/>
          </a:bodyPr>
          <a:lstStyle/>
          <a:p>
            <a:pPr algn="just">
              <a:lnSpc>
                <a:spcPct val="120000"/>
              </a:lnSpc>
            </a:pPr>
            <a:r>
              <a:rPr lang="en-MY" dirty="0"/>
              <a:t>All human languages are studied in linguistics solely in terms of language, without using any other standard or yardstick to assess or justify the results. In other words, none of the speaker's individual mental states at the moment of speaking, his social background, or his level of education are relevant in this instance. Other than linguistic contexts, nothing else affects the transformation. A sandhi change is explained without the need of any auxiliary variables. As an illustration, we can state that during the Great Vowel Shift in English, all long vowels increased in height without any consideration of social circumstances or motivations. </a:t>
            </a:r>
          </a:p>
          <a:p>
            <a:endParaRPr lang="en-MY" dirty="0"/>
          </a:p>
          <a:p>
            <a:endParaRPr lang="en-MY" dirty="0"/>
          </a:p>
        </p:txBody>
      </p:sp>
    </p:spTree>
    <p:extLst>
      <p:ext uri="{BB962C8B-B14F-4D97-AF65-F5344CB8AC3E}">
        <p14:creationId xmlns:p14="http://schemas.microsoft.com/office/powerpoint/2010/main" val="393491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DE92E-1A42-4A64-1298-A203B55B017D}"/>
              </a:ext>
            </a:extLst>
          </p:cNvPr>
          <p:cNvSpPr>
            <a:spLocks noGrp="1"/>
          </p:cNvSpPr>
          <p:nvPr>
            <p:ph type="title"/>
          </p:nvPr>
        </p:nvSpPr>
        <p:spPr/>
        <p:txBody>
          <a:bodyPr/>
          <a:lstStyle/>
          <a:p>
            <a:r>
              <a:rPr lang="en-US" dirty="0"/>
              <a:t>E.X</a:t>
            </a:r>
            <a:endParaRPr lang="en-MY" dirty="0"/>
          </a:p>
        </p:txBody>
      </p:sp>
      <p:sp>
        <p:nvSpPr>
          <p:cNvPr id="3" name="Content Placeholder 2">
            <a:extLst>
              <a:ext uri="{FF2B5EF4-FFF2-40B4-BE49-F238E27FC236}">
                <a16:creationId xmlns:a16="http://schemas.microsoft.com/office/drawing/2014/main" id="{20D6B55A-C467-62DD-C615-E6369AF08214}"/>
              </a:ext>
            </a:extLst>
          </p:cNvPr>
          <p:cNvSpPr>
            <a:spLocks noGrp="1"/>
          </p:cNvSpPr>
          <p:nvPr>
            <p:ph idx="1"/>
          </p:nvPr>
        </p:nvSpPr>
        <p:spPr/>
        <p:txBody>
          <a:bodyPr>
            <a:normAutofit lnSpcReduction="10000"/>
          </a:bodyPr>
          <a:lstStyle/>
          <a:p>
            <a:pPr algn="just">
              <a:lnSpc>
                <a:spcPct val="150000"/>
              </a:lnSpc>
            </a:pPr>
            <a:r>
              <a:rPr lang="en-MY" dirty="0"/>
              <a:t>Meaning that this transformation did not occur because of any social pressures or psychological influences on the English speakers of the time. In other words, / k / changed to / c / before front vowels in everyone’s speech irrespective of one’s psychological or sociological standing. All that mattered was that the consonant /k/ occurred before a front vowel. This is how Linguistics describes language structure and language use.</a:t>
            </a:r>
          </a:p>
          <a:p>
            <a:endParaRPr lang="en-MY" dirty="0"/>
          </a:p>
          <a:p>
            <a:endParaRPr lang="en-MY" dirty="0"/>
          </a:p>
        </p:txBody>
      </p:sp>
    </p:spTree>
    <p:extLst>
      <p:ext uri="{BB962C8B-B14F-4D97-AF65-F5344CB8AC3E}">
        <p14:creationId xmlns:p14="http://schemas.microsoft.com/office/powerpoint/2010/main" val="471398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1213</Words>
  <Application>Microsoft Office PowerPoint</Application>
  <PresentationFormat>Widescreen</PresentationFormat>
  <Paragraphs>42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INTERDISCIPLINARY RELATIONSHIP BETWEEN LINGUISTICS , PRAGMATICS , SOCIOLINGUISTICS </vt:lpstr>
      <vt:lpstr>Introduction </vt:lpstr>
      <vt:lpstr>Con</vt:lpstr>
      <vt:lpstr>Linguistics </vt:lpstr>
      <vt:lpstr>Sociolinguistics   </vt:lpstr>
      <vt:lpstr>What are the Similarities between Linguistics and Sociolinguistics ?</vt:lpstr>
      <vt:lpstr>How do Linguistics and Sociolinguistics differ?</vt:lpstr>
      <vt:lpstr>Con </vt:lpstr>
      <vt:lpstr>E.X</vt:lpstr>
      <vt:lpstr>PRAGMATICS </vt:lpstr>
      <vt:lpstr>Con </vt:lpstr>
      <vt:lpstr>E.X </vt:lpstr>
      <vt:lpstr>E.X .2</vt:lpstr>
      <vt:lpstr>What is the interpret relationship between linguistics and Pragmatics ?</vt:lpstr>
      <vt:lpstr>CON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LITERATURE REVIEW </dc:title>
  <dc:creator>USER</dc:creator>
  <cp:lastModifiedBy>raghad.goldenswan@gmail.com</cp:lastModifiedBy>
  <cp:revision>37</cp:revision>
  <dcterms:created xsi:type="dcterms:W3CDTF">2022-09-29T19:16:01Z</dcterms:created>
  <dcterms:modified xsi:type="dcterms:W3CDTF">2022-10-14T14:48:45Z</dcterms:modified>
</cp:coreProperties>
</file>