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70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p:scale>
          <a:sx n="99" d="100"/>
          <a:sy n="99" d="100"/>
        </p:scale>
        <p:origin x="29"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B77FA-D7C1-47E3-BD96-993676531E77}"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084AE-38F1-4424-89FC-CC819E00D671}" type="slidenum">
              <a:rPr lang="en-US" smtClean="0"/>
              <a:t>‹#›</a:t>
            </a:fld>
            <a:endParaRPr lang="en-US"/>
          </a:p>
        </p:txBody>
      </p:sp>
    </p:spTree>
    <p:extLst>
      <p:ext uri="{BB962C8B-B14F-4D97-AF65-F5344CB8AC3E}">
        <p14:creationId xmlns:p14="http://schemas.microsoft.com/office/powerpoint/2010/main" val="344394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084AE-38F1-4424-89FC-CC819E00D671}" type="slidenum">
              <a:rPr lang="en-US" smtClean="0"/>
              <a:t>8</a:t>
            </a:fld>
            <a:endParaRPr lang="en-US"/>
          </a:p>
        </p:txBody>
      </p:sp>
    </p:spTree>
    <p:extLst>
      <p:ext uri="{BB962C8B-B14F-4D97-AF65-F5344CB8AC3E}">
        <p14:creationId xmlns:p14="http://schemas.microsoft.com/office/powerpoint/2010/main" val="1677119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CBC1C18-307B-4F68-A007-B5B542270E8D}" type="datetimeFigureOut">
              <a:rPr lang="en-US" smtClean="0"/>
              <a:t>4/13/2026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
              </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76046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18941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177936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756626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617476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0352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7564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600414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375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54607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74736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2301797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6021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12283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9239872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7170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4/13/2026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505739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BC1C18-307B-4F68-A007-B5B542270E8D}" type="datetimeFigureOut">
              <a:rPr lang="en-US" smtClean="0"/>
              <a:t>4/13/2026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065101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91D8279-0E64-2F86-4721-65D90502F851}"/>
              </a:ext>
            </a:extLst>
          </p:cNvPr>
          <p:cNvSpPr>
            <a:spLocks noGrp="1"/>
          </p:cNvSpPr>
          <p:nvPr>
            <p:ph type="ctrTitle"/>
          </p:nvPr>
        </p:nvSpPr>
        <p:spPr>
          <a:xfrm>
            <a:off x="2628900" y="2028826"/>
            <a:ext cx="7143750" cy="2609850"/>
          </a:xfrm>
        </p:spPr>
        <p:txBody>
          <a:bodyPr>
            <a:noAutofit/>
          </a:bodyPr>
          <a:lstStyle/>
          <a:p>
            <a:pPr algn="ctr"/>
            <a:r>
              <a:rPr lang="ar-IQ" sz="4000" dirty="0"/>
              <a:t>يقدمها :</a:t>
            </a:r>
            <a:br>
              <a:rPr lang="ar-IQ" sz="4000" dirty="0"/>
            </a:br>
            <a:r>
              <a:rPr lang="ar-IQ" sz="4000" dirty="0"/>
              <a:t>م.م نور الهدى حميد فرحان</a:t>
            </a:r>
            <a:br>
              <a:rPr lang="ar-IQ" sz="4000" dirty="0"/>
            </a:br>
            <a:r>
              <a:rPr lang="ar-IQ" sz="4000" dirty="0"/>
              <a:t>م.م نعم رياض حسيب </a:t>
            </a:r>
            <a:br>
              <a:rPr lang="ar-IQ" sz="4000" dirty="0"/>
            </a:br>
            <a:r>
              <a:rPr lang="ar-IQ" sz="4000" dirty="0"/>
              <a:t>الست امنة خليل انور</a:t>
            </a:r>
          </a:p>
        </p:txBody>
      </p:sp>
      <p:sp>
        <p:nvSpPr>
          <p:cNvPr id="5" name="TextBox 4">
            <a:extLst>
              <a:ext uri="{FF2B5EF4-FFF2-40B4-BE49-F238E27FC236}">
                <a16:creationId xmlns:a16="http://schemas.microsoft.com/office/drawing/2014/main" id="{D8D87BFD-F70C-4490-90DB-E74B759AB2E5}"/>
              </a:ext>
            </a:extLst>
          </p:cNvPr>
          <p:cNvSpPr txBox="1"/>
          <p:nvPr/>
        </p:nvSpPr>
        <p:spPr>
          <a:xfrm>
            <a:off x="3019425" y="586859"/>
            <a:ext cx="6115050" cy="584775"/>
          </a:xfrm>
          <a:prstGeom prst="rect">
            <a:avLst/>
          </a:prstGeom>
          <a:solidFill>
            <a:schemeClr val="accent5"/>
          </a:solidFill>
          <a:ln>
            <a:solidFill>
              <a:schemeClr val="bg1"/>
            </a:solidFill>
          </a:ln>
        </p:spPr>
        <p:txBody>
          <a:bodyPr wrap="square">
            <a:spAutoFit/>
          </a:bodyPr>
          <a:lstStyle/>
          <a:p>
            <a:pPr algn="ctr"/>
            <a:r>
              <a:rPr lang="ar-IQ" sz="3200" dirty="0">
                <a:solidFill>
                  <a:schemeClr val="bg1"/>
                </a:solidFill>
              </a:rPr>
              <a:t>طرق الوقاية المتكررة في لعبة الريشة الطائرة</a:t>
            </a:r>
          </a:p>
        </p:txBody>
      </p:sp>
    </p:spTree>
    <p:extLst>
      <p:ext uri="{BB962C8B-B14F-4D97-AF65-F5344CB8AC3E}">
        <p14:creationId xmlns:p14="http://schemas.microsoft.com/office/powerpoint/2010/main" val="874224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5BEE71-2671-4D8E-8CFE-88BCF00C7E82}"/>
              </a:ext>
            </a:extLst>
          </p:cNvPr>
          <p:cNvSpPr>
            <a:spLocks noGrp="1"/>
          </p:cNvSpPr>
          <p:nvPr>
            <p:ph idx="1"/>
          </p:nvPr>
        </p:nvSpPr>
        <p:spPr/>
        <p:txBody>
          <a:bodyPr>
            <a:normAutofit/>
          </a:bodyPr>
          <a:lstStyle/>
          <a:p>
            <a:pPr marL="0" indent="0" algn="ctr">
              <a:buNone/>
            </a:pPr>
            <a:r>
              <a:rPr lang="ar-IQ" sz="7200" dirty="0"/>
              <a:t>شكرا على حسن اصغائكم </a:t>
            </a:r>
            <a:endParaRPr lang="en-US" sz="7200" dirty="0"/>
          </a:p>
        </p:txBody>
      </p:sp>
    </p:spTree>
    <p:extLst>
      <p:ext uri="{BB962C8B-B14F-4D97-AF65-F5344CB8AC3E}">
        <p14:creationId xmlns:p14="http://schemas.microsoft.com/office/powerpoint/2010/main" val="2775079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151226D-1D85-C199-124D-32167B0C73E9}"/>
              </a:ext>
            </a:extLst>
          </p:cNvPr>
          <p:cNvSpPr>
            <a:spLocks noGrp="1"/>
          </p:cNvSpPr>
          <p:nvPr>
            <p:ph type="title"/>
          </p:nvPr>
        </p:nvSpPr>
        <p:spPr/>
        <p:txBody>
          <a:bodyPr/>
          <a:lstStyle/>
          <a:p>
            <a:r>
              <a:rPr lang="ar-IQ" dirty="0"/>
              <a:t>تعريف الريشة الطائرة</a:t>
            </a:r>
          </a:p>
        </p:txBody>
      </p:sp>
      <p:sp>
        <p:nvSpPr>
          <p:cNvPr id="3" name="عنصر نائب للمحتوى 2">
            <a:extLst>
              <a:ext uri="{FF2B5EF4-FFF2-40B4-BE49-F238E27FC236}">
                <a16:creationId xmlns:a16="http://schemas.microsoft.com/office/drawing/2014/main" id="{3B2C93A5-E595-A547-ECC0-6EBF65736C55}"/>
              </a:ext>
            </a:extLst>
          </p:cNvPr>
          <p:cNvSpPr>
            <a:spLocks noGrp="1"/>
          </p:cNvSpPr>
          <p:nvPr>
            <p:ph idx="1"/>
          </p:nvPr>
        </p:nvSpPr>
        <p:spPr>
          <a:xfrm>
            <a:off x="981364" y="2524125"/>
            <a:ext cx="10543886" cy="3467100"/>
          </a:xfrm>
        </p:spPr>
        <p:txBody>
          <a:bodyPr>
            <a:noAutofit/>
          </a:bodyPr>
          <a:lstStyle/>
          <a:p>
            <a:pPr marL="0" indent="0" algn="just" rtl="1">
              <a:buNone/>
            </a:pPr>
            <a:r>
              <a:rPr lang="ar-IQ" sz="4000" b="1" dirty="0"/>
              <a:t>لعبة الريشة الطائرة من الألعاب الرياضية الممتعة والسريعة التي تعتمد على الرشاقة والسرعة والتوازن. إلا أن طبيعة هذه اللعبة، التي تتضمن حركات مفاجئة وقفزات وتغيرات سريعة في الاتجاه، تجعل اللاعبين عرضة للإصابات المتكررة. لذلك فإن معرفة طرق الوقاية تُعد أمرًا ضروريًا للحفاظ على سلامة اللاعبين واستمرارهم في الأداء الجيد</a:t>
            </a:r>
          </a:p>
        </p:txBody>
      </p:sp>
    </p:spTree>
    <p:extLst>
      <p:ext uri="{BB962C8B-B14F-4D97-AF65-F5344CB8AC3E}">
        <p14:creationId xmlns:p14="http://schemas.microsoft.com/office/powerpoint/2010/main" val="175577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9FBF819-5C9F-CF99-2710-AFFFE7BBE2E9}"/>
              </a:ext>
            </a:extLst>
          </p:cNvPr>
          <p:cNvSpPr>
            <a:spLocks noGrp="1"/>
          </p:cNvSpPr>
          <p:nvPr>
            <p:ph type="title"/>
          </p:nvPr>
        </p:nvSpPr>
        <p:spPr/>
        <p:txBody>
          <a:bodyPr/>
          <a:lstStyle/>
          <a:p>
            <a:r>
              <a:rPr lang="ar-IQ" dirty="0"/>
              <a:t>الاصابات الشائعة في الريشة الطائرة</a:t>
            </a:r>
          </a:p>
        </p:txBody>
      </p:sp>
      <p:sp>
        <p:nvSpPr>
          <p:cNvPr id="3" name="عنصر نائب للمحتوى 2">
            <a:extLst>
              <a:ext uri="{FF2B5EF4-FFF2-40B4-BE49-F238E27FC236}">
                <a16:creationId xmlns:a16="http://schemas.microsoft.com/office/drawing/2014/main" id="{AFFD5710-91D5-D8B9-B06F-1B4E0A80C42A}"/>
              </a:ext>
            </a:extLst>
          </p:cNvPr>
          <p:cNvSpPr>
            <a:spLocks noGrp="1"/>
          </p:cNvSpPr>
          <p:nvPr>
            <p:ph idx="1"/>
          </p:nvPr>
        </p:nvSpPr>
        <p:spPr>
          <a:xfrm>
            <a:off x="569112" y="2552700"/>
            <a:ext cx="10937088" cy="3524250"/>
          </a:xfrm>
        </p:spPr>
        <p:txBody>
          <a:bodyPr>
            <a:noAutofit/>
          </a:bodyPr>
          <a:lstStyle/>
          <a:p>
            <a:pPr algn="r"/>
            <a:r>
              <a:rPr lang="ar-IQ" sz="2800" dirty="0"/>
              <a:t>التواء مفصل الكاحل </a:t>
            </a:r>
          </a:p>
          <a:p>
            <a:pPr algn="r"/>
            <a:r>
              <a:rPr lang="ar-IQ" sz="2800" dirty="0"/>
              <a:t>إصابات الركبة </a:t>
            </a:r>
          </a:p>
          <a:p>
            <a:pPr algn="r"/>
            <a:r>
              <a:rPr lang="ar-IQ" sz="2800" dirty="0"/>
              <a:t>شد وتمزق العضلات </a:t>
            </a:r>
          </a:p>
          <a:p>
            <a:pPr algn="r"/>
            <a:r>
              <a:rPr lang="ar-IQ" sz="2800" dirty="0"/>
              <a:t>آلام الكتف نتيجة الضربات المتكررة </a:t>
            </a:r>
          </a:p>
          <a:p>
            <a:pPr algn="r"/>
            <a:r>
              <a:rPr lang="ar-IQ" sz="2800" dirty="0"/>
              <a:t>إصابات المعصم</a:t>
            </a:r>
          </a:p>
        </p:txBody>
      </p:sp>
    </p:spTree>
    <p:extLst>
      <p:ext uri="{BB962C8B-B14F-4D97-AF65-F5344CB8AC3E}">
        <p14:creationId xmlns:p14="http://schemas.microsoft.com/office/powerpoint/2010/main" val="1978007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407B878-318D-D85F-66B7-60543AA4C3F1}"/>
              </a:ext>
            </a:extLst>
          </p:cNvPr>
          <p:cNvSpPr>
            <a:spLocks noGrp="1"/>
          </p:cNvSpPr>
          <p:nvPr>
            <p:ph type="title"/>
          </p:nvPr>
        </p:nvSpPr>
        <p:spPr/>
        <p:txBody>
          <a:bodyPr/>
          <a:lstStyle/>
          <a:p>
            <a:r>
              <a:rPr lang="ar-IQ" dirty="0"/>
              <a:t>اسباب الاصابات المتكررة</a:t>
            </a:r>
          </a:p>
        </p:txBody>
      </p:sp>
      <p:sp>
        <p:nvSpPr>
          <p:cNvPr id="3" name="عنصر نائب للمحتوى 2">
            <a:extLst>
              <a:ext uri="{FF2B5EF4-FFF2-40B4-BE49-F238E27FC236}">
                <a16:creationId xmlns:a16="http://schemas.microsoft.com/office/drawing/2014/main" id="{3B25AE0B-DE2E-E206-ABE6-67567120C689}"/>
              </a:ext>
            </a:extLst>
          </p:cNvPr>
          <p:cNvSpPr>
            <a:spLocks noGrp="1"/>
          </p:cNvSpPr>
          <p:nvPr>
            <p:ph idx="1"/>
          </p:nvPr>
        </p:nvSpPr>
        <p:spPr>
          <a:xfrm>
            <a:off x="866775" y="2552700"/>
            <a:ext cx="10476634" cy="3533775"/>
          </a:xfrm>
        </p:spPr>
        <p:txBody>
          <a:bodyPr>
            <a:normAutofit/>
          </a:bodyPr>
          <a:lstStyle/>
          <a:p>
            <a:pPr marL="0" indent="0" algn="r">
              <a:buNone/>
            </a:pPr>
            <a:r>
              <a:rPr lang="ar-IQ" dirty="0"/>
              <a:t>حدث الإصابات نتيجة عدة عوامل، منها:</a:t>
            </a:r>
          </a:p>
          <a:p>
            <a:pPr marL="0" indent="0" algn="r">
              <a:buNone/>
            </a:pPr>
            <a:r>
              <a:rPr lang="ar-IQ" dirty="0"/>
              <a:t>عدم الإحماء قبل اللعب</a:t>
            </a:r>
          </a:p>
          <a:p>
            <a:pPr marL="0" indent="0" algn="r">
              <a:buNone/>
            </a:pPr>
            <a:r>
              <a:rPr lang="ar-IQ" dirty="0"/>
              <a:t>الأداء الخاطئ للحركات</a:t>
            </a:r>
          </a:p>
          <a:p>
            <a:pPr marL="0" indent="0" algn="r">
              <a:buNone/>
            </a:pPr>
            <a:r>
              <a:rPr lang="ar-IQ" dirty="0"/>
              <a:t>ضعف اللياقة البدنيةالإجهاد والتدريب الزائد</a:t>
            </a:r>
          </a:p>
          <a:p>
            <a:pPr marL="0" indent="0" algn="r">
              <a:buNone/>
            </a:pPr>
            <a:r>
              <a:rPr lang="ar-IQ" dirty="0"/>
              <a:t>استخدام أدوات غير مناسبة</a:t>
            </a:r>
          </a:p>
          <a:p>
            <a:pPr marL="0" indent="0" algn="r">
              <a:buNone/>
            </a:pPr>
            <a:r>
              <a:rPr lang="ar-IQ" dirty="0"/>
              <a:t>أرضية ملعب غير آمنة</a:t>
            </a:r>
          </a:p>
        </p:txBody>
      </p:sp>
    </p:spTree>
    <p:extLst>
      <p:ext uri="{BB962C8B-B14F-4D97-AF65-F5344CB8AC3E}">
        <p14:creationId xmlns:p14="http://schemas.microsoft.com/office/powerpoint/2010/main" val="133522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F365EB-1632-8BF5-CF62-3A8775E27397}"/>
              </a:ext>
            </a:extLst>
          </p:cNvPr>
          <p:cNvSpPr>
            <a:spLocks noGrp="1"/>
          </p:cNvSpPr>
          <p:nvPr>
            <p:ph type="title"/>
          </p:nvPr>
        </p:nvSpPr>
        <p:spPr>
          <a:xfrm>
            <a:off x="2345171" y="983672"/>
            <a:ext cx="7958331" cy="1077229"/>
          </a:xfrm>
        </p:spPr>
        <p:txBody>
          <a:bodyPr/>
          <a:lstStyle/>
          <a:p>
            <a:r>
              <a:rPr lang="ar-IQ" dirty="0"/>
              <a:t>طرق الوقاية من الاصابات المتكررة</a:t>
            </a:r>
          </a:p>
        </p:txBody>
      </p:sp>
      <p:sp>
        <p:nvSpPr>
          <p:cNvPr id="3" name="عنصر نائب للمحتوى 2">
            <a:extLst>
              <a:ext uri="{FF2B5EF4-FFF2-40B4-BE49-F238E27FC236}">
                <a16:creationId xmlns:a16="http://schemas.microsoft.com/office/drawing/2014/main" id="{877B469D-AAA0-6B9E-3BE5-FC377E9E3912}"/>
              </a:ext>
            </a:extLst>
          </p:cNvPr>
          <p:cNvSpPr>
            <a:spLocks noGrp="1"/>
          </p:cNvSpPr>
          <p:nvPr>
            <p:ph idx="1"/>
          </p:nvPr>
        </p:nvSpPr>
        <p:spPr>
          <a:xfrm>
            <a:off x="797533" y="2657475"/>
            <a:ext cx="10596933" cy="3305175"/>
          </a:xfrm>
        </p:spPr>
        <p:txBody>
          <a:bodyPr>
            <a:normAutofit fontScale="85000" lnSpcReduction="20000"/>
          </a:bodyPr>
          <a:lstStyle/>
          <a:p>
            <a:pPr algn="r"/>
            <a:r>
              <a:rPr lang="ar-IQ" sz="1800" dirty="0"/>
              <a:t>1</a:t>
            </a:r>
            <a:r>
              <a:rPr lang="ar-IQ" sz="3600" dirty="0"/>
              <a:t>. الإحماء الجيدالإحماء يساعد على تهيئة الجسم ويقلل من خطر الإصابة، ويشمل:</a:t>
            </a:r>
          </a:p>
          <a:p>
            <a:pPr algn="r"/>
            <a:r>
              <a:rPr lang="ar-IQ" sz="3600" dirty="0"/>
              <a:t>الجري الخفيف -تمارين الإطالة -تحريك المفاصل</a:t>
            </a:r>
          </a:p>
          <a:p>
            <a:pPr algn="r"/>
            <a:r>
              <a:rPr lang="ar-IQ" sz="3600" dirty="0"/>
              <a:t>2. تعلم المهارات بشكل صحيح</a:t>
            </a:r>
          </a:p>
          <a:p>
            <a:pPr algn="r"/>
            <a:r>
              <a:rPr lang="ar-IQ" sz="3600" dirty="0"/>
              <a:t>التقنية الصحيحة في اللعب تقلل الضغط على الجسم، لذلك يجب:</a:t>
            </a:r>
          </a:p>
          <a:p>
            <a:pPr algn="r"/>
            <a:r>
              <a:rPr lang="ar-IQ" sz="3600" dirty="0"/>
              <a:t>الالتزام بتعليمات المدرب</a:t>
            </a:r>
          </a:p>
          <a:p>
            <a:pPr algn="r"/>
            <a:r>
              <a:rPr lang="ar-IQ" sz="3600" dirty="0"/>
              <a:t>تجنب الأداء العشوائي للحركات</a:t>
            </a:r>
          </a:p>
        </p:txBody>
      </p:sp>
    </p:spTree>
    <p:extLst>
      <p:ext uri="{BB962C8B-B14F-4D97-AF65-F5344CB8AC3E}">
        <p14:creationId xmlns:p14="http://schemas.microsoft.com/office/powerpoint/2010/main" val="92472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BBDDE86-9324-850D-7924-ABE36BAB8247}"/>
              </a:ext>
            </a:extLst>
          </p:cNvPr>
          <p:cNvSpPr>
            <a:spLocks noGrp="1"/>
          </p:cNvSpPr>
          <p:nvPr>
            <p:ph idx="1"/>
          </p:nvPr>
        </p:nvSpPr>
        <p:spPr>
          <a:xfrm>
            <a:off x="1039091" y="876300"/>
            <a:ext cx="10217727" cy="5076825"/>
          </a:xfrm>
        </p:spPr>
        <p:txBody>
          <a:bodyPr>
            <a:normAutofit/>
          </a:bodyPr>
          <a:lstStyle/>
          <a:p>
            <a:pPr marL="0" indent="0" algn="r">
              <a:buNone/>
            </a:pPr>
            <a:r>
              <a:rPr lang="ar-IQ" dirty="0"/>
              <a:t>3. تقوية العضلات</a:t>
            </a:r>
          </a:p>
          <a:p>
            <a:pPr marL="0" indent="0" algn="r">
              <a:buNone/>
            </a:pPr>
            <a:r>
              <a:rPr lang="ar-IQ" dirty="0"/>
              <a:t>تقوية العضلات تدعم المفاصل وتحميها، خاصة:</a:t>
            </a:r>
          </a:p>
          <a:p>
            <a:pPr marL="0" indent="0" algn="r">
              <a:buNone/>
            </a:pPr>
            <a:r>
              <a:rPr lang="ar-IQ" dirty="0"/>
              <a:t>عضلات الساقين-عضلات الذراع والكتف-عضلات البطن والظهر</a:t>
            </a:r>
            <a:endParaRPr lang="ar-IQ" sz="1900" dirty="0"/>
          </a:p>
          <a:p>
            <a:pPr marL="0" indent="0" algn="r">
              <a:buNone/>
            </a:pPr>
            <a:r>
              <a:rPr lang="ar-IQ" sz="2800" dirty="0"/>
              <a:t>4. استخدام الأدوات المناسبة</a:t>
            </a:r>
          </a:p>
          <a:p>
            <a:pPr marL="0" indent="0" algn="r">
              <a:buNone/>
            </a:pPr>
            <a:r>
              <a:rPr lang="ar-IQ" sz="2800" dirty="0"/>
              <a:t>ارتداء حذاء رياضي مخصص للملعب</a:t>
            </a:r>
          </a:p>
          <a:p>
            <a:pPr marL="0" indent="0" algn="r">
              <a:buNone/>
            </a:pPr>
            <a:r>
              <a:rPr lang="ar-IQ" sz="2800" dirty="0"/>
              <a:t>اختيار مضرب مناسب من حيث الوزن</a:t>
            </a:r>
          </a:p>
          <a:p>
            <a:pPr marL="0" indent="0" algn="r">
              <a:buNone/>
            </a:pPr>
            <a:r>
              <a:rPr lang="ar-IQ" sz="2800" dirty="0"/>
              <a:t>استخدام واقيات عند الحاجة</a:t>
            </a:r>
          </a:p>
        </p:txBody>
      </p:sp>
    </p:spTree>
    <p:extLst>
      <p:ext uri="{BB962C8B-B14F-4D97-AF65-F5344CB8AC3E}">
        <p14:creationId xmlns:p14="http://schemas.microsoft.com/office/powerpoint/2010/main" val="199894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EAA0A53-AC8B-0C2D-8BB2-A21B7FA361B6}"/>
              </a:ext>
            </a:extLst>
          </p:cNvPr>
          <p:cNvSpPr>
            <a:spLocks noGrp="1"/>
          </p:cNvSpPr>
          <p:nvPr>
            <p:ph idx="1"/>
          </p:nvPr>
        </p:nvSpPr>
        <p:spPr>
          <a:xfrm>
            <a:off x="1295401" y="819150"/>
            <a:ext cx="9554697" cy="5400675"/>
          </a:xfrm>
        </p:spPr>
        <p:txBody>
          <a:bodyPr>
            <a:normAutofit/>
          </a:bodyPr>
          <a:lstStyle/>
          <a:p>
            <a:pPr marL="0" indent="0" algn="r">
              <a:buNone/>
            </a:pPr>
            <a:r>
              <a:rPr lang="ar-IQ" sz="3200" dirty="0"/>
              <a:t>5. تنظيم التدريب وتجنب الإجهاد</a:t>
            </a:r>
          </a:p>
          <a:p>
            <a:pPr marL="0" indent="0" algn="r">
              <a:buNone/>
            </a:pPr>
            <a:r>
              <a:rPr lang="ar-IQ" sz="3200" dirty="0"/>
              <a:t>أخذ فترات راحة كافية-عدم المبالغة في التمارين-التوقف عند الشعور بالألم</a:t>
            </a:r>
          </a:p>
          <a:p>
            <a:pPr marL="0" indent="0">
              <a:buNone/>
            </a:pPr>
            <a:endParaRPr lang="ar-IQ" dirty="0"/>
          </a:p>
          <a:p>
            <a:pPr marL="0" indent="0" algn="r">
              <a:buNone/>
            </a:pPr>
            <a:r>
              <a:rPr lang="ar-IQ" sz="3200" dirty="0"/>
              <a:t>6. التغذية الصحية</a:t>
            </a:r>
          </a:p>
          <a:p>
            <a:pPr marL="0" indent="0" algn="r">
              <a:buNone/>
            </a:pPr>
            <a:r>
              <a:rPr lang="ar-IQ" sz="3200" dirty="0"/>
              <a:t>شرب الماء بكميات كافية</a:t>
            </a:r>
          </a:p>
          <a:p>
            <a:pPr marL="0" indent="0" algn="r">
              <a:buNone/>
            </a:pPr>
            <a:r>
              <a:rPr lang="ar-IQ" sz="3200" dirty="0"/>
              <a:t>تناول البروتينات</a:t>
            </a:r>
          </a:p>
          <a:p>
            <a:pPr marL="0" indent="0" algn="r">
              <a:buNone/>
            </a:pPr>
            <a:r>
              <a:rPr lang="ar-IQ" sz="3200" dirty="0"/>
              <a:t>الاهتمام بالفيتامينات والمعادن</a:t>
            </a:r>
          </a:p>
        </p:txBody>
      </p:sp>
    </p:spTree>
    <p:extLst>
      <p:ext uri="{BB962C8B-B14F-4D97-AF65-F5344CB8AC3E}">
        <p14:creationId xmlns:p14="http://schemas.microsoft.com/office/powerpoint/2010/main" val="59925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00F6C9B-A9A5-E178-9112-B28899E6C63B}"/>
              </a:ext>
            </a:extLst>
          </p:cNvPr>
          <p:cNvSpPr>
            <a:spLocks noGrp="1"/>
          </p:cNvSpPr>
          <p:nvPr>
            <p:ph type="title"/>
          </p:nvPr>
        </p:nvSpPr>
        <p:spPr/>
        <p:txBody>
          <a:bodyPr/>
          <a:lstStyle/>
          <a:p>
            <a:r>
              <a:rPr lang="ar-IQ" dirty="0"/>
              <a:t>التوصيات</a:t>
            </a:r>
          </a:p>
        </p:txBody>
      </p:sp>
      <p:sp>
        <p:nvSpPr>
          <p:cNvPr id="3" name="عنصر نائب للمحتوى 2">
            <a:extLst>
              <a:ext uri="{FF2B5EF4-FFF2-40B4-BE49-F238E27FC236}">
                <a16:creationId xmlns:a16="http://schemas.microsoft.com/office/drawing/2014/main" id="{4A3378D7-ABEF-5EA3-C9F6-8522CC0B50A0}"/>
              </a:ext>
            </a:extLst>
          </p:cNvPr>
          <p:cNvSpPr>
            <a:spLocks noGrp="1"/>
          </p:cNvSpPr>
          <p:nvPr>
            <p:ph idx="1"/>
          </p:nvPr>
        </p:nvSpPr>
        <p:spPr>
          <a:xfrm>
            <a:off x="836744" y="2733675"/>
            <a:ext cx="10326554" cy="3238500"/>
          </a:xfrm>
        </p:spPr>
        <p:txBody>
          <a:bodyPr>
            <a:normAutofit/>
          </a:bodyPr>
          <a:lstStyle/>
          <a:p>
            <a:pPr marL="0" indent="0" algn="r" rtl="1">
              <a:buNone/>
            </a:pPr>
            <a:r>
              <a:rPr lang="ar-IQ" dirty="0">
                <a:effectLst/>
                <a:latin typeface=".AppleSystemUIFont"/>
              </a:rPr>
              <a:t>1-الالتزام بإجراء تمارين الإحماء قبل البدء باللعب لتقليل خطر الإصابات.</a:t>
            </a:r>
          </a:p>
          <a:p>
            <a:pPr marL="0" indent="0" algn="r" rtl="1">
              <a:buNone/>
            </a:pPr>
            <a:r>
              <a:rPr lang="ar-IQ" dirty="0">
                <a:effectLst/>
                <a:latin typeface=".AppleSystemUIFont"/>
              </a:rPr>
              <a:t>2-التأكيد على تعلم المهارات الأساسية في لعبة الريشة الطائرة بشكل صحيح وتحت إشراف مدرب مختص.</a:t>
            </a:r>
          </a:p>
          <a:p>
            <a:pPr marL="0" indent="0" algn="r" rtl="1">
              <a:buNone/>
            </a:pPr>
            <a:r>
              <a:rPr lang="ar-IQ" dirty="0">
                <a:effectLst/>
                <a:latin typeface=".AppleSystemUIFont"/>
              </a:rPr>
              <a:t>3-ضرورة تقوية عضلات الجسم، خاصة عضلات الساقين والكتف، للحد من الإصابات المتكررة.</a:t>
            </a:r>
          </a:p>
          <a:p>
            <a:pPr marL="0" indent="0" algn="r" rtl="1">
              <a:buNone/>
            </a:pPr>
            <a:r>
              <a:rPr lang="ar-IQ" dirty="0">
                <a:effectLst/>
                <a:latin typeface=".AppleSystemUIFont"/>
              </a:rPr>
              <a:t>4-استخدام الأدوات والمعدات الرياضية المناسبة، مثل الحذاء والمضرب الجيد.</a:t>
            </a:r>
          </a:p>
          <a:p>
            <a:pPr marL="0" indent="0" algn="r" rtl="1">
              <a:buNone/>
            </a:pPr>
            <a:r>
              <a:rPr lang="ar-IQ" dirty="0">
                <a:effectLst/>
                <a:latin typeface=".AppleSystemUIFont"/>
              </a:rPr>
              <a:t>5-تجنب الإفراط في التدريب وأخذ فترات راحة كافية بين التمارين.</a:t>
            </a:r>
          </a:p>
        </p:txBody>
      </p:sp>
    </p:spTree>
    <p:extLst>
      <p:ext uri="{BB962C8B-B14F-4D97-AF65-F5344CB8AC3E}">
        <p14:creationId xmlns:p14="http://schemas.microsoft.com/office/powerpoint/2010/main" val="410927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BD0D71-D7B7-6A62-265F-5480BDEBE2D8}"/>
              </a:ext>
            </a:extLst>
          </p:cNvPr>
          <p:cNvSpPr>
            <a:spLocks noGrp="1"/>
          </p:cNvSpPr>
          <p:nvPr>
            <p:ph type="title"/>
          </p:nvPr>
        </p:nvSpPr>
        <p:spPr/>
        <p:txBody>
          <a:bodyPr/>
          <a:lstStyle/>
          <a:p>
            <a:r>
              <a:rPr lang="ar-IQ" dirty="0"/>
              <a:t>التوصيات</a:t>
            </a:r>
          </a:p>
        </p:txBody>
      </p:sp>
      <p:sp>
        <p:nvSpPr>
          <p:cNvPr id="3" name="عنصر نائب للمحتوى 2">
            <a:extLst>
              <a:ext uri="{FF2B5EF4-FFF2-40B4-BE49-F238E27FC236}">
                <a16:creationId xmlns:a16="http://schemas.microsoft.com/office/drawing/2014/main" id="{91260D67-47DD-B12F-95C5-2B603A01934D}"/>
              </a:ext>
            </a:extLst>
          </p:cNvPr>
          <p:cNvSpPr>
            <a:spLocks noGrp="1"/>
          </p:cNvSpPr>
          <p:nvPr>
            <p:ph idx="1"/>
          </p:nvPr>
        </p:nvSpPr>
        <p:spPr>
          <a:xfrm>
            <a:off x="952500" y="2819400"/>
            <a:ext cx="10246591" cy="3219450"/>
          </a:xfrm>
        </p:spPr>
        <p:txBody>
          <a:bodyPr>
            <a:normAutofit/>
          </a:bodyPr>
          <a:lstStyle/>
          <a:p>
            <a:pPr marL="0" indent="0" algn="r">
              <a:buNone/>
            </a:pPr>
            <a:r>
              <a:rPr lang="ar-IQ" dirty="0"/>
              <a:t>6-الاهتمام بالتغذية الصحية وشرب كميات كافية من الماء.</a:t>
            </a:r>
          </a:p>
          <a:p>
            <a:pPr marL="0" indent="0" algn="r">
              <a:buNone/>
            </a:pPr>
            <a:r>
              <a:rPr lang="ar-IQ" dirty="0"/>
              <a:t>7-التأكد من سلامة أرضية الملعب وخلوها من العوائق أو الانزلاق.</a:t>
            </a:r>
          </a:p>
          <a:p>
            <a:pPr marL="0" indent="0" algn="r">
              <a:buNone/>
            </a:pPr>
            <a:r>
              <a:rPr lang="ar-IQ" dirty="0"/>
              <a:t>8-التوقف عن اللعب فور الشعور بالألم ومراجعة الطبيب عند الضرورة.</a:t>
            </a:r>
          </a:p>
          <a:p>
            <a:pPr marL="0" indent="0" algn="r">
              <a:buNone/>
            </a:pPr>
            <a:r>
              <a:rPr lang="ar-IQ" dirty="0"/>
              <a:t>9-زيادة الوعي لدى اللاعبات بأهمية الوقاية من الإصابات للحفاظ على الاستمرارية في الأداء الرياضي</a:t>
            </a:r>
          </a:p>
          <a:p>
            <a:pPr marL="0" indent="0" algn="r">
              <a:buNone/>
            </a:pPr>
            <a:endParaRPr lang="ar-IQ" dirty="0"/>
          </a:p>
        </p:txBody>
      </p:sp>
    </p:spTree>
    <p:extLst>
      <p:ext uri="{BB962C8B-B14F-4D97-AF65-F5344CB8AC3E}">
        <p14:creationId xmlns:p14="http://schemas.microsoft.com/office/powerpoint/2010/main" val="27573617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44</TotalTime>
  <Words>372</Words>
  <Application>Microsoft Office PowerPoint</Application>
  <PresentationFormat>Widescreen</PresentationFormat>
  <Paragraphs>51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.AppleSystemUIFont</vt:lpstr>
      <vt:lpstr>Arial</vt:lpstr>
      <vt:lpstr>Calibri</vt:lpstr>
      <vt:lpstr>Garamond</vt:lpstr>
      <vt:lpstr>Organic</vt:lpstr>
      <vt:lpstr>يقدمها : م.م نور الهدى حميد فرحان م.م نعم رياض حسيب  الست امنة خليل انور</vt:lpstr>
      <vt:lpstr>تعريف الريشة الطائرة</vt:lpstr>
      <vt:lpstr>الاصابات الشائعة في الريشة الطائرة</vt:lpstr>
      <vt:lpstr>اسباب الاصابات المتكررة</vt:lpstr>
      <vt:lpstr>طرق الوقاية من الاصابات المتكررة</vt:lpstr>
      <vt:lpstr>PowerPoint Presentation</vt:lpstr>
      <vt:lpstr>PowerPoint Presentation</vt:lpstr>
      <vt:lpstr>التوصيات</vt:lpstr>
      <vt:lpstr>التوصيات</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نور نور</dc:creator>
  <cp:lastModifiedBy>HP</cp:lastModifiedBy>
  <cp:revision>5</cp:revision>
  <dcterms:created xsi:type="dcterms:W3CDTF">2026-02-22T16:21:10Z</dcterms:created>
  <dcterms:modified xsi:type="dcterms:W3CDTF">2026-04-13T08:59:51Z</dcterms:modified>
</cp:coreProperties>
</file>