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480" y="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n.OMAR\Pictures\ورشة التهديد الالكتروني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308" y="0"/>
            <a:ext cx="916230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sz="6600" b="1" dirty="0" err="1">
                <a:solidFill>
                  <a:srgbClr val="FF0000"/>
                </a:solidFill>
              </a:rPr>
              <a:t>أساليب</a:t>
            </a:r>
            <a:r>
              <a:rPr sz="6600" b="1" dirty="0">
                <a:solidFill>
                  <a:srgbClr val="FF0000"/>
                </a:solidFill>
              </a:rPr>
              <a:t> </a:t>
            </a:r>
            <a:r>
              <a:rPr sz="6600" b="1" dirty="0" err="1">
                <a:solidFill>
                  <a:srgbClr val="FF0000"/>
                </a:solidFill>
              </a:rPr>
              <a:t>المواجهة</a:t>
            </a:r>
            <a:r>
              <a:rPr sz="6600" b="1" dirty="0">
                <a:solidFill>
                  <a:srgbClr val="FF0000"/>
                </a:solidFill>
              </a:rPr>
              <a:t> </a:t>
            </a:r>
            <a:r>
              <a:rPr sz="6600" b="1" dirty="0" err="1">
                <a:solidFill>
                  <a:srgbClr val="FF0000"/>
                </a:solidFill>
              </a:rPr>
              <a:t>الإدارية</a:t>
            </a:r>
            <a:endParaRPr sz="6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56318" cy="4525963"/>
          </a:xfrm>
        </p:spPr>
        <p:txBody>
          <a:bodyPr>
            <a:noAutofit/>
          </a:bodyPr>
          <a:lstStyle/>
          <a:p>
            <a:pPr algn="r" rtl="1"/>
            <a:r>
              <a:rPr sz="5400" b="1" dirty="0" err="1"/>
              <a:t>وضع</a:t>
            </a:r>
            <a:r>
              <a:rPr sz="5400" b="1" dirty="0"/>
              <a:t> </a:t>
            </a:r>
            <a:r>
              <a:rPr sz="5400" b="1" dirty="0" err="1"/>
              <a:t>سياسات</a:t>
            </a:r>
            <a:r>
              <a:rPr sz="5400" b="1" dirty="0"/>
              <a:t> </a:t>
            </a:r>
            <a:r>
              <a:rPr sz="5400" b="1" dirty="0" err="1"/>
              <a:t>أمن</a:t>
            </a:r>
            <a:r>
              <a:rPr sz="5400" b="1" dirty="0"/>
              <a:t> </a:t>
            </a:r>
            <a:r>
              <a:rPr sz="5400" b="1" dirty="0" err="1"/>
              <a:t>معلومات</a:t>
            </a:r>
            <a:r>
              <a:rPr sz="5400" b="1" dirty="0"/>
              <a:t> </a:t>
            </a:r>
            <a:r>
              <a:rPr sz="5400" b="1" dirty="0" err="1"/>
              <a:t>واضحة</a:t>
            </a:r>
            <a:endParaRPr sz="5400" b="1" dirty="0"/>
          </a:p>
          <a:p>
            <a:pPr lvl="1" algn="r" rtl="1"/>
            <a:r>
              <a:rPr sz="4800" b="1" dirty="0" err="1"/>
              <a:t>تدريب</a:t>
            </a:r>
            <a:r>
              <a:rPr sz="4800" b="1" dirty="0"/>
              <a:t> </a:t>
            </a:r>
            <a:r>
              <a:rPr sz="4800" b="1" dirty="0" err="1"/>
              <a:t>الموظفين</a:t>
            </a:r>
            <a:r>
              <a:rPr sz="4800" b="1" dirty="0"/>
              <a:t> </a:t>
            </a:r>
            <a:r>
              <a:rPr sz="4800" b="1" dirty="0" err="1"/>
              <a:t>على</a:t>
            </a:r>
            <a:r>
              <a:rPr sz="4800" b="1" dirty="0"/>
              <a:t> </a:t>
            </a:r>
            <a:r>
              <a:rPr sz="4800" b="1" dirty="0" err="1"/>
              <a:t>الأمن</a:t>
            </a:r>
            <a:r>
              <a:rPr sz="4800" b="1" dirty="0"/>
              <a:t> </a:t>
            </a:r>
            <a:r>
              <a:rPr sz="4800" b="1" dirty="0" err="1"/>
              <a:t>السيبراني</a:t>
            </a:r>
            <a:endParaRPr sz="4800" b="1" dirty="0"/>
          </a:p>
          <a:p>
            <a:pPr lvl="1" algn="r" rtl="1"/>
            <a:r>
              <a:rPr sz="4800" b="1" dirty="0" err="1"/>
              <a:t>إدارة</a:t>
            </a:r>
            <a:r>
              <a:rPr sz="4800" b="1" dirty="0"/>
              <a:t> </a:t>
            </a:r>
            <a:r>
              <a:rPr sz="4800" b="1" dirty="0" err="1"/>
              <a:t>صلاحيات</a:t>
            </a:r>
            <a:r>
              <a:rPr sz="4800" b="1" dirty="0"/>
              <a:t> </a:t>
            </a:r>
            <a:r>
              <a:rPr sz="4800" b="1" dirty="0" err="1"/>
              <a:t>المستخدمين</a:t>
            </a:r>
            <a:endParaRPr sz="4800" b="1" dirty="0"/>
          </a:p>
          <a:p>
            <a:pPr lvl="1" algn="r" rtl="1"/>
            <a:r>
              <a:rPr sz="4800" b="1" dirty="0" err="1"/>
              <a:t>اختبار</a:t>
            </a:r>
            <a:r>
              <a:rPr sz="4800" b="1" dirty="0"/>
              <a:t> </a:t>
            </a:r>
            <a:r>
              <a:rPr sz="4800" b="1" dirty="0" err="1"/>
              <a:t>الاختراق</a:t>
            </a:r>
            <a:r>
              <a:rPr sz="4800" b="1" dirty="0"/>
              <a:t> </a:t>
            </a:r>
            <a:r>
              <a:rPr sz="4800" b="1" dirty="0" err="1"/>
              <a:t>الدوري</a:t>
            </a:r>
            <a:endParaRPr sz="4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sz="5400" b="1" dirty="0" err="1">
                <a:solidFill>
                  <a:srgbClr val="FF0000"/>
                </a:solidFill>
              </a:rPr>
              <a:t>دور</a:t>
            </a:r>
            <a:r>
              <a:rPr sz="5400" b="1" dirty="0">
                <a:solidFill>
                  <a:srgbClr val="FF0000"/>
                </a:solidFill>
              </a:rPr>
              <a:t> </a:t>
            </a:r>
            <a:r>
              <a:rPr sz="5400" b="1" dirty="0" err="1">
                <a:solidFill>
                  <a:srgbClr val="FF0000"/>
                </a:solidFill>
              </a:rPr>
              <a:t>التوعية</a:t>
            </a:r>
            <a:r>
              <a:rPr sz="5400" b="1" dirty="0">
                <a:solidFill>
                  <a:srgbClr val="FF0000"/>
                </a:solidFill>
              </a:rPr>
              <a:t> </a:t>
            </a:r>
            <a:r>
              <a:rPr sz="5400" b="1" dirty="0" err="1">
                <a:solidFill>
                  <a:srgbClr val="FF0000"/>
                </a:solidFill>
              </a:rPr>
              <a:t>في</a:t>
            </a:r>
            <a:r>
              <a:rPr sz="5400" b="1" dirty="0">
                <a:solidFill>
                  <a:srgbClr val="FF0000"/>
                </a:solidFill>
              </a:rPr>
              <a:t> </a:t>
            </a:r>
            <a:r>
              <a:rPr sz="5400" b="1" dirty="0" err="1">
                <a:solidFill>
                  <a:srgbClr val="FF0000"/>
                </a:solidFill>
              </a:rPr>
              <a:t>الحد</a:t>
            </a:r>
            <a:r>
              <a:rPr sz="5400" b="1" dirty="0">
                <a:solidFill>
                  <a:srgbClr val="FF0000"/>
                </a:solidFill>
              </a:rPr>
              <a:t> </a:t>
            </a:r>
            <a:r>
              <a:rPr sz="5400" b="1" dirty="0" err="1">
                <a:solidFill>
                  <a:srgbClr val="FF0000"/>
                </a:solidFill>
              </a:rPr>
              <a:t>من</a:t>
            </a:r>
            <a:r>
              <a:rPr sz="5400" b="1" dirty="0">
                <a:solidFill>
                  <a:srgbClr val="FF0000"/>
                </a:solidFill>
              </a:rPr>
              <a:t> </a:t>
            </a:r>
            <a:r>
              <a:rPr sz="5400" b="1" dirty="0" err="1">
                <a:solidFill>
                  <a:srgbClr val="FF0000"/>
                </a:solidFill>
              </a:rPr>
              <a:t>المخاطر</a:t>
            </a:r>
            <a:endParaRPr sz="5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6600" b="1" dirty="0" err="1"/>
              <a:t>عدم</a:t>
            </a:r>
            <a:r>
              <a:rPr sz="6600" b="1" dirty="0"/>
              <a:t> </a:t>
            </a:r>
            <a:r>
              <a:rPr sz="6600" b="1" dirty="0" err="1"/>
              <a:t>فتح</a:t>
            </a:r>
            <a:r>
              <a:rPr sz="6600" b="1" dirty="0"/>
              <a:t> </a:t>
            </a:r>
            <a:r>
              <a:rPr sz="6600" b="1" dirty="0" err="1"/>
              <a:t>الروابط</a:t>
            </a:r>
            <a:r>
              <a:rPr sz="6600" b="1" dirty="0"/>
              <a:t> </a:t>
            </a:r>
            <a:r>
              <a:rPr sz="6600" b="1" dirty="0" err="1"/>
              <a:t>المشبوهة</a:t>
            </a:r>
            <a:endParaRPr sz="6600" b="1" dirty="0"/>
          </a:p>
          <a:p>
            <a:pPr lvl="1" algn="r" rtl="1"/>
            <a:r>
              <a:rPr sz="6000" b="1" dirty="0" err="1"/>
              <a:t>التأكد</a:t>
            </a:r>
            <a:r>
              <a:rPr sz="6000" b="1" dirty="0"/>
              <a:t> </a:t>
            </a:r>
            <a:r>
              <a:rPr sz="6000" b="1" dirty="0" err="1"/>
              <a:t>من</a:t>
            </a:r>
            <a:r>
              <a:rPr sz="6000" b="1" dirty="0"/>
              <a:t> </a:t>
            </a:r>
            <a:r>
              <a:rPr sz="6000" b="1" dirty="0" err="1"/>
              <a:t>مصدر</a:t>
            </a:r>
            <a:r>
              <a:rPr sz="6000" b="1" dirty="0"/>
              <a:t> </a:t>
            </a:r>
            <a:r>
              <a:rPr sz="6000" b="1" dirty="0" err="1"/>
              <a:t>الرسائل</a:t>
            </a:r>
            <a:endParaRPr sz="6000" b="1" dirty="0"/>
          </a:p>
          <a:p>
            <a:pPr lvl="1" algn="r" rtl="1"/>
            <a:r>
              <a:rPr sz="6000" b="1" dirty="0" err="1"/>
              <a:t>استخدام</a:t>
            </a:r>
            <a:r>
              <a:rPr sz="6000" b="1" dirty="0"/>
              <a:t> </a:t>
            </a:r>
            <a:r>
              <a:rPr sz="6000" b="1" dirty="0" err="1"/>
              <a:t>المصادقة</a:t>
            </a:r>
            <a:r>
              <a:rPr sz="6000" b="1" dirty="0"/>
              <a:t> </a:t>
            </a:r>
            <a:r>
              <a:rPr sz="6000" b="1" dirty="0" err="1"/>
              <a:t>الثنائية</a:t>
            </a:r>
            <a:endParaRPr sz="6000" b="1" dirty="0"/>
          </a:p>
          <a:p>
            <a:pPr lvl="1" algn="r" rtl="1"/>
            <a:r>
              <a:rPr sz="6000" b="1" dirty="0" err="1"/>
              <a:t>الإبلاغ</a:t>
            </a:r>
            <a:r>
              <a:rPr sz="6000" b="1" dirty="0"/>
              <a:t> </a:t>
            </a:r>
            <a:r>
              <a:rPr sz="6000" b="1" dirty="0" err="1"/>
              <a:t>عن</a:t>
            </a:r>
            <a:r>
              <a:rPr sz="6000" b="1" dirty="0"/>
              <a:t> </a:t>
            </a:r>
            <a:r>
              <a:rPr sz="6000" b="1" dirty="0" err="1"/>
              <a:t>أي</a:t>
            </a:r>
            <a:r>
              <a:rPr sz="6000" b="1" dirty="0"/>
              <a:t> </a:t>
            </a:r>
            <a:r>
              <a:rPr sz="6000" b="1" dirty="0" err="1"/>
              <a:t>نشاط</a:t>
            </a:r>
            <a:r>
              <a:rPr sz="6000" b="1" dirty="0"/>
              <a:t> </a:t>
            </a:r>
            <a:r>
              <a:rPr sz="6000" b="1" dirty="0" err="1"/>
              <a:t>مشبوه</a:t>
            </a:r>
            <a:endParaRPr sz="6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1"/>
            <a:r>
              <a:rPr sz="8000" b="1" dirty="0" err="1">
                <a:solidFill>
                  <a:srgbClr val="FF0000"/>
                </a:solidFill>
              </a:rPr>
              <a:t>الخاتمة</a:t>
            </a:r>
            <a:endParaRPr sz="8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34" y="1600200"/>
            <a:ext cx="8943584" cy="4525963"/>
          </a:xfrm>
        </p:spPr>
        <p:txBody>
          <a:bodyPr>
            <a:noAutofit/>
          </a:bodyPr>
          <a:lstStyle/>
          <a:p>
            <a:pPr algn="r" rtl="1"/>
            <a:r>
              <a:rPr sz="6000" b="1" dirty="0" err="1"/>
              <a:t>الأمن</a:t>
            </a:r>
            <a:r>
              <a:rPr sz="6000" b="1" dirty="0"/>
              <a:t> </a:t>
            </a:r>
            <a:r>
              <a:rPr sz="6000" b="1" dirty="0" err="1"/>
              <a:t>الإلكتروني</a:t>
            </a:r>
            <a:r>
              <a:rPr sz="6000" b="1" dirty="0"/>
              <a:t> </a:t>
            </a:r>
            <a:r>
              <a:rPr sz="6000" b="1" dirty="0" err="1"/>
              <a:t>مسؤولية</a:t>
            </a:r>
            <a:r>
              <a:rPr sz="6000" b="1" dirty="0"/>
              <a:t> </a:t>
            </a:r>
            <a:r>
              <a:rPr sz="6000" b="1" dirty="0" err="1"/>
              <a:t>مشتركة</a:t>
            </a:r>
            <a:endParaRPr sz="6000" b="1" dirty="0"/>
          </a:p>
          <a:p>
            <a:pPr lvl="1" algn="r" rtl="1"/>
            <a:r>
              <a:rPr sz="5400" b="1" dirty="0" err="1"/>
              <a:t>الوقاية</a:t>
            </a:r>
            <a:r>
              <a:rPr sz="5400" b="1" dirty="0"/>
              <a:t> </a:t>
            </a:r>
            <a:r>
              <a:rPr sz="5400" b="1" dirty="0" err="1"/>
              <a:t>خير</a:t>
            </a:r>
            <a:r>
              <a:rPr sz="5400" b="1" dirty="0"/>
              <a:t> </a:t>
            </a:r>
            <a:r>
              <a:rPr sz="5400" b="1" dirty="0" err="1"/>
              <a:t>من</a:t>
            </a:r>
            <a:r>
              <a:rPr sz="5400" b="1" dirty="0"/>
              <a:t> </a:t>
            </a:r>
            <a:r>
              <a:rPr sz="5400" b="1" dirty="0" err="1"/>
              <a:t>العلاج</a:t>
            </a:r>
            <a:endParaRPr sz="5400" b="1" dirty="0"/>
          </a:p>
          <a:p>
            <a:pPr lvl="1" algn="r" rtl="1"/>
            <a:r>
              <a:rPr sz="5400" b="1" dirty="0" err="1"/>
              <a:t>التحديث</a:t>
            </a:r>
            <a:r>
              <a:rPr sz="5400" b="1" dirty="0"/>
              <a:t> </a:t>
            </a:r>
            <a:r>
              <a:rPr sz="5400" b="1" dirty="0" err="1"/>
              <a:t>المستمر</a:t>
            </a:r>
            <a:r>
              <a:rPr sz="5400" b="1" dirty="0"/>
              <a:t> </a:t>
            </a:r>
            <a:r>
              <a:rPr sz="5400" b="1" dirty="0" err="1"/>
              <a:t>والتوعية</a:t>
            </a:r>
            <a:r>
              <a:rPr sz="5400" b="1" dirty="0"/>
              <a:t> </a:t>
            </a:r>
            <a:r>
              <a:rPr sz="5400" b="1" dirty="0" err="1"/>
              <a:t>هما</a:t>
            </a:r>
            <a:r>
              <a:rPr sz="5400" b="1" dirty="0"/>
              <a:t> </a:t>
            </a:r>
            <a:r>
              <a:rPr sz="5400" b="1" dirty="0" err="1"/>
              <a:t>خط</a:t>
            </a:r>
            <a:r>
              <a:rPr sz="5400" b="1" dirty="0"/>
              <a:t> </a:t>
            </a:r>
            <a:r>
              <a:rPr sz="5400" b="1" dirty="0" err="1"/>
              <a:t>الدفاع</a:t>
            </a:r>
            <a:r>
              <a:rPr sz="5400" b="1" dirty="0"/>
              <a:t> </a:t>
            </a:r>
            <a:r>
              <a:rPr sz="5400" b="1" dirty="0" err="1"/>
              <a:t>الأول</a:t>
            </a:r>
            <a:endParaRPr sz="54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274637"/>
            <a:ext cx="9144000" cy="5575017"/>
          </a:xfrm>
        </p:spPr>
        <p:txBody>
          <a:bodyPr>
            <a:normAutofit/>
          </a:bodyPr>
          <a:lstStyle/>
          <a:p>
            <a:r>
              <a:rPr lang="ar-IQ" sz="9600" b="1" dirty="0">
                <a:solidFill>
                  <a:srgbClr val="00B050"/>
                </a:solidFill>
              </a:rPr>
              <a:t>شكرا لكم لحسن الاصغاء والاستماع</a:t>
            </a:r>
            <a:endParaRPr lang="ar-IQ" sz="9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913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FF0000"/>
                </a:solidFill>
              </a:rPr>
              <a:t>مفهوم</a:t>
            </a:r>
            <a:r>
              <a:rPr b="1" dirty="0">
                <a:solidFill>
                  <a:srgbClr val="FF0000"/>
                </a:solidFill>
              </a:rPr>
              <a:t> </a:t>
            </a:r>
            <a:r>
              <a:rPr b="1" dirty="0" err="1">
                <a:solidFill>
                  <a:srgbClr val="FF0000"/>
                </a:solidFill>
              </a:rPr>
              <a:t>التهديد</a:t>
            </a:r>
            <a:r>
              <a:rPr b="1" dirty="0">
                <a:solidFill>
                  <a:srgbClr val="FF0000"/>
                </a:solidFill>
              </a:rPr>
              <a:t> </a:t>
            </a:r>
            <a:r>
              <a:rPr b="1" dirty="0" err="1">
                <a:solidFill>
                  <a:srgbClr val="FF0000"/>
                </a:solidFill>
              </a:rPr>
              <a:t>الإلكتروني</a:t>
            </a:r>
            <a:endParaRPr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86" y="1600200"/>
            <a:ext cx="9006214" cy="4525963"/>
          </a:xfrm>
        </p:spPr>
        <p:txBody>
          <a:bodyPr>
            <a:noAutofit/>
          </a:bodyPr>
          <a:lstStyle/>
          <a:p>
            <a:pPr algn="r" rtl="1"/>
            <a:r>
              <a:rPr sz="5400" b="1" dirty="0" err="1"/>
              <a:t>هو</a:t>
            </a:r>
            <a:r>
              <a:rPr sz="5400" b="1" dirty="0"/>
              <a:t> </a:t>
            </a:r>
            <a:r>
              <a:rPr sz="5400" b="1" dirty="0" err="1"/>
              <a:t>أي</a:t>
            </a:r>
            <a:r>
              <a:rPr sz="5400" b="1" dirty="0"/>
              <a:t> </a:t>
            </a:r>
            <a:r>
              <a:rPr sz="5400" b="1" dirty="0" err="1" smtClean="0"/>
              <a:t>نشاط</a:t>
            </a:r>
            <a:r>
              <a:rPr sz="5400" b="1" dirty="0" smtClean="0"/>
              <a:t> </a:t>
            </a:r>
            <a:r>
              <a:rPr sz="5400" b="1" dirty="0" err="1" smtClean="0"/>
              <a:t>يستهدف</a:t>
            </a:r>
            <a:r>
              <a:rPr sz="5400" b="1" dirty="0" smtClean="0"/>
              <a:t> </a:t>
            </a:r>
            <a:r>
              <a:rPr sz="5400" b="1" dirty="0" err="1" smtClean="0"/>
              <a:t>الأنظمة</a:t>
            </a:r>
            <a:r>
              <a:rPr sz="5400" b="1" dirty="0" smtClean="0"/>
              <a:t> </a:t>
            </a:r>
            <a:r>
              <a:rPr sz="5400" b="1" dirty="0" err="1"/>
              <a:t>أو</a:t>
            </a:r>
            <a:r>
              <a:rPr sz="5400" b="1" dirty="0"/>
              <a:t> </a:t>
            </a:r>
            <a:r>
              <a:rPr sz="5400" b="1" dirty="0" err="1" smtClean="0"/>
              <a:t>الشبكات</a:t>
            </a:r>
            <a:r>
              <a:rPr sz="5400" b="1" dirty="0" smtClean="0"/>
              <a:t> </a:t>
            </a:r>
            <a:r>
              <a:rPr sz="5400" b="1" dirty="0" err="1"/>
              <a:t>أو</a:t>
            </a:r>
            <a:r>
              <a:rPr sz="5400" b="1" dirty="0"/>
              <a:t> </a:t>
            </a:r>
            <a:r>
              <a:rPr sz="5400" b="1" dirty="0" err="1"/>
              <a:t>البيانات</a:t>
            </a:r>
            <a:endParaRPr sz="5400" b="1" dirty="0"/>
          </a:p>
          <a:p>
            <a:pPr lvl="1" algn="r" rtl="1"/>
            <a:r>
              <a:rPr sz="4800" b="1" dirty="0" err="1"/>
              <a:t>يهدف</a:t>
            </a:r>
            <a:r>
              <a:rPr sz="4800" b="1" dirty="0"/>
              <a:t> </a:t>
            </a:r>
            <a:r>
              <a:rPr sz="4800" b="1" dirty="0" err="1"/>
              <a:t>إلى</a:t>
            </a:r>
            <a:r>
              <a:rPr sz="4800" b="1" dirty="0"/>
              <a:t> </a:t>
            </a:r>
            <a:r>
              <a:rPr sz="4800" b="1" dirty="0" err="1"/>
              <a:t>السرقة</a:t>
            </a:r>
            <a:r>
              <a:rPr sz="4800" b="1" dirty="0"/>
              <a:t> </a:t>
            </a:r>
            <a:r>
              <a:rPr sz="4800" b="1" dirty="0" err="1"/>
              <a:t>أو</a:t>
            </a:r>
            <a:r>
              <a:rPr sz="4800" b="1" dirty="0"/>
              <a:t> </a:t>
            </a:r>
            <a:r>
              <a:rPr sz="4800" b="1" dirty="0" err="1"/>
              <a:t>التخريب</a:t>
            </a:r>
            <a:r>
              <a:rPr sz="4800" b="1" dirty="0"/>
              <a:t> </a:t>
            </a:r>
            <a:r>
              <a:rPr sz="4800" b="1" dirty="0" err="1"/>
              <a:t>أو</a:t>
            </a:r>
            <a:r>
              <a:rPr sz="4800" b="1" dirty="0"/>
              <a:t> </a:t>
            </a:r>
            <a:r>
              <a:rPr sz="4800" b="1" dirty="0" err="1"/>
              <a:t>التجسس</a:t>
            </a:r>
            <a:endParaRPr sz="4800" b="1" dirty="0"/>
          </a:p>
          <a:p>
            <a:pPr lvl="1" algn="r" rtl="1"/>
            <a:r>
              <a:rPr sz="4800" b="1" dirty="0" err="1"/>
              <a:t>يستغل</a:t>
            </a:r>
            <a:r>
              <a:rPr sz="4800" b="1" dirty="0"/>
              <a:t> </a:t>
            </a:r>
            <a:r>
              <a:rPr sz="4800" b="1" dirty="0" err="1"/>
              <a:t>الثغرات</a:t>
            </a:r>
            <a:r>
              <a:rPr sz="4800" b="1" dirty="0"/>
              <a:t> </a:t>
            </a:r>
            <a:r>
              <a:rPr sz="4800" b="1" dirty="0" err="1"/>
              <a:t>التقنية</a:t>
            </a:r>
            <a:r>
              <a:rPr sz="4800" b="1" dirty="0"/>
              <a:t> </a:t>
            </a:r>
            <a:r>
              <a:rPr sz="4800" b="1" dirty="0" err="1"/>
              <a:t>أو</a:t>
            </a:r>
            <a:r>
              <a:rPr sz="4800" b="1" dirty="0"/>
              <a:t> </a:t>
            </a:r>
            <a:r>
              <a:rPr sz="4800" b="1" dirty="0" err="1"/>
              <a:t>العنصر</a:t>
            </a:r>
            <a:r>
              <a:rPr sz="4800" b="1" dirty="0"/>
              <a:t> </a:t>
            </a:r>
            <a:r>
              <a:rPr sz="4800" b="1" dirty="0" err="1"/>
              <a:t>البشري</a:t>
            </a:r>
            <a:endParaRPr sz="4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b="1" dirty="0" err="1">
                <a:solidFill>
                  <a:srgbClr val="FF0000"/>
                </a:solidFill>
              </a:rPr>
              <a:t>أنواع</a:t>
            </a:r>
            <a:r>
              <a:rPr b="1" dirty="0">
                <a:solidFill>
                  <a:srgbClr val="FF0000"/>
                </a:solidFill>
              </a:rPr>
              <a:t> </a:t>
            </a:r>
            <a:r>
              <a:rPr b="1" dirty="0" err="1">
                <a:solidFill>
                  <a:srgbClr val="FF0000"/>
                </a:solidFill>
              </a:rPr>
              <a:t>التهديدات</a:t>
            </a:r>
            <a:r>
              <a:rPr b="1" dirty="0">
                <a:solidFill>
                  <a:srgbClr val="FF0000"/>
                </a:solidFill>
              </a:rPr>
              <a:t> </a:t>
            </a:r>
            <a:r>
              <a:rPr b="1" dirty="0" err="1">
                <a:solidFill>
                  <a:srgbClr val="FF0000"/>
                </a:solidFill>
              </a:rPr>
              <a:t>الإلكترونية</a:t>
            </a:r>
            <a:endParaRPr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11667"/>
          </a:xfrm>
        </p:spPr>
        <p:txBody>
          <a:bodyPr>
            <a:noAutofit/>
          </a:bodyPr>
          <a:lstStyle/>
          <a:p>
            <a:pPr algn="r" rtl="1"/>
            <a:r>
              <a:rPr sz="5400" b="1" dirty="0" err="1"/>
              <a:t>البرمجيات</a:t>
            </a:r>
            <a:r>
              <a:rPr sz="5400" b="1" dirty="0"/>
              <a:t> </a:t>
            </a:r>
            <a:r>
              <a:rPr sz="5400" b="1" dirty="0" err="1"/>
              <a:t>الخبيثة</a:t>
            </a:r>
            <a:r>
              <a:rPr sz="5400" b="1" dirty="0"/>
              <a:t> (Malware)</a:t>
            </a:r>
          </a:p>
          <a:p>
            <a:pPr lvl="1" algn="r" rtl="1"/>
            <a:r>
              <a:rPr sz="4800" b="1" dirty="0" err="1"/>
              <a:t>التصيد</a:t>
            </a:r>
            <a:r>
              <a:rPr sz="4800" b="1" dirty="0"/>
              <a:t> </a:t>
            </a:r>
            <a:r>
              <a:rPr sz="4800" b="1" dirty="0" err="1"/>
              <a:t>الاحتيالي</a:t>
            </a:r>
            <a:r>
              <a:rPr sz="4800" b="1" dirty="0"/>
              <a:t> (Phishing)</a:t>
            </a:r>
          </a:p>
          <a:p>
            <a:pPr lvl="1" algn="r" rtl="1"/>
            <a:r>
              <a:rPr sz="4800" b="1" dirty="0" err="1"/>
              <a:t>هجمات</a:t>
            </a:r>
            <a:r>
              <a:rPr sz="4800" b="1" dirty="0"/>
              <a:t> </a:t>
            </a:r>
            <a:r>
              <a:rPr sz="4800" b="1" dirty="0" err="1"/>
              <a:t>حجب</a:t>
            </a:r>
            <a:r>
              <a:rPr sz="4800" b="1" dirty="0"/>
              <a:t> </a:t>
            </a:r>
            <a:r>
              <a:rPr sz="4800" b="1" dirty="0" err="1"/>
              <a:t>الخدمة</a:t>
            </a:r>
            <a:r>
              <a:rPr sz="4800" b="1" dirty="0"/>
              <a:t> (DDoS)</a:t>
            </a:r>
          </a:p>
          <a:p>
            <a:pPr lvl="1" algn="r" rtl="1"/>
            <a:r>
              <a:rPr sz="4800" b="1" dirty="0" err="1"/>
              <a:t>برامج</a:t>
            </a:r>
            <a:r>
              <a:rPr sz="4800" b="1" dirty="0"/>
              <a:t> </a:t>
            </a:r>
            <a:r>
              <a:rPr sz="4800" b="1" dirty="0" err="1"/>
              <a:t>الفدية</a:t>
            </a:r>
            <a:r>
              <a:rPr sz="4800" b="1" dirty="0"/>
              <a:t> (Ransomware)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sz="6600" b="1" dirty="0" err="1">
                <a:solidFill>
                  <a:srgbClr val="FF0000"/>
                </a:solidFill>
              </a:rPr>
              <a:t>البرمجيات</a:t>
            </a:r>
            <a:r>
              <a:rPr sz="6600" b="1" dirty="0">
                <a:solidFill>
                  <a:srgbClr val="FF0000"/>
                </a:solidFill>
              </a:rPr>
              <a:t> </a:t>
            </a:r>
            <a:r>
              <a:rPr sz="6600" b="1" dirty="0" err="1">
                <a:solidFill>
                  <a:srgbClr val="FF0000"/>
                </a:solidFill>
              </a:rPr>
              <a:t>الخبيثة</a:t>
            </a:r>
            <a:endParaRPr sz="6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6600" b="1" dirty="0" err="1"/>
              <a:t>الفيروسات</a:t>
            </a:r>
            <a:endParaRPr sz="6600" b="1" dirty="0"/>
          </a:p>
          <a:p>
            <a:pPr lvl="1" algn="r" rtl="1"/>
            <a:r>
              <a:rPr sz="6000" b="1" dirty="0" err="1"/>
              <a:t>أحصنة</a:t>
            </a:r>
            <a:r>
              <a:rPr sz="6000" b="1" dirty="0"/>
              <a:t> </a:t>
            </a:r>
            <a:r>
              <a:rPr sz="6000" b="1" dirty="0" err="1"/>
              <a:t>طروادة</a:t>
            </a:r>
            <a:endParaRPr sz="6000" b="1" dirty="0"/>
          </a:p>
          <a:p>
            <a:pPr lvl="1" algn="r" rtl="1"/>
            <a:r>
              <a:rPr sz="6000" b="1" dirty="0" err="1"/>
              <a:t>برامج</a:t>
            </a:r>
            <a:r>
              <a:rPr sz="6000" b="1" dirty="0"/>
              <a:t> </a:t>
            </a:r>
            <a:r>
              <a:rPr sz="6000" b="1" dirty="0" err="1"/>
              <a:t>التجسس</a:t>
            </a:r>
            <a:endParaRPr sz="6000" b="1" dirty="0"/>
          </a:p>
          <a:p>
            <a:pPr lvl="1" algn="r" rtl="1"/>
            <a:r>
              <a:rPr sz="6000" b="1" dirty="0" err="1"/>
              <a:t>الديدان</a:t>
            </a:r>
            <a:r>
              <a:rPr sz="6000" b="1" dirty="0"/>
              <a:t> </a:t>
            </a:r>
            <a:r>
              <a:rPr sz="6000" b="1" dirty="0" err="1"/>
              <a:t>الإلكترونية</a:t>
            </a:r>
            <a:endParaRPr sz="6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7200" b="1" dirty="0" err="1">
                <a:solidFill>
                  <a:srgbClr val="FF0000"/>
                </a:solidFill>
              </a:rPr>
              <a:t>التصيد</a:t>
            </a:r>
            <a:r>
              <a:rPr sz="7200" b="1" dirty="0">
                <a:solidFill>
                  <a:srgbClr val="FF0000"/>
                </a:solidFill>
              </a:rPr>
              <a:t> </a:t>
            </a:r>
            <a:r>
              <a:rPr sz="7200" b="1" dirty="0" err="1">
                <a:solidFill>
                  <a:srgbClr val="FF0000"/>
                </a:solidFill>
              </a:rPr>
              <a:t>الاحتيالي</a:t>
            </a:r>
            <a:endParaRPr sz="7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/>
            <a:r>
              <a:rPr sz="6600" b="1" dirty="0" err="1"/>
              <a:t>رسائل</a:t>
            </a:r>
            <a:r>
              <a:rPr sz="6600" b="1" dirty="0"/>
              <a:t> </a:t>
            </a:r>
            <a:r>
              <a:rPr sz="6600" b="1" dirty="0" err="1"/>
              <a:t>أو</a:t>
            </a:r>
            <a:r>
              <a:rPr sz="6600" b="1" dirty="0"/>
              <a:t> </a:t>
            </a:r>
            <a:r>
              <a:rPr sz="6600" b="1" dirty="0" err="1"/>
              <a:t>مواقع</a:t>
            </a:r>
            <a:r>
              <a:rPr sz="6600" b="1" dirty="0"/>
              <a:t> </a:t>
            </a:r>
            <a:r>
              <a:rPr sz="6600" b="1" dirty="0" err="1"/>
              <a:t>مزيفة</a:t>
            </a:r>
            <a:endParaRPr sz="6600" b="1" dirty="0"/>
          </a:p>
          <a:p>
            <a:pPr lvl="1" algn="r" rtl="1"/>
            <a:r>
              <a:rPr sz="6000" b="1" dirty="0" err="1"/>
              <a:t>سرقة</a:t>
            </a:r>
            <a:r>
              <a:rPr sz="6000" b="1" dirty="0"/>
              <a:t> </a:t>
            </a:r>
            <a:r>
              <a:rPr sz="6000" b="1" dirty="0" err="1"/>
              <a:t>كلمات</a:t>
            </a:r>
            <a:r>
              <a:rPr sz="6000" b="1" dirty="0"/>
              <a:t> </a:t>
            </a:r>
            <a:r>
              <a:rPr sz="6000" b="1" dirty="0" err="1"/>
              <a:t>المرور</a:t>
            </a:r>
            <a:r>
              <a:rPr sz="6000" b="1" dirty="0"/>
              <a:t> </a:t>
            </a:r>
            <a:r>
              <a:rPr sz="6000" b="1" dirty="0" err="1"/>
              <a:t>والمعلومات</a:t>
            </a:r>
            <a:r>
              <a:rPr sz="6000" b="1" dirty="0"/>
              <a:t> </a:t>
            </a:r>
            <a:r>
              <a:rPr sz="6000" b="1" dirty="0" err="1"/>
              <a:t>البنكية</a:t>
            </a:r>
            <a:endParaRPr sz="6000" b="1" dirty="0"/>
          </a:p>
          <a:p>
            <a:pPr lvl="1" algn="r" rtl="1"/>
            <a:r>
              <a:rPr sz="6000" b="1" dirty="0" err="1"/>
              <a:t>انتحال</a:t>
            </a:r>
            <a:r>
              <a:rPr sz="6000" b="1" dirty="0"/>
              <a:t> </a:t>
            </a:r>
            <a:r>
              <a:rPr sz="6000" b="1" dirty="0" err="1"/>
              <a:t>هوية</a:t>
            </a:r>
            <a:r>
              <a:rPr sz="6000" b="1" dirty="0"/>
              <a:t> </a:t>
            </a:r>
            <a:r>
              <a:rPr sz="6000" b="1" dirty="0" err="1"/>
              <a:t>جهات</a:t>
            </a:r>
            <a:r>
              <a:rPr sz="6000" b="1" dirty="0"/>
              <a:t> </a:t>
            </a:r>
            <a:r>
              <a:rPr sz="6000" b="1" dirty="0" err="1"/>
              <a:t>رسمية</a:t>
            </a:r>
            <a:endParaRPr sz="6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sz="5400" b="1" dirty="0" err="1">
                <a:solidFill>
                  <a:srgbClr val="FF0000"/>
                </a:solidFill>
              </a:rPr>
              <a:t>هجمات</a:t>
            </a:r>
            <a:r>
              <a:rPr sz="5400" b="1" dirty="0">
                <a:solidFill>
                  <a:srgbClr val="FF0000"/>
                </a:solidFill>
              </a:rPr>
              <a:t> </a:t>
            </a:r>
            <a:r>
              <a:rPr sz="5400" b="1" dirty="0" err="1">
                <a:solidFill>
                  <a:srgbClr val="FF0000"/>
                </a:solidFill>
              </a:rPr>
              <a:t>حجب</a:t>
            </a:r>
            <a:r>
              <a:rPr sz="5400" b="1" dirty="0">
                <a:solidFill>
                  <a:srgbClr val="FF0000"/>
                </a:solidFill>
              </a:rPr>
              <a:t> </a:t>
            </a:r>
            <a:r>
              <a:rPr sz="5400" b="1" dirty="0" err="1">
                <a:solidFill>
                  <a:srgbClr val="FF0000"/>
                </a:solidFill>
              </a:rPr>
              <a:t>الخدمة</a:t>
            </a:r>
            <a:r>
              <a:rPr sz="5400" b="1" dirty="0">
                <a:solidFill>
                  <a:srgbClr val="FF0000"/>
                </a:solidFill>
              </a:rPr>
              <a:t> (DDoS)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82" y="1600201"/>
            <a:ext cx="8943584" cy="2984326"/>
          </a:xfrm>
        </p:spPr>
        <p:txBody>
          <a:bodyPr>
            <a:noAutofit/>
          </a:bodyPr>
          <a:lstStyle/>
          <a:p>
            <a:pPr algn="r" rtl="1"/>
            <a:r>
              <a:rPr sz="5400" b="1" dirty="0" err="1"/>
              <a:t>إغراق</a:t>
            </a:r>
            <a:r>
              <a:rPr sz="5400" b="1" dirty="0"/>
              <a:t> </a:t>
            </a:r>
            <a:r>
              <a:rPr sz="5400" b="1" dirty="0" err="1"/>
              <a:t>الخوادم</a:t>
            </a:r>
            <a:r>
              <a:rPr sz="5400" b="1" dirty="0"/>
              <a:t> </a:t>
            </a:r>
            <a:r>
              <a:rPr sz="5400" b="1" dirty="0" err="1"/>
              <a:t>بعدد</a:t>
            </a:r>
            <a:r>
              <a:rPr sz="5400" b="1" dirty="0"/>
              <a:t> </a:t>
            </a:r>
            <a:r>
              <a:rPr sz="5400" b="1" dirty="0" err="1"/>
              <a:t>كبير</a:t>
            </a:r>
            <a:r>
              <a:rPr sz="5400" b="1" dirty="0"/>
              <a:t> </a:t>
            </a:r>
            <a:r>
              <a:rPr sz="5400" b="1" dirty="0" err="1"/>
              <a:t>من</a:t>
            </a:r>
            <a:r>
              <a:rPr sz="5400" b="1" dirty="0"/>
              <a:t> </a:t>
            </a:r>
            <a:r>
              <a:rPr sz="5400" b="1" dirty="0" err="1"/>
              <a:t>الطلبات</a:t>
            </a:r>
            <a:endParaRPr sz="5400" b="1" dirty="0"/>
          </a:p>
          <a:p>
            <a:pPr lvl="1" algn="r" rtl="1"/>
            <a:r>
              <a:rPr sz="4800" b="1" dirty="0" err="1"/>
              <a:t>تعطيل</a:t>
            </a:r>
            <a:r>
              <a:rPr sz="4800" b="1" dirty="0"/>
              <a:t> </a:t>
            </a:r>
            <a:r>
              <a:rPr sz="4800" b="1" dirty="0" err="1"/>
              <a:t>المواقع</a:t>
            </a:r>
            <a:r>
              <a:rPr sz="4800" b="1" dirty="0"/>
              <a:t> </a:t>
            </a:r>
            <a:r>
              <a:rPr sz="4800" b="1" dirty="0" err="1"/>
              <a:t>والخدمات</a:t>
            </a:r>
            <a:r>
              <a:rPr sz="4800" b="1" dirty="0"/>
              <a:t> </a:t>
            </a:r>
            <a:r>
              <a:rPr sz="4800" b="1" dirty="0" err="1"/>
              <a:t>الإلكترونية</a:t>
            </a:r>
            <a:endParaRPr sz="4800" b="1" dirty="0"/>
          </a:p>
          <a:p>
            <a:pPr lvl="1" algn="r" rtl="1"/>
            <a:r>
              <a:rPr sz="4800" b="1" dirty="0" err="1"/>
              <a:t>خسائر</a:t>
            </a:r>
            <a:r>
              <a:rPr sz="4800" b="1" dirty="0"/>
              <a:t> </a:t>
            </a:r>
            <a:r>
              <a:rPr sz="4800" b="1" dirty="0" err="1"/>
              <a:t>مالية</a:t>
            </a:r>
            <a:r>
              <a:rPr sz="4800" b="1" dirty="0"/>
              <a:t> </a:t>
            </a:r>
            <a:r>
              <a:rPr sz="4800" b="1" dirty="0" err="1"/>
              <a:t>وتشغيلية</a:t>
            </a:r>
            <a:endParaRPr sz="4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sz="4800" b="1" dirty="0" err="1">
                <a:solidFill>
                  <a:srgbClr val="FF0000"/>
                </a:solidFill>
              </a:rPr>
              <a:t>أسباب</a:t>
            </a:r>
            <a:r>
              <a:rPr sz="4800" b="1" dirty="0">
                <a:solidFill>
                  <a:srgbClr val="FF0000"/>
                </a:solidFill>
              </a:rPr>
              <a:t> </a:t>
            </a:r>
            <a:r>
              <a:rPr sz="4800" b="1" dirty="0" err="1">
                <a:solidFill>
                  <a:srgbClr val="FF0000"/>
                </a:solidFill>
              </a:rPr>
              <a:t>انتشار</a:t>
            </a:r>
            <a:r>
              <a:rPr sz="4800" b="1" dirty="0">
                <a:solidFill>
                  <a:srgbClr val="FF0000"/>
                </a:solidFill>
              </a:rPr>
              <a:t> </a:t>
            </a:r>
            <a:r>
              <a:rPr sz="4800" b="1" dirty="0" err="1">
                <a:solidFill>
                  <a:srgbClr val="FF0000"/>
                </a:solidFill>
              </a:rPr>
              <a:t>التهديدات</a:t>
            </a:r>
            <a:r>
              <a:rPr sz="4800" b="1" dirty="0">
                <a:solidFill>
                  <a:srgbClr val="FF0000"/>
                </a:solidFill>
              </a:rPr>
              <a:t> </a:t>
            </a:r>
            <a:r>
              <a:rPr sz="4800" b="1" dirty="0" err="1">
                <a:solidFill>
                  <a:srgbClr val="FF0000"/>
                </a:solidFill>
              </a:rPr>
              <a:t>الإلكترونية</a:t>
            </a:r>
            <a:endParaRPr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6000" b="1" dirty="0" err="1"/>
              <a:t>ضعف</a:t>
            </a:r>
            <a:r>
              <a:rPr sz="6000" b="1" dirty="0"/>
              <a:t> </a:t>
            </a:r>
            <a:r>
              <a:rPr sz="6000" b="1" dirty="0" err="1"/>
              <a:t>الوعي</a:t>
            </a:r>
            <a:r>
              <a:rPr sz="6000" b="1" dirty="0"/>
              <a:t> </a:t>
            </a:r>
            <a:r>
              <a:rPr sz="6000" b="1" dirty="0" err="1"/>
              <a:t>الأمني</a:t>
            </a:r>
            <a:endParaRPr sz="6000" b="1" dirty="0"/>
          </a:p>
          <a:p>
            <a:pPr lvl="1" algn="r" rtl="1"/>
            <a:r>
              <a:rPr sz="5400" b="1" dirty="0" err="1"/>
              <a:t>كلمات</a:t>
            </a:r>
            <a:r>
              <a:rPr sz="5400" b="1" dirty="0"/>
              <a:t> </a:t>
            </a:r>
            <a:r>
              <a:rPr sz="5400" b="1" dirty="0" err="1"/>
              <a:t>مرور</a:t>
            </a:r>
            <a:r>
              <a:rPr sz="5400" b="1" dirty="0"/>
              <a:t> </a:t>
            </a:r>
            <a:r>
              <a:rPr sz="5400" b="1" dirty="0" err="1"/>
              <a:t>ضعيفة</a:t>
            </a:r>
            <a:endParaRPr sz="5400" b="1" dirty="0"/>
          </a:p>
          <a:p>
            <a:pPr lvl="1" algn="r" rtl="1"/>
            <a:r>
              <a:rPr sz="5400" b="1" dirty="0" err="1"/>
              <a:t>عدم</a:t>
            </a:r>
            <a:r>
              <a:rPr sz="5400" b="1" dirty="0"/>
              <a:t> </a:t>
            </a:r>
            <a:r>
              <a:rPr sz="5400" b="1" dirty="0" err="1"/>
              <a:t>تحديث</a:t>
            </a:r>
            <a:r>
              <a:rPr sz="5400" b="1" dirty="0"/>
              <a:t> </a:t>
            </a:r>
            <a:r>
              <a:rPr sz="5400" b="1" dirty="0" err="1"/>
              <a:t>الأنظمة</a:t>
            </a:r>
            <a:endParaRPr sz="5400" b="1" dirty="0"/>
          </a:p>
          <a:p>
            <a:pPr lvl="1" algn="r" rtl="1"/>
            <a:r>
              <a:rPr sz="5400" b="1" dirty="0" err="1"/>
              <a:t>استخدام</a:t>
            </a:r>
            <a:r>
              <a:rPr sz="5400" b="1" dirty="0"/>
              <a:t> </a:t>
            </a:r>
            <a:r>
              <a:rPr sz="5400" b="1" dirty="0" err="1"/>
              <a:t>شبكات</a:t>
            </a:r>
            <a:r>
              <a:rPr sz="5400" b="1" dirty="0"/>
              <a:t> </a:t>
            </a:r>
            <a:r>
              <a:rPr sz="5400" b="1" dirty="0" err="1"/>
              <a:t>غير</a:t>
            </a:r>
            <a:r>
              <a:rPr sz="5400" b="1" dirty="0"/>
              <a:t> </a:t>
            </a:r>
            <a:r>
              <a:rPr sz="5400" b="1" dirty="0" err="1"/>
              <a:t>آمنة</a:t>
            </a:r>
            <a:endParaRPr sz="5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sz="6600" b="1" dirty="0" err="1">
                <a:solidFill>
                  <a:srgbClr val="FF0000"/>
                </a:solidFill>
              </a:rPr>
              <a:t>آثار</a:t>
            </a:r>
            <a:r>
              <a:rPr sz="6600" b="1" dirty="0">
                <a:solidFill>
                  <a:srgbClr val="FF0000"/>
                </a:solidFill>
              </a:rPr>
              <a:t> </a:t>
            </a:r>
            <a:r>
              <a:rPr sz="6600" b="1" dirty="0" err="1">
                <a:solidFill>
                  <a:srgbClr val="FF0000"/>
                </a:solidFill>
              </a:rPr>
              <a:t>التهديدات</a:t>
            </a:r>
            <a:r>
              <a:rPr sz="6600" b="1" dirty="0">
                <a:solidFill>
                  <a:srgbClr val="FF0000"/>
                </a:solidFill>
              </a:rPr>
              <a:t> </a:t>
            </a:r>
            <a:r>
              <a:rPr sz="6600" b="1" dirty="0" err="1">
                <a:solidFill>
                  <a:srgbClr val="FF0000"/>
                </a:solidFill>
              </a:rPr>
              <a:t>الإلكترونية</a:t>
            </a:r>
            <a:endParaRPr sz="6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6600" b="1" dirty="0" err="1"/>
              <a:t>خسائر</a:t>
            </a:r>
            <a:r>
              <a:rPr sz="6600" b="1" dirty="0"/>
              <a:t> </a:t>
            </a:r>
            <a:r>
              <a:rPr sz="6600" b="1" dirty="0" err="1"/>
              <a:t>مالية</a:t>
            </a:r>
            <a:endParaRPr sz="6600" b="1" dirty="0"/>
          </a:p>
          <a:p>
            <a:pPr lvl="1" algn="r" rtl="1"/>
            <a:r>
              <a:rPr sz="6000" b="1" dirty="0" err="1"/>
              <a:t>تسريب</a:t>
            </a:r>
            <a:r>
              <a:rPr sz="6000" b="1" dirty="0"/>
              <a:t> </a:t>
            </a:r>
            <a:r>
              <a:rPr sz="6000" b="1" dirty="0" err="1"/>
              <a:t>معلومات</a:t>
            </a:r>
            <a:r>
              <a:rPr sz="6000" b="1" dirty="0"/>
              <a:t> </a:t>
            </a:r>
            <a:r>
              <a:rPr sz="6000" b="1" dirty="0" err="1"/>
              <a:t>حساسة</a:t>
            </a:r>
            <a:endParaRPr sz="6000" b="1" dirty="0"/>
          </a:p>
          <a:p>
            <a:pPr lvl="1" algn="r" rtl="1"/>
            <a:r>
              <a:rPr sz="6000" b="1" dirty="0" err="1"/>
              <a:t>فقدان</a:t>
            </a:r>
            <a:r>
              <a:rPr sz="6000" b="1" dirty="0"/>
              <a:t> </a:t>
            </a:r>
            <a:r>
              <a:rPr sz="6000" b="1" dirty="0" err="1"/>
              <a:t>الثقة</a:t>
            </a:r>
            <a:endParaRPr sz="6000" b="1" dirty="0"/>
          </a:p>
          <a:p>
            <a:pPr lvl="1" algn="r" rtl="1"/>
            <a:r>
              <a:rPr sz="6000" b="1" dirty="0" err="1"/>
              <a:t>تعطيل</a:t>
            </a:r>
            <a:r>
              <a:rPr sz="6000" b="1" dirty="0"/>
              <a:t> </a:t>
            </a:r>
            <a:r>
              <a:rPr sz="6000" b="1" dirty="0" err="1"/>
              <a:t>الأعمال</a:t>
            </a:r>
            <a:endParaRPr sz="6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6600" b="1" dirty="0" err="1">
                <a:solidFill>
                  <a:srgbClr val="FF0000"/>
                </a:solidFill>
              </a:rPr>
              <a:t>أساليب</a:t>
            </a:r>
            <a:r>
              <a:rPr sz="6600" b="1" dirty="0">
                <a:solidFill>
                  <a:srgbClr val="FF0000"/>
                </a:solidFill>
              </a:rPr>
              <a:t> </a:t>
            </a:r>
            <a:r>
              <a:rPr sz="6600" b="1" dirty="0" err="1">
                <a:solidFill>
                  <a:srgbClr val="FF0000"/>
                </a:solidFill>
              </a:rPr>
              <a:t>المواجهة</a:t>
            </a:r>
            <a:r>
              <a:rPr sz="6600" b="1" dirty="0">
                <a:solidFill>
                  <a:srgbClr val="FF0000"/>
                </a:solidFill>
              </a:rPr>
              <a:t> </a:t>
            </a:r>
            <a:r>
              <a:rPr sz="6600" b="1" dirty="0" err="1">
                <a:solidFill>
                  <a:srgbClr val="FF0000"/>
                </a:solidFill>
              </a:rPr>
              <a:t>التقنية</a:t>
            </a:r>
            <a:endParaRPr sz="6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5400" b="1" dirty="0" err="1"/>
              <a:t>تثبيت</a:t>
            </a:r>
            <a:r>
              <a:rPr sz="5400" b="1" dirty="0"/>
              <a:t> </a:t>
            </a:r>
            <a:r>
              <a:rPr sz="5400" b="1" dirty="0" err="1"/>
              <a:t>برامج</a:t>
            </a:r>
            <a:r>
              <a:rPr sz="5400" b="1" dirty="0"/>
              <a:t> </a:t>
            </a:r>
            <a:r>
              <a:rPr sz="5400" b="1" dirty="0" err="1"/>
              <a:t>مكافحة</a:t>
            </a:r>
            <a:r>
              <a:rPr sz="5400" b="1" dirty="0"/>
              <a:t> </a:t>
            </a:r>
            <a:r>
              <a:rPr sz="5400" b="1" dirty="0" err="1"/>
              <a:t>الفيروسات</a:t>
            </a:r>
            <a:endParaRPr sz="5400" b="1" dirty="0"/>
          </a:p>
          <a:p>
            <a:pPr lvl="1" algn="r" rtl="1"/>
            <a:r>
              <a:rPr sz="4800" b="1" dirty="0" err="1"/>
              <a:t>تحديث</a:t>
            </a:r>
            <a:r>
              <a:rPr sz="4800" b="1" dirty="0"/>
              <a:t> </a:t>
            </a:r>
            <a:r>
              <a:rPr sz="4800" b="1" dirty="0" err="1"/>
              <a:t>الأنظمة</a:t>
            </a:r>
            <a:r>
              <a:rPr sz="4800" b="1" dirty="0"/>
              <a:t> </a:t>
            </a:r>
            <a:r>
              <a:rPr sz="4800" b="1" dirty="0" err="1"/>
              <a:t>باستمرار</a:t>
            </a:r>
            <a:endParaRPr sz="4800" b="1" dirty="0"/>
          </a:p>
          <a:p>
            <a:pPr lvl="1" algn="r" rtl="1"/>
            <a:r>
              <a:rPr sz="4800" b="1" dirty="0" err="1"/>
              <a:t>استخدام</a:t>
            </a:r>
            <a:r>
              <a:rPr sz="4800" b="1" dirty="0"/>
              <a:t> </a:t>
            </a:r>
            <a:r>
              <a:rPr sz="4800" b="1" dirty="0" err="1"/>
              <a:t>جدران</a:t>
            </a:r>
            <a:r>
              <a:rPr sz="4800" b="1" dirty="0"/>
              <a:t> </a:t>
            </a:r>
            <a:r>
              <a:rPr sz="4800" b="1" dirty="0" err="1"/>
              <a:t>الحماية</a:t>
            </a:r>
            <a:r>
              <a:rPr sz="4800" b="1" dirty="0"/>
              <a:t> (Firewall)</a:t>
            </a:r>
          </a:p>
          <a:p>
            <a:pPr lvl="1" algn="r" rtl="1"/>
            <a:r>
              <a:rPr sz="4800" b="1" dirty="0" err="1"/>
              <a:t>النسخ</a:t>
            </a:r>
            <a:r>
              <a:rPr sz="4800" b="1" dirty="0"/>
              <a:t> </a:t>
            </a:r>
            <a:r>
              <a:rPr sz="4800" b="1" dirty="0" err="1"/>
              <a:t>الاحتياطي</a:t>
            </a:r>
            <a:r>
              <a:rPr sz="4800" b="1" dirty="0"/>
              <a:t> </a:t>
            </a:r>
            <a:r>
              <a:rPr sz="4800" b="1" dirty="0" err="1"/>
              <a:t>الدوري</a:t>
            </a:r>
            <a:r>
              <a:rPr sz="4800" b="1" dirty="0"/>
              <a:t> </a:t>
            </a:r>
            <a:r>
              <a:rPr sz="4800" b="1" dirty="0" err="1" smtClean="0"/>
              <a:t>للبيا</a:t>
            </a:r>
            <a:r>
              <a:rPr lang="ar-IQ" sz="4800" b="1" dirty="0" smtClean="0"/>
              <a:t>نات</a:t>
            </a:r>
            <a:endParaRPr sz="4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204</Words>
  <Application>Microsoft Office PowerPoint</Application>
  <PresentationFormat>عرض على الشاشة (3:4)‏</PresentationFormat>
  <Paragraphs>52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Office Theme</vt:lpstr>
      <vt:lpstr>عرض تقديمي في PowerPoint</vt:lpstr>
      <vt:lpstr>مفهوم التهديد الإلكتروني</vt:lpstr>
      <vt:lpstr>أنواع التهديدات الإلكترونية</vt:lpstr>
      <vt:lpstr>البرمجيات الخبيثة</vt:lpstr>
      <vt:lpstr>التصيد الاحتيالي</vt:lpstr>
      <vt:lpstr>هجمات حجب الخدمة (DDoS)</vt:lpstr>
      <vt:lpstr>أسباب انتشار التهديدات الإلكترونية</vt:lpstr>
      <vt:lpstr>آثار التهديدات الإلكترونية</vt:lpstr>
      <vt:lpstr>أساليب المواجهة التقنية</vt:lpstr>
      <vt:lpstr>أساليب المواجهة الإدارية</vt:lpstr>
      <vt:lpstr>دور التوعية في الحد من المخاطر</vt:lpstr>
      <vt:lpstr>الخاتمة</vt:lpstr>
      <vt:lpstr>شكرا لكم لحسن الاصغاء والاستماع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التهديد الإلكتروني وأساليب مواجهته</dc:title>
  <dc:creator>maijid</dc:creator>
  <dc:description>generated using python-pptx</dc:description>
  <cp:lastModifiedBy>Maher</cp:lastModifiedBy>
  <cp:revision>17</cp:revision>
  <dcterms:created xsi:type="dcterms:W3CDTF">2013-01-27T09:14:16Z</dcterms:created>
  <dcterms:modified xsi:type="dcterms:W3CDTF">2026-04-20T08:14:27Z</dcterms:modified>
</cp:coreProperties>
</file>