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24"/>
  </p:notesMasterIdLst>
  <p:sldIdLst>
    <p:sldId id="275" r:id="rId2"/>
    <p:sldId id="260" r:id="rId3"/>
    <p:sldId id="280" r:id="rId4"/>
    <p:sldId id="281" r:id="rId5"/>
    <p:sldId id="261" r:id="rId6"/>
    <p:sldId id="262" r:id="rId7"/>
    <p:sldId id="263" r:id="rId8"/>
    <p:sldId id="264" r:id="rId9"/>
    <p:sldId id="283" r:id="rId10"/>
    <p:sldId id="265" r:id="rId11"/>
    <p:sldId id="266" r:id="rId12"/>
    <p:sldId id="267" r:id="rId13"/>
    <p:sldId id="268" r:id="rId14"/>
    <p:sldId id="269" r:id="rId15"/>
    <p:sldId id="270" r:id="rId16"/>
    <p:sldId id="271" r:id="rId17"/>
    <p:sldId id="272" r:id="rId18"/>
    <p:sldId id="278" r:id="rId19"/>
    <p:sldId id="277" r:id="rId20"/>
    <p:sldId id="273" r:id="rId21"/>
    <p:sldId id="274" r:id="rId22"/>
    <p:sldId id="282" r:id="rId23"/>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p:scale>
          <a:sx n="76" d="100"/>
          <a:sy n="76" d="100"/>
        </p:scale>
        <p:origin x="-1206"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6C2157B-EA53-4F94-AD2D-1C7D63FA8111}" type="datetimeFigureOut">
              <a:rPr lang="ar-EG" smtClean="0"/>
              <a:t>05/11/1447</a:t>
            </a:fld>
            <a:endParaRPr lang="ar-EG"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325DF3-D24F-476D-998C-EDCFA5437C1A}" type="slidenum">
              <a:rPr lang="ar-EG" smtClean="0"/>
              <a:t>‹#›</a:t>
            </a:fld>
            <a:endParaRPr lang="ar-EG" dirty="0"/>
          </a:p>
        </p:txBody>
      </p:sp>
    </p:spTree>
    <p:extLst>
      <p:ext uri="{BB962C8B-B14F-4D97-AF65-F5344CB8AC3E}">
        <p14:creationId xmlns:p14="http://schemas.microsoft.com/office/powerpoint/2010/main" val="16161011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91DFC66-03CD-4A6D-9E76-B5D80B112D4C}" type="datetimeFigureOut">
              <a:rPr lang="ar-EG" smtClean="0"/>
              <a:t>05/11/1447</a:t>
            </a:fld>
            <a:endParaRPr lang="ar-EG"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EG"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F56A05A-351B-4527-AAA3-DC09598B5A73}" type="slidenum">
              <a:rPr lang="ar-EG" smtClean="0"/>
              <a:t>‹#›</a:t>
            </a:fld>
            <a:endParaRPr lang="ar-EG"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5" name="Footer Placeholder 4"/>
          <p:cNvSpPr>
            <a:spLocks noGrp="1"/>
          </p:cNvSpPr>
          <p:nvPr>
            <p:ph type="ftr" sz="quarter" idx="11"/>
          </p:nvPr>
        </p:nvSpPr>
        <p:spPr/>
        <p:txBody>
          <a:bodyPr/>
          <a:lstStyle/>
          <a:p>
            <a:endParaRPr lang="ar-EG" dirty="0"/>
          </a:p>
        </p:txBody>
      </p:sp>
      <p:sp>
        <p:nvSpPr>
          <p:cNvPr id="6" name="Slide Number Placeholder 5"/>
          <p:cNvSpPr>
            <a:spLocks noGrp="1"/>
          </p:cNvSpPr>
          <p:nvPr>
            <p:ph type="sldNum" sz="quarter" idx="12"/>
          </p:nvPr>
        </p:nvSpPr>
        <p:spPr/>
        <p:txBody>
          <a:bodyPr/>
          <a:lstStyle/>
          <a:p>
            <a:fld id="{9F56A05A-351B-4527-AAA3-DC09598B5A73}" type="slidenum">
              <a:rPr lang="ar-EG" smtClean="0"/>
              <a:t>‹#›</a:t>
            </a:fld>
            <a:endParaRPr lang="ar-EG"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5" name="Footer Placeholder 4"/>
          <p:cNvSpPr>
            <a:spLocks noGrp="1"/>
          </p:cNvSpPr>
          <p:nvPr>
            <p:ph type="ftr" sz="quarter" idx="11"/>
          </p:nvPr>
        </p:nvSpPr>
        <p:spPr/>
        <p:txBody>
          <a:bodyPr/>
          <a:lstStyle/>
          <a:p>
            <a:endParaRPr lang="ar-EG" dirty="0"/>
          </a:p>
        </p:txBody>
      </p:sp>
      <p:sp>
        <p:nvSpPr>
          <p:cNvPr id="6" name="Slide Number Placeholder 5"/>
          <p:cNvSpPr>
            <a:spLocks noGrp="1"/>
          </p:cNvSpPr>
          <p:nvPr>
            <p:ph type="sldNum" sz="quarter" idx="12"/>
          </p:nvPr>
        </p:nvSpPr>
        <p:spPr/>
        <p:txBody>
          <a:bodyPr/>
          <a:lstStyle/>
          <a:p>
            <a:fld id="{9F56A05A-351B-4527-AAA3-DC09598B5A73}" type="slidenum">
              <a:rPr lang="ar-EG" smtClean="0"/>
              <a:t>‹#›</a:t>
            </a:fld>
            <a:endParaRPr lang="ar-EG"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5" name="Footer Placeholder 4"/>
          <p:cNvSpPr>
            <a:spLocks noGrp="1"/>
          </p:cNvSpPr>
          <p:nvPr>
            <p:ph type="ftr" sz="quarter" idx="11"/>
          </p:nvPr>
        </p:nvSpPr>
        <p:spPr/>
        <p:txBody>
          <a:bodyPr/>
          <a:lstStyle/>
          <a:p>
            <a:endParaRPr lang="ar-EG" dirty="0"/>
          </a:p>
        </p:txBody>
      </p:sp>
      <p:sp>
        <p:nvSpPr>
          <p:cNvPr id="6" name="Slide Number Placeholder 5"/>
          <p:cNvSpPr>
            <a:spLocks noGrp="1"/>
          </p:cNvSpPr>
          <p:nvPr>
            <p:ph type="sldNum" sz="quarter" idx="12"/>
          </p:nvPr>
        </p:nvSpPr>
        <p:spPr/>
        <p:txBody>
          <a:bodyPr/>
          <a:lstStyle/>
          <a:p>
            <a:fld id="{9F56A05A-351B-4527-AAA3-DC09598B5A73}" type="slidenum">
              <a:rPr lang="ar-EG" smtClean="0"/>
              <a:t>‹#›</a:t>
            </a:fld>
            <a:endParaRPr lang="ar-EG" dirty="0"/>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5" name="Footer Placeholder 4"/>
          <p:cNvSpPr>
            <a:spLocks noGrp="1"/>
          </p:cNvSpPr>
          <p:nvPr>
            <p:ph type="ftr" sz="quarter" idx="11"/>
          </p:nvPr>
        </p:nvSpPr>
        <p:spPr/>
        <p:txBody>
          <a:bodyPr/>
          <a:lstStyle/>
          <a:p>
            <a:endParaRPr lang="ar-EG" dirty="0"/>
          </a:p>
        </p:txBody>
      </p:sp>
      <p:sp>
        <p:nvSpPr>
          <p:cNvPr id="6" name="Slide Number Placeholder 5"/>
          <p:cNvSpPr>
            <a:spLocks noGrp="1"/>
          </p:cNvSpPr>
          <p:nvPr>
            <p:ph type="sldNum" sz="quarter" idx="12"/>
          </p:nvPr>
        </p:nvSpPr>
        <p:spPr/>
        <p:txBody>
          <a:bodyPr/>
          <a:lstStyle/>
          <a:p>
            <a:fld id="{9F56A05A-351B-4527-AAA3-DC09598B5A73}" type="slidenum">
              <a:rPr lang="ar-EG" smtClean="0"/>
              <a:t>‹#›</a:t>
            </a:fld>
            <a:endParaRPr lang="ar-EG"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6" name="Footer Placeholder 5"/>
          <p:cNvSpPr>
            <a:spLocks noGrp="1"/>
          </p:cNvSpPr>
          <p:nvPr>
            <p:ph type="ftr" sz="quarter" idx="11"/>
          </p:nvPr>
        </p:nvSpPr>
        <p:spPr/>
        <p:txBody>
          <a:bodyPr/>
          <a:lstStyle/>
          <a:p>
            <a:endParaRPr lang="ar-EG" dirty="0"/>
          </a:p>
        </p:txBody>
      </p:sp>
      <p:sp>
        <p:nvSpPr>
          <p:cNvPr id="7" name="Slide Number Placeholder 6"/>
          <p:cNvSpPr>
            <a:spLocks noGrp="1"/>
          </p:cNvSpPr>
          <p:nvPr>
            <p:ph type="sldNum" sz="quarter" idx="12"/>
          </p:nvPr>
        </p:nvSpPr>
        <p:spPr/>
        <p:txBody>
          <a:bodyPr/>
          <a:lstStyle/>
          <a:p>
            <a:fld id="{9F56A05A-351B-4527-AAA3-DC09598B5A73}" type="slidenum">
              <a:rPr lang="ar-EG" smtClean="0"/>
              <a:t>‹#›</a:t>
            </a:fld>
            <a:endParaRPr lang="ar-EG" dirty="0"/>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8" name="Footer Placeholder 7"/>
          <p:cNvSpPr>
            <a:spLocks noGrp="1"/>
          </p:cNvSpPr>
          <p:nvPr>
            <p:ph type="ftr" sz="quarter" idx="11"/>
          </p:nvPr>
        </p:nvSpPr>
        <p:spPr/>
        <p:txBody>
          <a:bodyPr/>
          <a:lstStyle/>
          <a:p>
            <a:endParaRPr lang="ar-EG" dirty="0"/>
          </a:p>
        </p:txBody>
      </p:sp>
      <p:sp>
        <p:nvSpPr>
          <p:cNvPr id="9" name="Slide Number Placeholder 8"/>
          <p:cNvSpPr>
            <a:spLocks noGrp="1"/>
          </p:cNvSpPr>
          <p:nvPr>
            <p:ph type="sldNum" sz="quarter" idx="12"/>
          </p:nvPr>
        </p:nvSpPr>
        <p:spPr/>
        <p:txBody>
          <a:bodyPr/>
          <a:lstStyle/>
          <a:p>
            <a:fld id="{9F56A05A-351B-4527-AAA3-DC09598B5A73}" type="slidenum">
              <a:rPr lang="ar-EG" smtClean="0"/>
              <a:t>‹#›</a:t>
            </a:fld>
            <a:endParaRPr lang="ar-EG"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4" name="Footer Placeholder 3"/>
          <p:cNvSpPr>
            <a:spLocks noGrp="1"/>
          </p:cNvSpPr>
          <p:nvPr>
            <p:ph type="ftr" sz="quarter" idx="11"/>
          </p:nvPr>
        </p:nvSpPr>
        <p:spPr/>
        <p:txBody>
          <a:bodyPr/>
          <a:lstStyle/>
          <a:p>
            <a:endParaRPr lang="ar-EG" dirty="0"/>
          </a:p>
        </p:txBody>
      </p:sp>
      <p:sp>
        <p:nvSpPr>
          <p:cNvPr id="5" name="Slide Number Placeholder 4"/>
          <p:cNvSpPr>
            <a:spLocks noGrp="1"/>
          </p:cNvSpPr>
          <p:nvPr>
            <p:ph type="sldNum" sz="quarter" idx="12"/>
          </p:nvPr>
        </p:nvSpPr>
        <p:spPr/>
        <p:txBody>
          <a:bodyPr/>
          <a:lstStyle/>
          <a:p>
            <a:fld id="{9F56A05A-351B-4527-AAA3-DC09598B5A73}" type="slidenum">
              <a:rPr lang="ar-EG" smtClean="0"/>
              <a:t>‹#›</a:t>
            </a:fld>
            <a:endParaRPr lang="ar-EG"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3" name="Footer Placeholder 2"/>
          <p:cNvSpPr>
            <a:spLocks noGrp="1"/>
          </p:cNvSpPr>
          <p:nvPr>
            <p:ph type="ftr" sz="quarter" idx="11"/>
          </p:nvPr>
        </p:nvSpPr>
        <p:spPr/>
        <p:txBody>
          <a:bodyPr/>
          <a:lstStyle/>
          <a:p>
            <a:endParaRPr lang="ar-EG" dirty="0"/>
          </a:p>
        </p:txBody>
      </p:sp>
      <p:sp>
        <p:nvSpPr>
          <p:cNvPr id="4" name="Slide Number Placeholder 3"/>
          <p:cNvSpPr>
            <a:spLocks noGrp="1"/>
          </p:cNvSpPr>
          <p:nvPr>
            <p:ph type="sldNum" sz="quarter" idx="12"/>
          </p:nvPr>
        </p:nvSpPr>
        <p:spPr/>
        <p:txBody>
          <a:bodyPr/>
          <a:lstStyle/>
          <a:p>
            <a:fld id="{9F56A05A-351B-4527-AAA3-DC09598B5A73}" type="slidenum">
              <a:rPr lang="ar-EG" smtClean="0"/>
              <a:t>‹#›</a:t>
            </a:fld>
            <a:endParaRPr lang="ar-E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6" name="Footer Placeholder 5"/>
          <p:cNvSpPr>
            <a:spLocks noGrp="1"/>
          </p:cNvSpPr>
          <p:nvPr>
            <p:ph type="ftr" sz="quarter" idx="11"/>
          </p:nvPr>
        </p:nvSpPr>
        <p:spPr/>
        <p:txBody>
          <a:bodyPr/>
          <a:lstStyle/>
          <a:p>
            <a:endParaRPr lang="ar-EG" dirty="0"/>
          </a:p>
        </p:txBody>
      </p:sp>
      <p:sp>
        <p:nvSpPr>
          <p:cNvPr id="7" name="Slide Number Placeholder 6"/>
          <p:cNvSpPr>
            <a:spLocks noGrp="1"/>
          </p:cNvSpPr>
          <p:nvPr>
            <p:ph type="sldNum" sz="quarter" idx="12"/>
          </p:nvPr>
        </p:nvSpPr>
        <p:spPr/>
        <p:txBody>
          <a:bodyPr/>
          <a:lstStyle/>
          <a:p>
            <a:fld id="{9F56A05A-351B-4527-AAA3-DC09598B5A73}" type="slidenum">
              <a:rPr lang="ar-EG" smtClean="0"/>
              <a:t>‹#›</a:t>
            </a:fld>
            <a:endParaRPr lang="ar-E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91DFC66-03CD-4A6D-9E76-B5D80B112D4C}" type="datetimeFigureOut">
              <a:rPr lang="ar-EG" smtClean="0"/>
              <a:t>05/11/1447</a:t>
            </a:fld>
            <a:endParaRPr lang="ar-EG" dirty="0"/>
          </a:p>
        </p:txBody>
      </p:sp>
      <p:sp>
        <p:nvSpPr>
          <p:cNvPr id="6" name="Footer Placeholder 5"/>
          <p:cNvSpPr>
            <a:spLocks noGrp="1"/>
          </p:cNvSpPr>
          <p:nvPr>
            <p:ph type="ftr" sz="quarter" idx="11"/>
          </p:nvPr>
        </p:nvSpPr>
        <p:spPr/>
        <p:txBody>
          <a:bodyPr/>
          <a:lstStyle/>
          <a:p>
            <a:endParaRPr lang="ar-EG" dirty="0"/>
          </a:p>
        </p:txBody>
      </p:sp>
      <p:sp>
        <p:nvSpPr>
          <p:cNvPr id="7" name="Slide Number Placeholder 6"/>
          <p:cNvSpPr>
            <a:spLocks noGrp="1"/>
          </p:cNvSpPr>
          <p:nvPr>
            <p:ph type="sldNum" sz="quarter" idx="12"/>
          </p:nvPr>
        </p:nvSpPr>
        <p:spPr/>
        <p:txBody>
          <a:bodyPr/>
          <a:lstStyle/>
          <a:p>
            <a:fld id="{9F56A05A-351B-4527-AAA3-DC09598B5A73}" type="slidenum">
              <a:rPr lang="ar-EG" smtClean="0"/>
              <a:t>‹#›</a:t>
            </a:fld>
            <a:endParaRPr lang="ar-E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91DFC66-03CD-4A6D-9E76-B5D80B112D4C}" type="datetimeFigureOut">
              <a:rPr lang="ar-EG" smtClean="0"/>
              <a:t>05/11/1447</a:t>
            </a:fld>
            <a:endParaRPr lang="ar-EG"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EG"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F56A05A-351B-4527-AAA3-DC09598B5A73}" type="slidenum">
              <a:rPr lang="ar-EG" smtClean="0"/>
              <a:t>‹#›</a:t>
            </a:fld>
            <a:endParaRPr lang="ar-EG"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636912"/>
            <a:ext cx="9144000" cy="1054250"/>
          </a:xfrm>
        </p:spPr>
        <p:txBody>
          <a:bodyPr/>
          <a:lstStyle/>
          <a:p>
            <a:r>
              <a:rPr lang="ar-IQ" dirty="0" smtClean="0"/>
              <a:t>ترشيد استهلاك المياه نحو بيئة مستدامة</a:t>
            </a:r>
            <a:endParaRPr lang="ar-IQ" dirty="0"/>
          </a:p>
        </p:txBody>
      </p:sp>
      <p:sp>
        <p:nvSpPr>
          <p:cNvPr id="3" name="مربع نص 2"/>
          <p:cNvSpPr txBox="1"/>
          <p:nvPr/>
        </p:nvSpPr>
        <p:spPr>
          <a:xfrm>
            <a:off x="611560" y="3861048"/>
            <a:ext cx="7920880" cy="1384995"/>
          </a:xfrm>
          <a:prstGeom prst="rect">
            <a:avLst/>
          </a:prstGeom>
          <a:noFill/>
        </p:spPr>
        <p:txBody>
          <a:bodyPr wrap="square" rtlCol="1">
            <a:spAutoFit/>
          </a:bodyPr>
          <a:lstStyle/>
          <a:p>
            <a:pPr algn="ctr"/>
            <a:r>
              <a:rPr lang="ar-IQ" sz="2800" dirty="0">
                <a:solidFill>
                  <a:srgbClr val="92D050"/>
                </a:solidFill>
              </a:rPr>
              <a:t>إ</a:t>
            </a:r>
            <a:r>
              <a:rPr lang="ar-IQ" sz="2800" dirty="0" smtClean="0">
                <a:solidFill>
                  <a:srgbClr val="92D050"/>
                </a:solidFill>
              </a:rPr>
              <a:t>عداد : المدرس الدكتور ليث جوده كريم</a:t>
            </a:r>
          </a:p>
          <a:p>
            <a:pPr algn="ctr"/>
            <a:r>
              <a:rPr lang="ar-IQ" sz="2800" dirty="0">
                <a:solidFill>
                  <a:srgbClr val="92D050"/>
                </a:solidFill>
              </a:rPr>
              <a:t>ج</a:t>
            </a:r>
            <a:r>
              <a:rPr lang="ar-IQ" sz="2800" dirty="0" smtClean="0">
                <a:solidFill>
                  <a:srgbClr val="92D050"/>
                </a:solidFill>
              </a:rPr>
              <a:t>امعة بغداد </a:t>
            </a:r>
          </a:p>
          <a:p>
            <a:pPr algn="ctr"/>
            <a:r>
              <a:rPr lang="ar-IQ" sz="2800" dirty="0" smtClean="0">
                <a:solidFill>
                  <a:srgbClr val="92D050"/>
                </a:solidFill>
              </a:rPr>
              <a:t>كلية علوم الهندسة الزراعية / قسم علوم التربة والموارد المائية</a:t>
            </a:r>
            <a:endParaRPr lang="ar-IQ" sz="2800" dirty="0">
              <a:solidFill>
                <a:srgbClr val="92D050"/>
              </a:solidFill>
            </a:endParaRPr>
          </a:p>
        </p:txBody>
      </p:sp>
      <p:sp>
        <p:nvSpPr>
          <p:cNvPr id="4" name="AutoShape 4" descr="وزارة الموارد المائي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008" y="24511"/>
            <a:ext cx="4427984" cy="257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816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204864"/>
            <a:ext cx="8928992" cy="4464496"/>
          </a:xfrm>
        </p:spPr>
        <p:txBody>
          <a:bodyPr/>
          <a:lstStyle/>
          <a:p>
            <a:pPr lvl="0" algn="just">
              <a:spcBef>
                <a:spcPts val="0"/>
              </a:spcBef>
            </a:pPr>
            <a:r>
              <a:rPr lang="ar-IQ" sz="2800" dirty="0" smtClean="0">
                <a:solidFill>
                  <a:schemeClr val="tx1"/>
                </a:solidFill>
                <a:latin typeface="Arial" pitchFamily="34" charset="0"/>
                <a:ea typeface="+mn-ea"/>
                <a:cs typeface="Arial" pitchFamily="34" charset="0"/>
              </a:rPr>
              <a:t>التنمية </a:t>
            </a:r>
            <a:r>
              <a:rPr lang="ar-IQ" sz="2800" dirty="0">
                <a:solidFill>
                  <a:schemeClr val="tx1"/>
                </a:solidFill>
                <a:latin typeface="Arial" pitchFamily="34" charset="0"/>
                <a:ea typeface="+mn-ea"/>
                <a:cs typeface="Arial" pitchFamily="34" charset="0"/>
              </a:rPr>
              <a:t>التي تأخذ بعين الاعتبار الأبعاد الاجتماعية والبيئية إلى جانب البعد </a:t>
            </a:r>
            <a:r>
              <a:rPr lang="ar-IQ" sz="2800">
                <a:solidFill>
                  <a:schemeClr val="tx1"/>
                </a:solidFill>
                <a:latin typeface="Arial" pitchFamily="34" charset="0"/>
                <a:ea typeface="+mn-ea"/>
                <a:cs typeface="Arial" pitchFamily="34" charset="0"/>
              </a:rPr>
              <a:t>الاقتصادي </a:t>
            </a:r>
            <a:r>
              <a:rPr lang="ar-IQ" sz="2800" smtClean="0">
                <a:solidFill>
                  <a:schemeClr val="tx1"/>
                </a:solidFill>
                <a:latin typeface="Arial" pitchFamily="34" charset="0"/>
                <a:ea typeface="+mn-ea"/>
                <a:cs typeface="Arial" pitchFamily="34" charset="0"/>
              </a:rPr>
              <a:t>لتحسين </a:t>
            </a:r>
            <a:r>
              <a:rPr lang="ar-IQ" sz="2800" dirty="0">
                <a:solidFill>
                  <a:schemeClr val="tx1"/>
                </a:solidFill>
                <a:latin typeface="Arial" pitchFamily="34" charset="0"/>
                <a:ea typeface="+mn-ea"/>
                <a:cs typeface="Arial" pitchFamily="34" charset="0"/>
              </a:rPr>
              <a:t>استغلال الموارد المتاحة </a:t>
            </a:r>
            <a:r>
              <a:rPr lang="ar-IQ" sz="2800" dirty="0" smtClean="0">
                <a:solidFill>
                  <a:schemeClr val="tx1"/>
                </a:solidFill>
                <a:latin typeface="Arial" pitchFamily="34" charset="0"/>
                <a:ea typeface="+mn-ea"/>
                <a:cs typeface="Arial" pitchFamily="34" charset="0"/>
              </a:rPr>
              <a:t>لتلبية </a:t>
            </a:r>
            <a:r>
              <a:rPr lang="ar-IQ" sz="2800" dirty="0" smtClean="0">
                <a:solidFill>
                  <a:schemeClr val="tx1"/>
                </a:solidFill>
                <a:latin typeface="Arial" pitchFamily="34" charset="0"/>
                <a:cs typeface="Arial" pitchFamily="34" charset="0"/>
              </a:rPr>
              <a:t>احتياجات </a:t>
            </a:r>
            <a:r>
              <a:rPr lang="ar-IQ" sz="2800" dirty="0">
                <a:solidFill>
                  <a:schemeClr val="tx1"/>
                </a:solidFill>
                <a:latin typeface="Arial" pitchFamily="34" charset="0"/>
                <a:cs typeface="Arial" pitchFamily="34" charset="0"/>
              </a:rPr>
              <a:t>الأفراد مع الاحتفاظ بحق الأجيال القادمة ، وهذا المصطلح أممي رسمت به هيئة الأمم المتحدة خارطة للتنمية البيئية والاجتماعية والاقتصادية على مستوى العالم هدفها الأول هو تحسين ظروف المعيشة لكل فرد في المجتمع وتطوير وسائل الإنتاج وأساليبه وإدارتها بطرق لا تؤدي إلى استنزاف موارد كوكب الأرض الطبيعية لتحقيق التوازن بين الاحتياجات الحالية والقدرة على تلبية الاحتياجات المستقبلية</a:t>
            </a:r>
            <a:r>
              <a:rPr lang="ar-IQ" sz="2800" dirty="0" smtClean="0">
                <a:solidFill>
                  <a:schemeClr val="tx1"/>
                </a:solidFill>
                <a:latin typeface="Arial" pitchFamily="34" charset="0"/>
                <a:ea typeface="+mn-ea"/>
                <a:cs typeface="Arial" pitchFamily="34" charset="0"/>
              </a:rPr>
              <a:t> </a:t>
            </a:r>
            <a:r>
              <a:rPr lang="ar-IQ" sz="1800" dirty="0">
                <a:solidFill>
                  <a:prstClr val="black"/>
                </a:solidFill>
                <a:ea typeface="+mn-ea"/>
              </a:rPr>
              <a:t/>
            </a:r>
            <a:br>
              <a:rPr lang="ar-IQ" sz="1800" dirty="0">
                <a:solidFill>
                  <a:prstClr val="black"/>
                </a:solidFill>
                <a:ea typeface="+mn-ea"/>
              </a:rPr>
            </a:br>
            <a:endParaRPr lang="ar-IQ" dirty="0"/>
          </a:p>
        </p:txBody>
      </p:sp>
      <p:sp>
        <p:nvSpPr>
          <p:cNvPr id="3" name="مربع نص 2"/>
          <p:cNvSpPr txBox="1"/>
          <p:nvPr/>
        </p:nvSpPr>
        <p:spPr>
          <a:xfrm>
            <a:off x="3455368" y="807936"/>
            <a:ext cx="5688632" cy="923330"/>
          </a:xfrm>
          <a:prstGeom prst="rect">
            <a:avLst/>
          </a:prstGeom>
          <a:noFill/>
        </p:spPr>
        <p:txBody>
          <a:bodyPr wrap="square" rtlCol="1">
            <a:spAutoFit/>
          </a:bodyPr>
          <a:lstStyle/>
          <a:p>
            <a:pPr algn="ctr"/>
            <a:r>
              <a:rPr lang="ar-IQ" sz="5400" dirty="0">
                <a:solidFill>
                  <a:schemeClr val="tx2"/>
                </a:solidFill>
              </a:rPr>
              <a:t>مفهوم التنمية </a:t>
            </a:r>
            <a:r>
              <a:rPr lang="ar-IQ" sz="5400" dirty="0" smtClean="0">
                <a:solidFill>
                  <a:schemeClr val="tx2"/>
                </a:solidFill>
              </a:rPr>
              <a:t>المستدامة</a:t>
            </a:r>
            <a:endParaRPr lang="ar-IQ" sz="5400" dirty="0">
              <a:solidFill>
                <a:schemeClr val="tx2"/>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461"/>
            <a:ext cx="3779912" cy="212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043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132856"/>
            <a:ext cx="8928992" cy="4608512"/>
          </a:xfrm>
        </p:spPr>
        <p:txBody>
          <a:bodyPr/>
          <a:lstStyle/>
          <a:p>
            <a:pPr algn="just"/>
            <a:r>
              <a:rPr lang="ar-IQ" sz="2800" dirty="0">
                <a:solidFill>
                  <a:schemeClr val="tx1"/>
                </a:solidFill>
              </a:rPr>
              <a:t>التنمية المستدامة تعتمد على الإدارة الرشيدة للموارد الطبيعية حيث يسهم الحفاظ على المياه في تحقيق الأمن الغذائي وتحسين الصحة العامة ودعم الاقتصاد المحلي وحماية البيئة وتشير الدراسات التي أجرتها </a:t>
            </a:r>
            <a:r>
              <a:rPr lang="ar-IQ" sz="2800" dirty="0" smtClean="0">
                <a:solidFill>
                  <a:schemeClr val="tx1"/>
                </a:solidFill>
              </a:rPr>
              <a:t>المنظمات </a:t>
            </a:r>
            <a:r>
              <a:rPr lang="ar-IQ" sz="2800" dirty="0">
                <a:solidFill>
                  <a:schemeClr val="tx1"/>
                </a:solidFill>
              </a:rPr>
              <a:t>المتخصصة إلى أن احتياجات المنطقة العربية ومنها العراق ستواجه عجزاً مائياً في المستقبل إذ تشير توقعات الطلب على المياه المستخدمة لأغراض الشرب والأغراض المنزلية والصناعية إلى زيادة </a:t>
            </a:r>
            <a:r>
              <a:rPr lang="ar-IQ" sz="2800" dirty="0" smtClean="0">
                <a:solidFill>
                  <a:schemeClr val="tx1"/>
                </a:solidFill>
              </a:rPr>
              <a:t>الطلب </a:t>
            </a:r>
            <a:r>
              <a:rPr lang="ar-IQ" sz="2800" dirty="0">
                <a:solidFill>
                  <a:schemeClr val="tx1"/>
                </a:solidFill>
              </a:rPr>
              <a:t>من (٤٠) مليار متر مكعب من عام ٢٠٢٠ إلى (٥٨) مليار متر مكعب عام ٢٠٣٠ وعليه ينبغي أن لا ينظر إلى مشكلة المياه على أساس المرحلة الحالية بل يجب العمل للمدى البعيد في محاولة لتوفير الأمن المائي والغذائي للمجتمع العراقي. اتضح من خلال الإحصائيات </a:t>
            </a:r>
            <a:r>
              <a:rPr lang="ar-IQ" sz="2800" dirty="0" smtClean="0">
                <a:solidFill>
                  <a:schemeClr val="tx1"/>
                </a:solidFill>
              </a:rPr>
              <a:t>لوزارة </a:t>
            </a:r>
            <a:r>
              <a:rPr lang="ar-IQ" sz="2800" dirty="0">
                <a:solidFill>
                  <a:schemeClr val="tx1"/>
                </a:solidFill>
              </a:rPr>
              <a:t>الموارد </a:t>
            </a:r>
            <a:r>
              <a:rPr lang="ar-IQ" sz="2800" dirty="0" smtClean="0">
                <a:solidFill>
                  <a:schemeClr val="tx1"/>
                </a:solidFill>
              </a:rPr>
              <a:t>المائية </a:t>
            </a:r>
            <a:r>
              <a:rPr lang="ar-IQ" sz="2800" dirty="0">
                <a:solidFill>
                  <a:schemeClr val="tx1"/>
                </a:solidFill>
              </a:rPr>
              <a:t>أن واقع استهلاك </a:t>
            </a:r>
            <a:r>
              <a:rPr lang="ar-IQ" sz="2800" dirty="0" smtClean="0">
                <a:solidFill>
                  <a:schemeClr val="tx1"/>
                </a:solidFill>
              </a:rPr>
              <a:t>المياه </a:t>
            </a:r>
            <a:r>
              <a:rPr lang="ar-IQ" sz="2800" dirty="0">
                <a:solidFill>
                  <a:schemeClr val="tx1"/>
                </a:solidFill>
              </a:rPr>
              <a:t>يتمثل بالآتي </a:t>
            </a:r>
            <a:r>
              <a:rPr lang="ar-IQ" sz="2800" dirty="0" smtClean="0">
                <a:solidFill>
                  <a:schemeClr val="tx1"/>
                </a:solidFill>
              </a:rPr>
              <a:t>:</a:t>
            </a:r>
            <a:endParaRPr lang="ar-IQ" sz="2800" dirty="0">
              <a:solidFill>
                <a:schemeClr val="tx1"/>
              </a:solidFill>
            </a:endParaRPr>
          </a:p>
        </p:txBody>
      </p:sp>
      <p:sp>
        <p:nvSpPr>
          <p:cNvPr id="3" name="مربع نص 2"/>
          <p:cNvSpPr txBox="1"/>
          <p:nvPr/>
        </p:nvSpPr>
        <p:spPr>
          <a:xfrm>
            <a:off x="2915816" y="1065812"/>
            <a:ext cx="6228184" cy="646331"/>
          </a:xfrm>
          <a:prstGeom prst="rect">
            <a:avLst/>
          </a:prstGeom>
          <a:noFill/>
        </p:spPr>
        <p:txBody>
          <a:bodyPr wrap="square" rtlCol="1">
            <a:spAutoFit/>
          </a:bodyPr>
          <a:lstStyle/>
          <a:p>
            <a:r>
              <a:rPr lang="ar-IQ" sz="3600" dirty="0">
                <a:solidFill>
                  <a:schemeClr val="accent1">
                    <a:lumMod val="60000"/>
                    <a:lumOff val="40000"/>
                  </a:schemeClr>
                </a:solidFill>
                <a:latin typeface="Arial" pitchFamily="34" charset="0"/>
                <a:cs typeface="Arial" pitchFamily="34" charset="0"/>
              </a:rPr>
              <a:t>العلاقة بين التنمية المستدامة وترشيد المياه </a:t>
            </a:r>
          </a:p>
        </p:txBody>
      </p:sp>
      <p:pic>
        <p:nvPicPr>
          <p:cNvPr id="5122" name="Picture 2" descr="الماء أساس الاستدامة، وأحد أهم الموارد التي تقوم عليها جود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7"/>
            <a:ext cx="2915816" cy="194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935421"/>
            <a:ext cx="8784976" cy="3888432"/>
          </a:xfrm>
        </p:spPr>
        <p:txBody>
          <a:bodyPr/>
          <a:lstStyle/>
          <a:p>
            <a:pPr algn="r"/>
            <a:r>
              <a:rPr lang="ar-IQ" sz="2800" dirty="0">
                <a:solidFill>
                  <a:prstClr val="black"/>
                </a:solidFill>
              </a:rPr>
              <a:t>١- يبلغ إجمالي استهلاك المياه في العراق (40-45) مليار متر مكعب سنوياً </a:t>
            </a:r>
            <a:r>
              <a:rPr lang="ar-IQ" sz="2800" dirty="0" smtClean="0">
                <a:solidFill>
                  <a:prstClr val="black"/>
                </a:solidFill>
              </a:rPr>
              <a:t>.</a:t>
            </a:r>
            <a:br>
              <a:rPr lang="ar-IQ" sz="2800" dirty="0" smtClean="0">
                <a:solidFill>
                  <a:prstClr val="black"/>
                </a:solidFill>
              </a:rPr>
            </a:br>
            <a:r>
              <a:rPr lang="ar-IQ" sz="2800" dirty="0" smtClean="0">
                <a:solidFill>
                  <a:prstClr val="black"/>
                </a:solidFill>
              </a:rPr>
              <a:t> </a:t>
            </a:r>
            <a:r>
              <a:rPr lang="ar-IQ" sz="2800" dirty="0">
                <a:solidFill>
                  <a:prstClr val="black"/>
                </a:solidFill>
              </a:rPr>
              <a:t>٢- يذهب ٧٠% من المياه إلى القطاع الزراعي بينما تستهلك المنازل ٢٥% والصناعة ٥% فقط . </a:t>
            </a:r>
            <a:r>
              <a:rPr lang="ar-IQ" sz="2800" dirty="0" smtClean="0">
                <a:solidFill>
                  <a:prstClr val="black"/>
                </a:solidFill>
              </a:rPr>
              <a:t/>
            </a:r>
            <a:br>
              <a:rPr lang="ar-IQ" sz="2800" dirty="0" smtClean="0">
                <a:solidFill>
                  <a:prstClr val="black"/>
                </a:solidFill>
              </a:rPr>
            </a:br>
            <a:r>
              <a:rPr lang="ar-IQ" sz="2800" dirty="0" smtClean="0">
                <a:solidFill>
                  <a:prstClr val="black"/>
                </a:solidFill>
              </a:rPr>
              <a:t>٣- </a:t>
            </a:r>
            <a:r>
              <a:rPr lang="ar-IQ" sz="2800" dirty="0">
                <a:solidFill>
                  <a:prstClr val="black"/>
                </a:solidFill>
              </a:rPr>
              <a:t>نسبة الهدر المائي تصل إلى ٤٠% بسبب الاستخدامات الغير رشيدة </a:t>
            </a:r>
            <a:r>
              <a:rPr lang="ar-IQ" sz="2800" dirty="0" smtClean="0">
                <a:solidFill>
                  <a:prstClr val="black"/>
                </a:solidFill>
              </a:rPr>
              <a:t>،</a:t>
            </a:r>
            <a:br>
              <a:rPr lang="ar-IQ" sz="2800" dirty="0" smtClean="0">
                <a:solidFill>
                  <a:prstClr val="black"/>
                </a:solidFill>
              </a:rPr>
            </a:br>
            <a:r>
              <a:rPr lang="ar-IQ" sz="2800" dirty="0" smtClean="0">
                <a:solidFill>
                  <a:prstClr val="black"/>
                </a:solidFill>
              </a:rPr>
              <a:t> 4- </a:t>
            </a:r>
            <a:r>
              <a:rPr lang="ar-IQ" sz="2800" dirty="0">
                <a:solidFill>
                  <a:prstClr val="black"/>
                </a:solidFill>
              </a:rPr>
              <a:t>تعود أسباب الهدر المائي إلى اعتماد الزراعة التقليدية حيث أن ٨٠٪ من الأراضي الزراعية تُروى بالغمر بينما تُستخدم تقنيات الري الحديثة في ٢٠٪ فقط.</a:t>
            </a:r>
            <a:endParaRPr lang="ar-IQ" sz="2800" dirty="0"/>
          </a:p>
        </p:txBody>
      </p:sp>
      <p:pic>
        <p:nvPicPr>
          <p:cNvPr id="6146" name="Picture 2" descr="تتصدر العراق قائمة استهلاك المياه في العالم العربي بمتوسط 2745 لترًا يوميًا  للفرد، تليها ليبيا ثم سوريا والإمارات. وتسجل دول الخليج حضورًا لافتًا في  المراتب المتقدمة، مع تجاوز السعودية حاجز 2000 لت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514806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290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276872"/>
            <a:ext cx="8640960" cy="4581128"/>
          </a:xfrm>
        </p:spPr>
        <p:txBody>
          <a:bodyPr/>
          <a:lstStyle/>
          <a:p>
            <a:pPr algn="r"/>
            <a:r>
              <a:rPr lang="ar-IQ" sz="2800" dirty="0" smtClean="0">
                <a:solidFill>
                  <a:schemeClr val="tx1"/>
                </a:solidFill>
              </a:rPr>
              <a:t>في دراسة قام بها مجموعة من الباحثين أظهرت </a:t>
            </a:r>
            <a:r>
              <a:rPr lang="ar-IQ" sz="2800" dirty="0">
                <a:solidFill>
                  <a:schemeClr val="tx1"/>
                </a:solidFill>
              </a:rPr>
              <a:t>نتائج تحليل الاستبيان الآتي:</a:t>
            </a:r>
            <a:br>
              <a:rPr lang="ar-IQ" sz="2800" dirty="0">
                <a:solidFill>
                  <a:schemeClr val="tx1"/>
                </a:solidFill>
              </a:rPr>
            </a:br>
            <a:r>
              <a:rPr lang="ar-IQ" sz="2800" dirty="0">
                <a:solidFill>
                  <a:schemeClr val="tx1"/>
                </a:solidFill>
              </a:rPr>
              <a:t>١- الاستهلاك المنزلي المفرط للمياه حيث أن ٦٠٪ من المواطنين </a:t>
            </a:r>
            <a:r>
              <a:rPr lang="ar-IQ" sz="2800" dirty="0" smtClean="0">
                <a:solidFill>
                  <a:schemeClr val="tx1"/>
                </a:solidFill>
              </a:rPr>
              <a:t>لا يستخدمون </a:t>
            </a:r>
            <a:r>
              <a:rPr lang="ar-IQ" sz="2800" dirty="0">
                <a:solidFill>
                  <a:schemeClr val="tx1"/>
                </a:solidFill>
              </a:rPr>
              <a:t>تقنيات ترشيد استهلاك المياه.</a:t>
            </a:r>
            <a:br>
              <a:rPr lang="ar-IQ" sz="2800" dirty="0">
                <a:solidFill>
                  <a:schemeClr val="tx1"/>
                </a:solidFill>
              </a:rPr>
            </a:br>
            <a:r>
              <a:rPr lang="ar-IQ" sz="2800" dirty="0">
                <a:solidFill>
                  <a:schemeClr val="tx1"/>
                </a:solidFill>
              </a:rPr>
              <a:t>٢- ضعف البنية التحتية </a:t>
            </a:r>
            <a:r>
              <a:rPr lang="ar-IQ" sz="2800" dirty="0" smtClean="0">
                <a:solidFill>
                  <a:schemeClr val="tx1"/>
                </a:solidFill>
              </a:rPr>
              <a:t>اذ ان </a:t>
            </a:r>
            <a:r>
              <a:rPr lang="ar-IQ" sz="2800" dirty="0">
                <a:solidFill>
                  <a:schemeClr val="tx1"/>
                </a:solidFill>
              </a:rPr>
              <a:t>٥٠٪ من </a:t>
            </a:r>
            <a:r>
              <a:rPr lang="ar-IQ" sz="2800" dirty="0" smtClean="0">
                <a:solidFill>
                  <a:schemeClr val="tx1"/>
                </a:solidFill>
              </a:rPr>
              <a:t>شبكات المياه تعاني من </a:t>
            </a:r>
            <a:r>
              <a:rPr lang="ar-IQ" sz="2800" dirty="0">
                <a:solidFill>
                  <a:schemeClr val="tx1"/>
                </a:solidFill>
              </a:rPr>
              <a:t>تسرب المياه وفقاً </a:t>
            </a:r>
            <a:r>
              <a:rPr lang="ar-IQ" sz="2800" dirty="0" smtClean="0">
                <a:solidFill>
                  <a:schemeClr val="tx1"/>
                </a:solidFill>
              </a:rPr>
              <a:t>لإحصائيات رسمية.</a:t>
            </a:r>
            <a:r>
              <a:rPr lang="ar-IQ" sz="2800" dirty="0">
                <a:solidFill>
                  <a:schemeClr val="tx1"/>
                </a:solidFill>
              </a:rPr>
              <a:t/>
            </a:r>
            <a:br>
              <a:rPr lang="ar-IQ" sz="2800" dirty="0">
                <a:solidFill>
                  <a:schemeClr val="tx1"/>
                </a:solidFill>
              </a:rPr>
            </a:br>
            <a:r>
              <a:rPr lang="ar-IQ" sz="2800" dirty="0">
                <a:solidFill>
                  <a:schemeClr val="tx1"/>
                </a:solidFill>
              </a:rPr>
              <a:t>٣- يبلغ متوسط الاستهلاك اليومي للأغراض المنزلية (٣٥٠) لتر للفرد هو أعلى من المعدل العالمي الموصى به (١٥٠–٢٠٠) لتر.</a:t>
            </a:r>
            <a:br>
              <a:rPr lang="ar-IQ" sz="2800" dirty="0">
                <a:solidFill>
                  <a:schemeClr val="tx1"/>
                </a:solidFill>
              </a:rPr>
            </a:br>
            <a:r>
              <a:rPr lang="ar-IQ" sz="2800" dirty="0">
                <a:solidFill>
                  <a:schemeClr val="tx1"/>
                </a:solidFill>
              </a:rPr>
              <a:t>٤- التسرب في شبكات المياه يُقدر بنسبة ٣٠٪ من المياه المنتجة بسبب ضعف الصيانة وتهالك البنية </a:t>
            </a:r>
            <a:r>
              <a:rPr lang="ar-IQ" sz="2800" dirty="0" smtClean="0">
                <a:solidFill>
                  <a:schemeClr val="tx1"/>
                </a:solidFill>
              </a:rPr>
              <a:t>التحتية والجدول </a:t>
            </a:r>
            <a:r>
              <a:rPr lang="ar-IQ" sz="2800" dirty="0">
                <a:solidFill>
                  <a:schemeClr val="tx1"/>
                </a:solidFill>
              </a:rPr>
              <a:t>التالي يبين </a:t>
            </a:r>
            <a:r>
              <a:rPr lang="ar-IQ" sz="2800" dirty="0" smtClean="0">
                <a:solidFill>
                  <a:schemeClr val="tx1"/>
                </a:solidFill>
              </a:rPr>
              <a:t>ذلك :</a:t>
            </a:r>
            <a:r>
              <a:rPr lang="ar-IQ" sz="2800" dirty="0"/>
              <a:t/>
            </a:r>
            <a:br>
              <a:rPr lang="ar-IQ" sz="2800" dirty="0"/>
            </a:br>
            <a:endParaRPr lang="ar-IQ" sz="2800" dirty="0"/>
          </a:p>
        </p:txBody>
      </p:sp>
    </p:spTree>
    <p:extLst>
      <p:ext uri="{BB962C8B-B14F-4D97-AF65-F5344CB8AC3E}">
        <p14:creationId xmlns:p14="http://schemas.microsoft.com/office/powerpoint/2010/main" val="24151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772816"/>
            <a:ext cx="7756263" cy="4896544"/>
          </a:xfrm>
        </p:spPr>
        <p:txBody>
          <a:bodyPr/>
          <a:lstStyle/>
          <a:p>
            <a:r>
              <a:rPr lang="en-US" sz="2800" dirty="0" smtClean="0"/>
              <a:t/>
            </a:r>
            <a:br>
              <a:rPr lang="en-US" sz="2800" dirty="0" smtClean="0"/>
            </a:br>
            <a:endParaRPr lang="ar-IQ"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5747"/>
            <a:ext cx="91440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187624" y="188640"/>
            <a:ext cx="6192688" cy="584775"/>
          </a:xfrm>
          <a:prstGeom prst="rect">
            <a:avLst/>
          </a:prstGeom>
          <a:noFill/>
        </p:spPr>
        <p:txBody>
          <a:bodyPr wrap="square" rtlCol="1">
            <a:spAutoFit/>
          </a:bodyPr>
          <a:lstStyle/>
          <a:p>
            <a:pPr algn="ctr"/>
            <a:r>
              <a:rPr lang="ar-IQ" sz="3200" dirty="0" smtClean="0">
                <a:solidFill>
                  <a:srgbClr val="FF0000"/>
                </a:solidFill>
              </a:rPr>
              <a:t>جدول يبين اسباب الهدر المائي في العراق</a:t>
            </a:r>
            <a:endParaRPr lang="ar-IQ" sz="3200" dirty="0">
              <a:solidFill>
                <a:srgbClr val="FF0000"/>
              </a:solidFill>
            </a:endParaRPr>
          </a:p>
        </p:txBody>
      </p:sp>
      <p:sp>
        <p:nvSpPr>
          <p:cNvPr id="5" name="مربع نص 4"/>
          <p:cNvSpPr txBox="1"/>
          <p:nvPr/>
        </p:nvSpPr>
        <p:spPr>
          <a:xfrm>
            <a:off x="1328692" y="3169185"/>
            <a:ext cx="6480720" cy="584775"/>
          </a:xfrm>
          <a:prstGeom prst="rect">
            <a:avLst/>
          </a:prstGeom>
          <a:noFill/>
        </p:spPr>
        <p:txBody>
          <a:bodyPr wrap="square" rtlCol="1">
            <a:spAutoFit/>
          </a:bodyPr>
          <a:lstStyle/>
          <a:p>
            <a:pPr algn="ctr"/>
            <a:r>
              <a:rPr lang="ar-IQ" sz="3200" dirty="0" smtClean="0">
                <a:solidFill>
                  <a:srgbClr val="FF0000"/>
                </a:solidFill>
              </a:rPr>
              <a:t>جدول يبين استهلاك المياه اليومي</a:t>
            </a:r>
            <a:endParaRPr lang="ar-IQ" sz="3200" dirty="0">
              <a:solidFill>
                <a:srgbClr val="FF0000"/>
              </a:solidFill>
            </a:endParaRPr>
          </a:p>
        </p:txBody>
      </p:sp>
      <p:sp>
        <p:nvSpPr>
          <p:cNvPr id="6" name="مربع نص 5"/>
          <p:cNvSpPr txBox="1"/>
          <p:nvPr/>
        </p:nvSpPr>
        <p:spPr>
          <a:xfrm>
            <a:off x="0" y="5935987"/>
            <a:ext cx="9144000" cy="707886"/>
          </a:xfrm>
          <a:prstGeom prst="rect">
            <a:avLst/>
          </a:prstGeom>
          <a:noFill/>
        </p:spPr>
        <p:txBody>
          <a:bodyPr wrap="square" rtlCol="1">
            <a:spAutoFit/>
          </a:bodyPr>
          <a:lstStyle/>
          <a:p>
            <a:pPr algn="ctr"/>
            <a:r>
              <a:rPr lang="ar-IQ" sz="2000" dirty="0" smtClean="0"/>
              <a:t>يتنضح من الجدول ان 62% من المستجيبين يستهلكون بين (200-300) لتر يومياً وهي نسبة مرتفعة مقارنة بالمعدل العالمي </a:t>
            </a:r>
            <a:r>
              <a:rPr lang="ar-IQ" sz="2000" dirty="0" err="1" smtClean="0"/>
              <a:t>الموصى</a:t>
            </a:r>
            <a:r>
              <a:rPr lang="ar-IQ" sz="2000" dirty="0" smtClean="0"/>
              <a:t> به </a:t>
            </a:r>
            <a:endParaRPr lang="ar-IQ" sz="2000" dirty="0"/>
          </a:p>
        </p:txBody>
      </p:sp>
    </p:spTree>
    <p:extLst>
      <p:ext uri="{BB962C8B-B14F-4D97-AF65-F5344CB8AC3E}">
        <p14:creationId xmlns:p14="http://schemas.microsoft.com/office/powerpoint/2010/main" val="373582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3068961"/>
            <a:ext cx="8784976" cy="2448271"/>
          </a:xfrm>
        </p:spPr>
        <p:txBody>
          <a:bodyPr/>
          <a:lstStyle/>
          <a:p>
            <a:pPr algn="r"/>
            <a:r>
              <a:rPr lang="ar-IQ" sz="2400" dirty="0">
                <a:solidFill>
                  <a:schemeClr val="tx1"/>
                </a:solidFill>
              </a:rPr>
              <a:t>بين </a:t>
            </a:r>
            <a:r>
              <a:rPr lang="ar-IQ" sz="2400" dirty="0" smtClean="0">
                <a:solidFill>
                  <a:schemeClr val="tx1"/>
                </a:solidFill>
              </a:rPr>
              <a:t>الجدول </a:t>
            </a:r>
            <a:r>
              <a:rPr lang="ar-IQ" sz="2400" dirty="0">
                <a:solidFill>
                  <a:schemeClr val="tx1"/>
                </a:solidFill>
              </a:rPr>
              <a:t>أن ٧٠٪ من المستجيبين يتركون الحنفية مفتوحة على الأقل أحياناً مما يزيد من الهدر المائي، و٥٠٪ فقط يقومون بإصلاح التسربات حين حدوثها مما يساهم في استمرار المشكلة، وأن أقل من ٥٠٪ يستخدمون طرق ترشيد استهلاك المياه مما يشير إلى الحاجة لحملات توعية وتوفير هذه الأدوات أو الطرق بأسعار مدعومة من قبل الدولة</a:t>
            </a:r>
            <a:r>
              <a:rPr lang="ar-IQ" sz="2400" dirty="0" smtClean="0">
                <a:solidFill>
                  <a:schemeClr val="tx1"/>
                </a:solidFill>
              </a:rPr>
              <a:t>.</a:t>
            </a:r>
            <a:r>
              <a:rPr lang="ar-IQ" sz="1000" dirty="0" smtClean="0"/>
              <a:t/>
            </a:r>
            <a:br>
              <a:rPr lang="ar-IQ" sz="1000" dirty="0" smtClean="0"/>
            </a:br>
            <a:r>
              <a:rPr lang="ar-IQ" sz="1000" dirty="0"/>
              <a:t/>
            </a:r>
            <a:br>
              <a:rPr lang="ar-IQ" sz="1000" dirty="0"/>
            </a:br>
            <a:r>
              <a:rPr lang="ar-IQ" sz="1000" dirty="0"/>
              <a:t/>
            </a:r>
            <a:br>
              <a:rPr lang="ar-IQ" sz="1000" dirty="0"/>
            </a:br>
            <a:endParaRPr lang="ar-IQ" sz="1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9"/>
            <a:ext cx="91440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30882" y="12526"/>
            <a:ext cx="9144000" cy="461665"/>
          </a:xfrm>
          <a:prstGeom prst="rect">
            <a:avLst/>
          </a:prstGeom>
          <a:noFill/>
        </p:spPr>
        <p:txBody>
          <a:bodyPr wrap="square" rtlCol="1">
            <a:spAutoFit/>
          </a:bodyPr>
          <a:lstStyle/>
          <a:p>
            <a:pPr algn="ctr"/>
            <a:r>
              <a:rPr lang="ar-IQ" sz="2400" dirty="0" smtClean="0"/>
              <a:t>جدول يبين العادات والسلوكيات حول ترشيد استهلاك المياه</a:t>
            </a:r>
            <a:endParaRPr lang="ar-IQ" sz="2400" dirty="0"/>
          </a:p>
        </p:txBody>
      </p:sp>
    </p:spTree>
    <p:extLst>
      <p:ext uri="{BB962C8B-B14F-4D97-AF65-F5344CB8AC3E}">
        <p14:creationId xmlns:p14="http://schemas.microsoft.com/office/powerpoint/2010/main" val="2647124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64918"/>
            <a:ext cx="8305874" cy="1812354"/>
          </a:xfrm>
        </p:spPr>
        <p:txBody>
          <a:bodyPr/>
          <a:lstStyle/>
          <a:p>
            <a:r>
              <a:rPr lang="ar-IQ" sz="2400" dirty="0">
                <a:solidFill>
                  <a:srgbClr val="895D1D"/>
                </a:solidFill>
              </a:rPr>
              <a:t>يظهر </a:t>
            </a:r>
            <a:r>
              <a:rPr lang="ar-IQ" sz="2400" dirty="0" smtClean="0">
                <a:solidFill>
                  <a:srgbClr val="895D1D"/>
                </a:solidFill>
              </a:rPr>
              <a:t>الجدول </a:t>
            </a:r>
            <a:r>
              <a:rPr lang="ar-IQ" sz="2400" dirty="0">
                <a:solidFill>
                  <a:srgbClr val="895D1D"/>
                </a:solidFill>
              </a:rPr>
              <a:t>أن ٥٠٪ من المستجيبين يرون أن الوعي بترشيد المياه غير كافٍ مما يشير إلى ضرورة تعزيز التوعية المجتمعية، وأن ٦٠٪ يعتقدون أن جهود الحكومة غير كافية مما يعكس الحاجة إلى سياسات أكثر فعالية.</a:t>
            </a:r>
            <a:endParaRPr lang="ar-IQ"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43" y="1340768"/>
            <a:ext cx="83343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439043" y="548680"/>
            <a:ext cx="8237413" cy="523220"/>
          </a:xfrm>
          <a:prstGeom prst="rect">
            <a:avLst/>
          </a:prstGeom>
          <a:noFill/>
        </p:spPr>
        <p:txBody>
          <a:bodyPr wrap="square" rtlCol="1">
            <a:spAutoFit/>
          </a:bodyPr>
          <a:lstStyle/>
          <a:p>
            <a:pPr algn="ctr"/>
            <a:r>
              <a:rPr lang="ar-IQ" sz="2800" dirty="0" smtClean="0">
                <a:solidFill>
                  <a:srgbClr val="FF0000"/>
                </a:solidFill>
              </a:rPr>
              <a:t>جدول يبين وعي المجتمع بأهمية الترشيد</a:t>
            </a:r>
            <a:endParaRPr lang="ar-IQ" sz="2800" dirty="0">
              <a:solidFill>
                <a:srgbClr val="FF0000"/>
              </a:solidFill>
            </a:endParaRPr>
          </a:p>
        </p:txBody>
      </p:sp>
    </p:spTree>
    <p:extLst>
      <p:ext uri="{BB962C8B-B14F-4D97-AF65-F5344CB8AC3E}">
        <p14:creationId xmlns:p14="http://schemas.microsoft.com/office/powerpoint/2010/main" val="1404759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3717032"/>
            <a:ext cx="7900279" cy="2664296"/>
          </a:xfrm>
        </p:spPr>
        <p:txBody>
          <a:bodyPr/>
          <a:lstStyle/>
          <a:p>
            <a:pPr algn="r"/>
            <a:r>
              <a:rPr lang="ar-IQ" sz="2400" dirty="0" smtClean="0">
                <a:solidFill>
                  <a:schemeClr val="tx1"/>
                </a:solidFill>
              </a:rPr>
              <a:t>يبين </a:t>
            </a:r>
            <a:r>
              <a:rPr lang="ar-IQ" sz="2400" dirty="0">
                <a:solidFill>
                  <a:schemeClr val="tx1"/>
                </a:solidFill>
              </a:rPr>
              <a:t>الجدول </a:t>
            </a:r>
            <a:r>
              <a:rPr lang="ar-IQ" sz="2400" dirty="0" smtClean="0">
                <a:solidFill>
                  <a:schemeClr val="tx1"/>
                </a:solidFill>
              </a:rPr>
              <a:t>أن </a:t>
            </a:r>
            <a:r>
              <a:rPr lang="ar-IQ" sz="2400" dirty="0">
                <a:solidFill>
                  <a:schemeClr val="tx1"/>
                </a:solidFill>
              </a:rPr>
              <a:t>أكثر الحلول المقترحة فعالية هي دعم تقنيات الري الحديثة بنسبة %٧٧,٨، ونشر التوعية بين المواطنين بنسبة %</a:t>
            </a:r>
            <a:r>
              <a:rPr lang="ar-IQ" sz="2400" dirty="0" smtClean="0">
                <a:solidFill>
                  <a:schemeClr val="tx1"/>
                </a:solidFill>
              </a:rPr>
              <a:t>٧١,١ و%٦٦,٧ </a:t>
            </a:r>
            <a:r>
              <a:rPr lang="ar-IQ" sz="2400" dirty="0">
                <a:solidFill>
                  <a:schemeClr val="tx1"/>
                </a:solidFill>
              </a:rPr>
              <a:t>يرون </a:t>
            </a:r>
            <a:r>
              <a:rPr lang="ar-IQ" sz="2400" dirty="0" smtClean="0">
                <a:solidFill>
                  <a:schemeClr val="tx1"/>
                </a:solidFill>
              </a:rPr>
              <a:t>أن تحسين </a:t>
            </a:r>
            <a:r>
              <a:rPr lang="ar-IQ" sz="2400" dirty="0">
                <a:solidFill>
                  <a:schemeClr val="tx1"/>
                </a:solidFill>
              </a:rPr>
              <a:t>شبكات المياه ضروري مما يعكس أهمية الاستثمار في البنية </a:t>
            </a:r>
            <a:r>
              <a:rPr lang="ar-IQ" sz="2400" dirty="0" smtClean="0">
                <a:solidFill>
                  <a:schemeClr val="tx1"/>
                </a:solidFill>
              </a:rPr>
              <a:t>التحتية من </a:t>
            </a:r>
            <a:r>
              <a:rPr lang="ar-IQ" sz="2400" dirty="0">
                <a:solidFill>
                  <a:schemeClr val="tx1"/>
                </a:solidFill>
              </a:rPr>
              <a:t>خلال النتائج أعلاه يتضح لنا أن </a:t>
            </a:r>
            <a:r>
              <a:rPr lang="ar-IQ" sz="2400" dirty="0" smtClean="0">
                <a:solidFill>
                  <a:schemeClr val="tx1"/>
                </a:solidFill>
              </a:rPr>
              <a:t>ترشيد استهلاك </a:t>
            </a:r>
            <a:r>
              <a:rPr lang="ar-IQ" sz="2400" dirty="0">
                <a:solidFill>
                  <a:schemeClr val="tx1"/>
                </a:solidFill>
              </a:rPr>
              <a:t>المياه له دور فاعل في تحقيق التنمية </a:t>
            </a:r>
            <a:r>
              <a:rPr lang="ar-IQ" sz="2400" dirty="0" smtClean="0">
                <a:solidFill>
                  <a:schemeClr val="tx1"/>
                </a:solidFill>
              </a:rPr>
              <a:t>المستدامة للمياه.</a:t>
            </a:r>
            <a:r>
              <a:rPr lang="ar-IQ" sz="1400" dirty="0"/>
              <a:t/>
            </a:r>
            <a:br>
              <a:rPr lang="ar-IQ" sz="1400" dirty="0"/>
            </a:br>
            <a:endParaRPr lang="ar-IQ"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7627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331640" y="260648"/>
            <a:ext cx="6762750" cy="523220"/>
          </a:xfrm>
          <a:prstGeom prst="rect">
            <a:avLst/>
          </a:prstGeom>
          <a:noFill/>
        </p:spPr>
        <p:txBody>
          <a:bodyPr wrap="square" rtlCol="1">
            <a:spAutoFit/>
          </a:bodyPr>
          <a:lstStyle/>
          <a:p>
            <a:pPr algn="ctr"/>
            <a:r>
              <a:rPr lang="ar-IQ" sz="2800" dirty="0" smtClean="0">
                <a:solidFill>
                  <a:srgbClr val="FF0000"/>
                </a:solidFill>
              </a:rPr>
              <a:t>جدول يبين الحلول المقترحة من المستجيبين</a:t>
            </a:r>
            <a:endParaRPr lang="ar-IQ" sz="2800" dirty="0">
              <a:solidFill>
                <a:srgbClr val="FF0000"/>
              </a:solidFill>
            </a:endParaRPr>
          </a:p>
        </p:txBody>
      </p:sp>
    </p:spTree>
    <p:extLst>
      <p:ext uri="{BB962C8B-B14F-4D97-AF65-F5344CB8AC3E}">
        <p14:creationId xmlns:p14="http://schemas.microsoft.com/office/powerpoint/2010/main" val="3726661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4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252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dirty="0" smtClean="0"/>
              <a:t>المقدمة</a:t>
            </a:r>
            <a:endParaRPr lang="ar-EG" dirty="0"/>
          </a:p>
        </p:txBody>
      </p:sp>
      <p:sp>
        <p:nvSpPr>
          <p:cNvPr id="3" name="عنصر نائب للمحتوى 2"/>
          <p:cNvSpPr>
            <a:spLocks noGrp="1"/>
          </p:cNvSpPr>
          <p:nvPr>
            <p:ph idx="1"/>
          </p:nvPr>
        </p:nvSpPr>
        <p:spPr>
          <a:xfrm>
            <a:off x="395536" y="1988840"/>
            <a:ext cx="8424936" cy="4689248"/>
          </a:xfrm>
        </p:spPr>
        <p:txBody>
          <a:bodyPr>
            <a:noAutofit/>
          </a:bodyPr>
          <a:lstStyle/>
          <a:p>
            <a:pPr marL="0" indent="0" algn="just">
              <a:buNone/>
            </a:pPr>
            <a:endParaRPr lang="ar-IQ" sz="1800" dirty="0">
              <a:solidFill>
                <a:schemeClr val="tx1"/>
              </a:solidFill>
              <a:latin typeface="Arial" pitchFamily="34" charset="0"/>
              <a:cs typeface="Arial" pitchFamily="34" charset="0"/>
            </a:endParaRPr>
          </a:p>
          <a:p>
            <a:pPr algn="just"/>
            <a:r>
              <a:rPr lang="ar-IQ" sz="2000" dirty="0">
                <a:solidFill>
                  <a:schemeClr val="tx1"/>
                </a:solidFill>
                <a:latin typeface="Arial" pitchFamily="34" charset="0"/>
                <a:cs typeface="Arial" pitchFamily="34" charset="0"/>
              </a:rPr>
              <a:t>في ظل التحديات المتزايدة التي </a:t>
            </a:r>
            <a:r>
              <a:rPr lang="ar-IQ" sz="2000" dirty="0" err="1">
                <a:solidFill>
                  <a:schemeClr val="tx1"/>
                </a:solidFill>
                <a:latin typeface="Arial" pitchFamily="34" charset="0"/>
                <a:cs typeface="Arial" pitchFamily="34" charset="0"/>
              </a:rPr>
              <a:t>يواجهها</a:t>
            </a:r>
            <a:r>
              <a:rPr lang="ar-IQ" sz="2000" dirty="0">
                <a:solidFill>
                  <a:schemeClr val="tx1"/>
                </a:solidFill>
                <a:latin typeface="Arial" pitchFamily="34" charset="0"/>
                <a:cs typeface="Arial" pitchFamily="34" charset="0"/>
              </a:rPr>
              <a:t> </a:t>
            </a:r>
            <a:r>
              <a:rPr lang="ar-IQ" sz="2000" dirty="0" smtClean="0">
                <a:solidFill>
                  <a:schemeClr val="tx1"/>
                </a:solidFill>
                <a:latin typeface="Arial" pitchFamily="34" charset="0"/>
                <a:cs typeface="Arial" pitchFamily="34" charset="0"/>
              </a:rPr>
              <a:t>العالم ، </a:t>
            </a:r>
            <a:r>
              <a:rPr lang="ar-IQ" sz="2000" dirty="0">
                <a:solidFill>
                  <a:schemeClr val="tx1"/>
                </a:solidFill>
                <a:latin typeface="Arial" pitchFamily="34" charset="0"/>
                <a:cs typeface="Arial" pitchFamily="34" charset="0"/>
              </a:rPr>
              <a:t>ومنها شح الموارد المائية والتغيرات </a:t>
            </a:r>
            <a:r>
              <a:rPr lang="ar-IQ" sz="2000" dirty="0" smtClean="0">
                <a:solidFill>
                  <a:schemeClr val="tx1"/>
                </a:solidFill>
                <a:latin typeface="Arial" pitchFamily="34" charset="0"/>
                <a:cs typeface="Arial" pitchFamily="34" charset="0"/>
              </a:rPr>
              <a:t>البيئية ، </a:t>
            </a:r>
            <a:r>
              <a:rPr lang="ar-IQ" sz="2000" dirty="0">
                <a:solidFill>
                  <a:schemeClr val="tx1"/>
                </a:solidFill>
                <a:latin typeface="Arial" pitchFamily="34" charset="0"/>
                <a:cs typeface="Arial" pitchFamily="34" charset="0"/>
              </a:rPr>
              <a:t>أصبح من الضروري أن نعيد النظر في سلوكياتنا اليومية وأن نتبنى ممارسات واعية تسهم في الحفاظ على هذا المورد </a:t>
            </a:r>
            <a:r>
              <a:rPr lang="ar-IQ" sz="2000" dirty="0" smtClean="0">
                <a:solidFill>
                  <a:schemeClr val="tx1"/>
                </a:solidFill>
                <a:latin typeface="Arial" pitchFamily="34" charset="0"/>
                <a:cs typeface="Arial" pitchFamily="34" charset="0"/>
              </a:rPr>
              <a:t>الحيوي ومن هنا تأتي </a:t>
            </a:r>
            <a:r>
              <a:rPr lang="ar-IQ" sz="2000" dirty="0">
                <a:solidFill>
                  <a:schemeClr val="tx1"/>
                </a:solidFill>
                <a:latin typeface="Arial" pitchFamily="34" charset="0"/>
                <a:cs typeface="Arial" pitchFamily="34" charset="0"/>
              </a:rPr>
              <a:t>أهمية هذه المحاضرة لتسليط الضوء على دورنا كأفراد ومؤسسات تعليمية في ترشيد استهلاك </a:t>
            </a:r>
            <a:r>
              <a:rPr lang="ar-IQ" sz="2000" dirty="0" smtClean="0">
                <a:solidFill>
                  <a:schemeClr val="tx1"/>
                </a:solidFill>
                <a:latin typeface="Arial" pitchFamily="34" charset="0"/>
                <a:cs typeface="Arial" pitchFamily="34" charset="0"/>
              </a:rPr>
              <a:t>المياه والمساهمة </a:t>
            </a:r>
            <a:r>
              <a:rPr lang="ar-IQ" sz="2000" dirty="0">
                <a:solidFill>
                  <a:schemeClr val="tx1"/>
                </a:solidFill>
                <a:latin typeface="Arial" pitchFamily="34" charset="0"/>
                <a:cs typeface="Arial" pitchFamily="34" charset="0"/>
              </a:rPr>
              <a:t>في بناء بيئة أكثر استدامة للأجيال القادمة.</a:t>
            </a:r>
          </a:p>
          <a:p>
            <a:pPr algn="just"/>
            <a:r>
              <a:rPr lang="ar-IQ" sz="2000" dirty="0" smtClean="0">
                <a:solidFill>
                  <a:schemeClr val="tx1"/>
                </a:solidFill>
                <a:latin typeface="Arial" pitchFamily="34" charset="0"/>
                <a:cs typeface="Arial" pitchFamily="34" charset="0"/>
              </a:rPr>
              <a:t>المياه </a:t>
            </a:r>
            <a:r>
              <a:rPr lang="ar-IQ" sz="2000" dirty="0">
                <a:solidFill>
                  <a:schemeClr val="tx1"/>
                </a:solidFill>
                <a:latin typeface="Arial" pitchFamily="34" charset="0"/>
                <a:cs typeface="Arial" pitchFamily="34" charset="0"/>
              </a:rPr>
              <a:t>هي مورد أساسي للحياة والتنمية </a:t>
            </a:r>
            <a:r>
              <a:rPr lang="ar-IQ" sz="2000" dirty="0" smtClean="0">
                <a:solidFill>
                  <a:schemeClr val="tx1"/>
                </a:solidFill>
                <a:latin typeface="Arial" pitchFamily="34" charset="0"/>
                <a:cs typeface="Arial" pitchFamily="34" charset="0"/>
              </a:rPr>
              <a:t>المستدامة ، </a:t>
            </a:r>
            <a:r>
              <a:rPr lang="ar-IQ" sz="2000" dirty="0">
                <a:solidFill>
                  <a:schemeClr val="tx1"/>
                </a:solidFill>
                <a:latin typeface="Arial" pitchFamily="34" charset="0"/>
                <a:cs typeface="Arial" pitchFamily="34" charset="0"/>
              </a:rPr>
              <a:t>وتواجه العديد من الدول تحديات متزايدة في إدارة الموارد المائية بسبب النمو السكاني والتغيرات المناخية وسوء استخدام </a:t>
            </a:r>
            <a:r>
              <a:rPr lang="ar-IQ" sz="2000" dirty="0" smtClean="0">
                <a:solidFill>
                  <a:schemeClr val="tx1"/>
                </a:solidFill>
                <a:latin typeface="Arial" pitchFamily="34" charset="0"/>
                <a:cs typeface="Arial" pitchFamily="34" charset="0"/>
              </a:rPr>
              <a:t>المياه ، ويعد العراق وخاصتاً محافظات الوسط والجنوب تراجعاً بالموارد </a:t>
            </a:r>
            <a:r>
              <a:rPr lang="ar-IQ" sz="2000" dirty="0">
                <a:solidFill>
                  <a:schemeClr val="tx1"/>
                </a:solidFill>
                <a:latin typeface="Arial" pitchFamily="34" charset="0"/>
                <a:cs typeface="Arial" pitchFamily="34" charset="0"/>
              </a:rPr>
              <a:t>المائية بسبب انخفاض مناسيب </a:t>
            </a:r>
            <a:r>
              <a:rPr lang="ar-IQ" sz="2000" dirty="0" smtClean="0">
                <a:solidFill>
                  <a:schemeClr val="tx1"/>
                </a:solidFill>
                <a:latin typeface="Arial" pitchFamily="34" charset="0"/>
                <a:cs typeface="Arial" pitchFamily="34" charset="0"/>
              </a:rPr>
              <a:t>الأنهار </a:t>
            </a:r>
            <a:r>
              <a:rPr lang="ar-IQ" sz="2000" dirty="0">
                <a:solidFill>
                  <a:schemeClr val="tx1"/>
                </a:solidFill>
                <a:latin typeface="Arial" pitchFamily="34" charset="0"/>
                <a:cs typeface="Arial" pitchFamily="34" charset="0"/>
              </a:rPr>
              <a:t>وزيادة الاستهلاك غير </a:t>
            </a:r>
            <a:r>
              <a:rPr lang="ar-IQ" sz="2000" dirty="0" smtClean="0">
                <a:solidFill>
                  <a:schemeClr val="tx1"/>
                </a:solidFill>
                <a:latin typeface="Arial" pitchFamily="34" charset="0"/>
                <a:cs typeface="Arial" pitchFamily="34" charset="0"/>
              </a:rPr>
              <a:t>الرشيد له لذا يجب دراسة </a:t>
            </a:r>
            <a:r>
              <a:rPr lang="ar-IQ" sz="2000" dirty="0">
                <a:solidFill>
                  <a:schemeClr val="tx1"/>
                </a:solidFill>
                <a:latin typeface="Arial" pitchFamily="34" charset="0"/>
                <a:cs typeface="Arial" pitchFamily="34" charset="0"/>
              </a:rPr>
              <a:t>واقع استهلاك </a:t>
            </a:r>
            <a:r>
              <a:rPr lang="ar-IQ" sz="2000" dirty="0" smtClean="0">
                <a:solidFill>
                  <a:schemeClr val="tx1"/>
                </a:solidFill>
                <a:latin typeface="Arial" pitchFamily="34" charset="0"/>
                <a:cs typeface="Arial" pitchFamily="34" charset="0"/>
              </a:rPr>
              <a:t>المياه </a:t>
            </a:r>
            <a:r>
              <a:rPr lang="ar-IQ" sz="2000" dirty="0">
                <a:solidFill>
                  <a:schemeClr val="tx1"/>
                </a:solidFill>
                <a:latin typeface="Arial" pitchFamily="34" charset="0"/>
                <a:cs typeface="Arial" pitchFamily="34" charset="0"/>
              </a:rPr>
              <a:t>وتقديم حلول لترشيد استخدامها بما يحقق التنمية </a:t>
            </a:r>
            <a:r>
              <a:rPr lang="ar-IQ" sz="2000" dirty="0" smtClean="0">
                <a:solidFill>
                  <a:schemeClr val="tx1"/>
                </a:solidFill>
                <a:latin typeface="Arial" pitchFamily="34" charset="0"/>
                <a:cs typeface="Arial" pitchFamily="34" charset="0"/>
              </a:rPr>
              <a:t>المستدامة.</a:t>
            </a:r>
            <a:r>
              <a:rPr lang="ar-IQ" sz="2000" dirty="0" smtClean="0">
                <a:latin typeface="Arial" pitchFamily="34" charset="0"/>
                <a:cs typeface="Arial" pitchFamily="34" charset="0"/>
              </a:rPr>
              <a:t> لذا يمكن القول ان المياه تؤثر </a:t>
            </a:r>
            <a:r>
              <a:rPr lang="ar-IQ" sz="2000" dirty="0">
                <a:latin typeface="Arial" pitchFamily="34" charset="0"/>
                <a:cs typeface="Arial" pitchFamily="34" charset="0"/>
              </a:rPr>
              <a:t>بشكل مباشر على التنمية المستدامة من خلال تأثيرها على الاقتصاد بشكل عام بقطاعيه الزراعي والصناعي وكذلك تأثيرها على الصحة العامة.</a:t>
            </a:r>
            <a:endParaRPr lang="ar-IQ" sz="2000" dirty="0">
              <a:solidFill>
                <a:schemeClr val="tx1"/>
              </a:solidFill>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206"/>
            <a:ext cx="4427984"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429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916832"/>
            <a:ext cx="8964488" cy="4941168"/>
          </a:xfrm>
        </p:spPr>
        <p:txBody>
          <a:bodyPr/>
          <a:lstStyle/>
          <a:p>
            <a:pPr algn="r"/>
            <a:r>
              <a:rPr lang="ar-IQ" sz="2800" dirty="0" smtClean="0">
                <a:solidFill>
                  <a:srgbClr val="FF0000"/>
                </a:solidFill>
              </a:rPr>
              <a:t>من هذا نستنتج ما يلي :</a:t>
            </a:r>
            <a:r>
              <a:rPr lang="ar-IQ" sz="2800" dirty="0"/>
              <a:t/>
            </a:r>
            <a:br>
              <a:rPr lang="ar-IQ" sz="2800" dirty="0"/>
            </a:br>
            <a:r>
              <a:rPr lang="ar-IQ" sz="2400" dirty="0">
                <a:solidFill>
                  <a:schemeClr val="tx1"/>
                </a:solidFill>
              </a:rPr>
              <a:t>1- يعاني قطاع المياه </a:t>
            </a:r>
            <a:r>
              <a:rPr lang="ar-IQ" sz="2400" dirty="0" smtClean="0">
                <a:solidFill>
                  <a:schemeClr val="tx1"/>
                </a:solidFill>
              </a:rPr>
              <a:t>في العراق في كل المجالات من </a:t>
            </a:r>
            <a:r>
              <a:rPr lang="ar-IQ" sz="2400" dirty="0">
                <a:solidFill>
                  <a:schemeClr val="tx1"/>
                </a:solidFill>
              </a:rPr>
              <a:t>مشاكل الهدر المائي خاصة في القطاع </a:t>
            </a:r>
            <a:r>
              <a:rPr lang="ar-IQ" sz="2400" dirty="0" smtClean="0">
                <a:solidFill>
                  <a:schemeClr val="tx1"/>
                </a:solidFill>
              </a:rPr>
              <a:t>الزراعي والمنزلي.</a:t>
            </a:r>
            <a:r>
              <a:rPr lang="ar-IQ" sz="2400" dirty="0">
                <a:solidFill>
                  <a:schemeClr val="tx1"/>
                </a:solidFill>
              </a:rPr>
              <a:t/>
            </a:r>
            <a:br>
              <a:rPr lang="ar-IQ" sz="2400" dirty="0">
                <a:solidFill>
                  <a:schemeClr val="tx1"/>
                </a:solidFill>
              </a:rPr>
            </a:br>
            <a:r>
              <a:rPr lang="ar-IQ" sz="2400" dirty="0">
                <a:solidFill>
                  <a:schemeClr val="tx1"/>
                </a:solidFill>
              </a:rPr>
              <a:t>2- ترشيد استهلاك المياه ليس مجرد ضرورة بيئية بل هو شرط أساسي لتحقيق التنمية المستدامة </a:t>
            </a:r>
            <a:r>
              <a:rPr lang="ar-IQ" sz="2400" dirty="0" smtClean="0">
                <a:solidFill>
                  <a:schemeClr val="tx1"/>
                </a:solidFill>
              </a:rPr>
              <a:t>في العراق.</a:t>
            </a:r>
            <a:r>
              <a:rPr lang="ar-IQ" sz="2400" dirty="0">
                <a:solidFill>
                  <a:schemeClr val="tx1"/>
                </a:solidFill>
              </a:rPr>
              <a:t/>
            </a:r>
            <a:br>
              <a:rPr lang="ar-IQ" sz="2400" dirty="0">
                <a:solidFill>
                  <a:schemeClr val="tx1"/>
                </a:solidFill>
              </a:rPr>
            </a:br>
            <a:r>
              <a:rPr lang="ar-IQ" sz="2400" dirty="0">
                <a:solidFill>
                  <a:schemeClr val="tx1"/>
                </a:solidFill>
              </a:rPr>
              <a:t>3- مستوى استهلاك المياه مرتفع خاصة في </a:t>
            </a:r>
            <a:r>
              <a:rPr lang="ar-IQ" sz="2400" dirty="0" smtClean="0">
                <a:solidFill>
                  <a:schemeClr val="tx1"/>
                </a:solidFill>
              </a:rPr>
              <a:t>القطاعين العام والخاص قياساً </a:t>
            </a:r>
            <a:r>
              <a:rPr lang="ar-IQ" sz="2400" dirty="0">
                <a:solidFill>
                  <a:schemeClr val="tx1"/>
                </a:solidFill>
              </a:rPr>
              <a:t>بالمعدل الدولي.</a:t>
            </a:r>
            <a:br>
              <a:rPr lang="ar-IQ" sz="2400" dirty="0">
                <a:solidFill>
                  <a:schemeClr val="tx1"/>
                </a:solidFill>
              </a:rPr>
            </a:br>
            <a:r>
              <a:rPr lang="ar-IQ" sz="2400" dirty="0">
                <a:solidFill>
                  <a:schemeClr val="tx1"/>
                </a:solidFill>
              </a:rPr>
              <a:t>4- نسبة كبيرة من المواطنين لا يستخدمون تقنيات الترشيد الحديثة.</a:t>
            </a:r>
            <a:br>
              <a:rPr lang="ar-IQ" sz="2400" dirty="0">
                <a:solidFill>
                  <a:schemeClr val="tx1"/>
                </a:solidFill>
              </a:rPr>
            </a:br>
            <a:r>
              <a:rPr lang="ar-IQ" sz="2400" dirty="0">
                <a:solidFill>
                  <a:schemeClr val="tx1"/>
                </a:solidFill>
              </a:rPr>
              <a:t>5- أن الحكومة لا تبذل جهوداً كافية مما يستدعي تدخلاً أكبر عبر سياسات تنظيمية وبرامج الدعم</a:t>
            </a:r>
            <a:r>
              <a:rPr lang="ar-IQ" sz="2400" dirty="0" smtClean="0">
                <a:solidFill>
                  <a:schemeClr val="tx1"/>
                </a:solidFill>
              </a:rPr>
              <a:t>.</a:t>
            </a:r>
            <a:br>
              <a:rPr lang="ar-IQ" sz="2400" dirty="0" smtClean="0">
                <a:solidFill>
                  <a:schemeClr val="tx1"/>
                </a:solidFill>
              </a:rPr>
            </a:br>
            <a:r>
              <a:rPr lang="ar-IQ" sz="2400" dirty="0">
                <a:solidFill>
                  <a:schemeClr val="tx1"/>
                </a:solidFill>
              </a:rPr>
              <a:t>٦- الحلول الأكثر دعماً من المجتمع تشمل تحسين شبكات المياه ودعم الري الحديث ونشر الوعي .</a:t>
            </a:r>
            <a:r>
              <a:rPr lang="ar-IQ" sz="2000" dirty="0"/>
              <a:t/>
            </a:r>
            <a:br>
              <a:rPr lang="ar-IQ" sz="2000" dirty="0"/>
            </a:br>
            <a:endParaRPr lang="ar-IQ" sz="2000" dirty="0"/>
          </a:p>
        </p:txBody>
      </p:sp>
    </p:spTree>
    <p:extLst>
      <p:ext uri="{BB962C8B-B14F-4D97-AF65-F5344CB8AC3E}">
        <p14:creationId xmlns:p14="http://schemas.microsoft.com/office/powerpoint/2010/main" val="3032426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132856"/>
            <a:ext cx="8712968" cy="4320480"/>
          </a:xfrm>
        </p:spPr>
        <p:txBody>
          <a:bodyPr/>
          <a:lstStyle/>
          <a:p>
            <a:pPr algn="r"/>
            <a:r>
              <a:rPr lang="ar-IQ" sz="2400" dirty="0" smtClean="0">
                <a:solidFill>
                  <a:srgbClr val="FF0000"/>
                </a:solidFill>
              </a:rPr>
              <a:t>استناداً </a:t>
            </a:r>
            <a:r>
              <a:rPr lang="ar-IQ" sz="2400" dirty="0">
                <a:solidFill>
                  <a:srgbClr val="FF0000"/>
                </a:solidFill>
              </a:rPr>
              <a:t>إلى </a:t>
            </a:r>
            <a:r>
              <a:rPr lang="ar-IQ" sz="2400" dirty="0" smtClean="0">
                <a:solidFill>
                  <a:srgbClr val="FF0000"/>
                </a:solidFill>
              </a:rPr>
              <a:t>استنتاجات ما تم تقديمه بعدة توصيات :</a:t>
            </a:r>
            <a:br>
              <a:rPr lang="ar-IQ" sz="2400" dirty="0" smtClean="0">
                <a:solidFill>
                  <a:srgbClr val="FF0000"/>
                </a:solidFill>
              </a:rPr>
            </a:br>
            <a:r>
              <a:rPr lang="ar-IQ" sz="2400" dirty="0" smtClean="0">
                <a:solidFill>
                  <a:schemeClr val="tx1"/>
                </a:solidFill>
              </a:rPr>
              <a:t> </a:t>
            </a:r>
            <a:r>
              <a:rPr lang="ar-IQ" sz="2400" dirty="0">
                <a:solidFill>
                  <a:schemeClr val="tx1"/>
                </a:solidFill>
              </a:rPr>
              <a:t>١- ضرورة تقليل الهدر المائي وزيادة كفاءة الاستخدام من خلال استخدام تقنيات الري الحديثة كأنظمة التنقيط والرش وكذلك إصلاح شبكات المياه وتحسين البنية التحتية باستبدال الأنابيب القديمة وتقليل التسرب </a:t>
            </a:r>
            <a:r>
              <a:rPr lang="ar-IQ" sz="2400" dirty="0" smtClean="0">
                <a:solidFill>
                  <a:schemeClr val="tx1"/>
                </a:solidFill>
              </a:rPr>
              <a:t>.</a:t>
            </a:r>
            <a:br>
              <a:rPr lang="ar-IQ" sz="2400" dirty="0" smtClean="0">
                <a:solidFill>
                  <a:schemeClr val="tx1"/>
                </a:solidFill>
              </a:rPr>
            </a:br>
            <a:r>
              <a:rPr lang="ar-IQ" sz="2400" dirty="0" smtClean="0">
                <a:solidFill>
                  <a:schemeClr val="tx1"/>
                </a:solidFill>
              </a:rPr>
              <a:t> </a:t>
            </a:r>
            <a:r>
              <a:rPr lang="ar-IQ" sz="2400" dirty="0">
                <a:solidFill>
                  <a:schemeClr val="tx1"/>
                </a:solidFill>
              </a:rPr>
              <a:t>٢- تعزيز الوعي المجتمعي عن طريق إطلاق حملات توعية حول أهمية الترشيد </a:t>
            </a:r>
            <a:r>
              <a:rPr lang="ar-IQ" sz="2400" dirty="0" smtClean="0">
                <a:solidFill>
                  <a:schemeClr val="tx1"/>
                </a:solidFill>
              </a:rPr>
              <a:t>.</a:t>
            </a:r>
            <a:br>
              <a:rPr lang="ar-IQ" sz="2400" dirty="0" smtClean="0">
                <a:solidFill>
                  <a:schemeClr val="tx1"/>
                </a:solidFill>
              </a:rPr>
            </a:br>
            <a:r>
              <a:rPr lang="ar-IQ" sz="2400" dirty="0" smtClean="0">
                <a:solidFill>
                  <a:schemeClr val="tx1"/>
                </a:solidFill>
              </a:rPr>
              <a:t> </a:t>
            </a:r>
            <a:r>
              <a:rPr lang="ar-IQ" sz="2400" dirty="0">
                <a:solidFill>
                  <a:schemeClr val="tx1"/>
                </a:solidFill>
              </a:rPr>
              <a:t>٣- ضرورة استخدام التقنيات الحديثة في ترشيد استهلاك المياه في مختلف المجالات </a:t>
            </a:r>
            <a:r>
              <a:rPr lang="ar-IQ" sz="2400" dirty="0" smtClean="0">
                <a:solidFill>
                  <a:schemeClr val="tx1"/>
                </a:solidFill>
              </a:rPr>
              <a:t>.</a:t>
            </a:r>
            <a:br>
              <a:rPr lang="ar-IQ" sz="2400" dirty="0" smtClean="0">
                <a:solidFill>
                  <a:schemeClr val="tx1"/>
                </a:solidFill>
              </a:rPr>
            </a:br>
            <a:r>
              <a:rPr lang="ar-IQ" sz="2400" dirty="0" smtClean="0">
                <a:solidFill>
                  <a:schemeClr val="tx1"/>
                </a:solidFill>
              </a:rPr>
              <a:t> </a:t>
            </a:r>
            <a:r>
              <a:rPr lang="ar-IQ" sz="2400" dirty="0">
                <a:solidFill>
                  <a:schemeClr val="tx1"/>
                </a:solidFill>
              </a:rPr>
              <a:t>٤- ضرورة بذل جهود كافية من قبل الحكومة وتدخل أكبر عبر سياسات تنظيمية ودعم طرق الترشيد الحديثة </a:t>
            </a:r>
            <a:r>
              <a:rPr lang="ar-IQ" sz="2400" dirty="0" smtClean="0">
                <a:solidFill>
                  <a:schemeClr val="tx1"/>
                </a:solidFill>
              </a:rPr>
              <a:t>.</a:t>
            </a:r>
            <a:br>
              <a:rPr lang="ar-IQ" sz="2400" dirty="0" smtClean="0">
                <a:solidFill>
                  <a:schemeClr val="tx1"/>
                </a:solidFill>
              </a:rPr>
            </a:br>
            <a:r>
              <a:rPr lang="ar-IQ" sz="2400" dirty="0" smtClean="0">
                <a:solidFill>
                  <a:schemeClr val="tx1"/>
                </a:solidFill>
              </a:rPr>
              <a:t> </a:t>
            </a:r>
            <a:r>
              <a:rPr lang="ar-IQ" sz="2400" dirty="0">
                <a:solidFill>
                  <a:schemeClr val="tx1"/>
                </a:solidFill>
              </a:rPr>
              <a:t>٥- ضرورة فرض سياسات وتشريعات لتنظيم استهلاك المياه مثل تسعيرة المياه وفقاً للاستهلاك مع مراعاة الفئات الفقيرة .</a:t>
            </a:r>
          </a:p>
        </p:txBody>
      </p:sp>
    </p:spTree>
    <p:extLst>
      <p:ext uri="{BB962C8B-B14F-4D97-AF65-F5344CB8AC3E}">
        <p14:creationId xmlns:p14="http://schemas.microsoft.com/office/powerpoint/2010/main" val="2164623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AutoShape 2" descr="عرض بوربينت | مستقل"/>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57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06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204864"/>
            <a:ext cx="8928992" cy="3888432"/>
          </a:xfrm>
        </p:spPr>
        <p:txBody>
          <a:bodyPr/>
          <a:lstStyle/>
          <a:p>
            <a:pPr algn="r"/>
            <a:r>
              <a:rPr lang="ar-IQ" sz="2400" dirty="0">
                <a:solidFill>
                  <a:srgbClr val="333333"/>
                </a:solidFill>
                <a:latin typeface="Times New Roman"/>
              </a:rPr>
              <a:t> </a:t>
            </a:r>
            <a:r>
              <a:rPr lang="ar-IQ" sz="2800" dirty="0">
                <a:solidFill>
                  <a:srgbClr val="333333"/>
                </a:solidFill>
                <a:latin typeface="Times New Roman"/>
              </a:rPr>
              <a:t>لقد حظي الماء في القرآن الكريم باهتمام </a:t>
            </a:r>
            <a:r>
              <a:rPr lang="ar-IQ" sz="2800" dirty="0" smtClean="0">
                <a:solidFill>
                  <a:srgbClr val="333333"/>
                </a:solidFill>
                <a:latin typeface="Times New Roman"/>
              </a:rPr>
              <a:t>كبير، </a:t>
            </a:r>
            <a:r>
              <a:rPr lang="ar-IQ" sz="2800" dirty="0">
                <a:solidFill>
                  <a:srgbClr val="333333"/>
                </a:solidFill>
                <a:latin typeface="Times New Roman"/>
              </a:rPr>
              <a:t>فقد ورد الحديث عنه في </a:t>
            </a:r>
            <a:r>
              <a:rPr lang="ar-IQ" sz="2800" dirty="0" smtClean="0">
                <a:solidFill>
                  <a:srgbClr val="333333"/>
                </a:solidFill>
                <a:latin typeface="Times New Roman"/>
              </a:rPr>
              <a:t>تسع وخمسين </a:t>
            </a:r>
            <a:r>
              <a:rPr lang="ar-IQ" sz="2800" dirty="0">
                <a:solidFill>
                  <a:srgbClr val="333333"/>
                </a:solidFill>
                <a:latin typeface="Times New Roman"/>
              </a:rPr>
              <a:t>آية من آيات الذّكر </a:t>
            </a:r>
            <a:r>
              <a:rPr lang="ar-IQ" sz="2800" dirty="0" smtClean="0">
                <a:solidFill>
                  <a:srgbClr val="333333"/>
                </a:solidFill>
                <a:latin typeface="Times New Roman"/>
              </a:rPr>
              <a:t>الحكيم ، </a:t>
            </a:r>
            <a:r>
              <a:rPr lang="ar-IQ" sz="2800" dirty="0">
                <a:solidFill>
                  <a:srgbClr val="333333"/>
                </a:solidFill>
                <a:latin typeface="Times New Roman"/>
              </a:rPr>
              <a:t>مشيرة إلى أهمّيته وطهارته </a:t>
            </a:r>
            <a:r>
              <a:rPr lang="ar-IQ" sz="2800" dirty="0" smtClean="0">
                <a:solidFill>
                  <a:srgbClr val="333333"/>
                </a:solidFill>
                <a:latin typeface="Times New Roman"/>
              </a:rPr>
              <a:t>وفائدته ، باعتباره نعمة </a:t>
            </a:r>
            <a:r>
              <a:rPr lang="ar-IQ" sz="2800" dirty="0">
                <a:solidFill>
                  <a:srgbClr val="333333"/>
                </a:solidFill>
                <a:latin typeface="Times New Roman"/>
              </a:rPr>
              <a:t>الله الكبرى التي أنعم بها على مخلوقاته </a:t>
            </a:r>
            <a:r>
              <a:rPr lang="ar-IQ" sz="2800" dirty="0" smtClean="0">
                <a:solidFill>
                  <a:srgbClr val="333333"/>
                </a:solidFill>
                <a:latin typeface="Times New Roman"/>
              </a:rPr>
              <a:t>كلّها ، فما </a:t>
            </a:r>
            <a:r>
              <a:rPr lang="ar-IQ" sz="2800" dirty="0">
                <a:solidFill>
                  <a:srgbClr val="333333"/>
                </a:solidFill>
                <a:latin typeface="Times New Roman"/>
              </a:rPr>
              <a:t>هي أهمّية الماء في </a:t>
            </a:r>
            <a:r>
              <a:rPr lang="ar-IQ" sz="2800" dirty="0" smtClean="0">
                <a:solidFill>
                  <a:srgbClr val="333333"/>
                </a:solidFill>
                <a:latin typeface="Times New Roman"/>
              </a:rPr>
              <a:t>القرآن الكريم ، </a:t>
            </a:r>
            <a:r>
              <a:rPr lang="ar-IQ" sz="2800" dirty="0">
                <a:solidFill>
                  <a:srgbClr val="333333"/>
                </a:solidFill>
                <a:latin typeface="Times New Roman"/>
              </a:rPr>
              <a:t>وما هي أهمّ الحلول القرآنيّة لعلاج مشكلة ندرة الماء </a:t>
            </a:r>
            <a:r>
              <a:rPr lang="ar-IQ" sz="2800" dirty="0" smtClean="0">
                <a:solidFill>
                  <a:srgbClr val="333333"/>
                </a:solidFill>
                <a:latin typeface="Times New Roman"/>
              </a:rPr>
              <a:t>وقلّته منها.</a:t>
            </a:r>
            <a:r>
              <a:rPr lang="ar-IQ" sz="2400" dirty="0" smtClean="0">
                <a:solidFill>
                  <a:srgbClr val="333333"/>
                </a:solidFill>
                <a:latin typeface="Times New Roman"/>
              </a:rPr>
              <a:t/>
            </a:r>
            <a:br>
              <a:rPr lang="ar-IQ" sz="2400" dirty="0" smtClean="0">
                <a:solidFill>
                  <a:srgbClr val="333333"/>
                </a:solidFill>
                <a:latin typeface="Times New Roman"/>
              </a:rPr>
            </a:br>
            <a:r>
              <a:rPr lang="ar-IQ" sz="2800" dirty="0" smtClean="0">
                <a:solidFill>
                  <a:srgbClr val="FF0000"/>
                </a:solidFill>
                <a:latin typeface="Times New Roman"/>
              </a:rPr>
              <a:t>أولاً : هجرة الذنوب :- </a:t>
            </a:r>
            <a:r>
              <a:rPr lang="ar-IQ" sz="2800" dirty="0" smtClean="0">
                <a:solidFill>
                  <a:srgbClr val="333333"/>
                </a:solidFill>
                <a:latin typeface="Times New Roman"/>
              </a:rPr>
              <a:t>قال </a:t>
            </a:r>
            <a:r>
              <a:rPr lang="ar-IQ" sz="2800" dirty="0">
                <a:solidFill>
                  <a:srgbClr val="333333"/>
                </a:solidFill>
                <a:latin typeface="Times New Roman"/>
              </a:rPr>
              <a:t>سبحانه </a:t>
            </a:r>
            <a:r>
              <a:rPr lang="ar-IQ" sz="2800" dirty="0" smtClean="0">
                <a:solidFill>
                  <a:srgbClr val="333333"/>
                </a:solidFill>
                <a:latin typeface="Times New Roman"/>
              </a:rPr>
              <a:t>وتعالى في سورة الاعراف : </a:t>
            </a:r>
            <a:r>
              <a:rPr lang="ar-IQ" sz="2800" dirty="0">
                <a:solidFill>
                  <a:srgbClr val="333333"/>
                </a:solidFill>
                <a:latin typeface="Times New Roman"/>
              </a:rPr>
              <a:t>«وَلَوْ أَنَّ أَهْلَ </a:t>
            </a:r>
            <a:r>
              <a:rPr lang="ar-IQ" sz="2800" dirty="0" err="1">
                <a:solidFill>
                  <a:srgbClr val="333333"/>
                </a:solidFill>
                <a:latin typeface="Times New Roman"/>
              </a:rPr>
              <a:t>الْقُرَىٰ</a:t>
            </a:r>
            <a:r>
              <a:rPr lang="ar-IQ" sz="2800" dirty="0">
                <a:solidFill>
                  <a:srgbClr val="333333"/>
                </a:solidFill>
                <a:latin typeface="Times New Roman"/>
              </a:rPr>
              <a:t> آمَنُوا وَاتَّقَوْا لَفَتَحْنَا عَلَيْهِم بَرَكَاتٍ مِّنَ السَّمَاءِ وَالْأَرْضِ </a:t>
            </a:r>
            <a:r>
              <a:rPr lang="ar-IQ" sz="2800" dirty="0" err="1">
                <a:solidFill>
                  <a:srgbClr val="333333"/>
                </a:solidFill>
                <a:latin typeface="Times New Roman"/>
              </a:rPr>
              <a:t>وَلَٰكِن</a:t>
            </a:r>
            <a:r>
              <a:rPr lang="ar-IQ" sz="2800" dirty="0">
                <a:solidFill>
                  <a:srgbClr val="333333"/>
                </a:solidFill>
                <a:latin typeface="Times New Roman"/>
              </a:rPr>
              <a:t> كَذَّبُوا فَأَخَذْنَاهُم بِمَا كَانُوا يَكْسِبُونَ</a:t>
            </a:r>
            <a:r>
              <a:rPr lang="ar-IQ" sz="2800" dirty="0" smtClean="0">
                <a:solidFill>
                  <a:srgbClr val="333333"/>
                </a:solidFill>
                <a:latin typeface="Times New Roman"/>
              </a:rPr>
              <a:t>».</a:t>
            </a:r>
            <a:r>
              <a:rPr lang="ar-IQ" sz="2400" dirty="0" smtClean="0">
                <a:solidFill>
                  <a:srgbClr val="333333"/>
                </a:solidFill>
                <a:latin typeface="Times New Roman"/>
              </a:rPr>
              <a:t/>
            </a:r>
            <a:br>
              <a:rPr lang="ar-IQ" sz="2400" dirty="0" smtClean="0">
                <a:solidFill>
                  <a:srgbClr val="333333"/>
                </a:solidFill>
                <a:latin typeface="Times New Roman"/>
              </a:rPr>
            </a:br>
            <a:endParaRPr lang="ar-IQ" sz="2800" dirty="0"/>
          </a:p>
        </p:txBody>
      </p:sp>
      <p:sp>
        <p:nvSpPr>
          <p:cNvPr id="3" name="مربع نص 2"/>
          <p:cNvSpPr txBox="1"/>
          <p:nvPr/>
        </p:nvSpPr>
        <p:spPr>
          <a:xfrm>
            <a:off x="1221654" y="904364"/>
            <a:ext cx="7272808" cy="584775"/>
          </a:xfrm>
          <a:prstGeom prst="rect">
            <a:avLst/>
          </a:prstGeom>
          <a:noFill/>
        </p:spPr>
        <p:txBody>
          <a:bodyPr wrap="square" rtlCol="1">
            <a:spAutoFit/>
          </a:bodyPr>
          <a:lstStyle/>
          <a:p>
            <a:pPr algn="ctr"/>
            <a:r>
              <a:rPr lang="ar-IQ" sz="3200" b="1" dirty="0">
                <a:solidFill>
                  <a:srgbClr val="800000"/>
                </a:solidFill>
                <a:latin typeface="Times New Roman"/>
              </a:rPr>
              <a:t>الحلول القرآنية لعلاج مشكلة ندرة الماء </a:t>
            </a:r>
            <a:r>
              <a:rPr lang="ar-IQ" sz="3200" b="1" dirty="0" smtClean="0">
                <a:solidFill>
                  <a:srgbClr val="800000"/>
                </a:solidFill>
                <a:latin typeface="Times New Roman"/>
              </a:rPr>
              <a:t>وقلته</a:t>
            </a:r>
            <a:endParaRPr lang="ar-IQ" sz="3200" dirty="0"/>
          </a:p>
        </p:txBody>
      </p:sp>
    </p:spTree>
    <p:extLst>
      <p:ext uri="{BB962C8B-B14F-4D97-AF65-F5344CB8AC3E}">
        <p14:creationId xmlns:p14="http://schemas.microsoft.com/office/powerpoint/2010/main" val="3347774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988840"/>
            <a:ext cx="8856984" cy="4869160"/>
          </a:xfrm>
        </p:spPr>
        <p:txBody>
          <a:bodyPr/>
          <a:lstStyle/>
          <a:p>
            <a:pPr algn="r"/>
            <a:r>
              <a:rPr lang="ar-IQ" sz="2800" dirty="0">
                <a:solidFill>
                  <a:srgbClr val="FF0000"/>
                </a:solidFill>
                <a:latin typeface="Times New Roman"/>
              </a:rPr>
              <a:t>ثانياً : الاقبال على الاستغفار :- </a:t>
            </a:r>
            <a:r>
              <a:rPr lang="ar-IQ" sz="2800" dirty="0">
                <a:solidFill>
                  <a:srgbClr val="333333"/>
                </a:solidFill>
                <a:latin typeface="Times New Roman"/>
              </a:rPr>
              <a:t>قال سبحانه وتعالى في سورة نوح : «فَقُلْتُ اسْتَغْفِرُوا رَبَّكُمْ إِنَّهُ كَانَ غَفَّارًا * يُرْسِلِ السَّمَاءَ عَلَيْكُم مِّدْرَارًا * وَيُمْدِدْكُم بِأَمْوَالٍ وَبَنِينَ وَيَجْعَل لَّكُمْ جَنَّاتٍ وَيَجْعَل لَّكُمْ أَنْهَارًا»</a:t>
            </a:r>
            <a:br>
              <a:rPr lang="ar-IQ" sz="2800" dirty="0">
                <a:solidFill>
                  <a:srgbClr val="333333"/>
                </a:solidFill>
                <a:latin typeface="Times New Roman"/>
              </a:rPr>
            </a:br>
            <a:r>
              <a:rPr lang="ar-IQ" sz="2800" dirty="0">
                <a:solidFill>
                  <a:srgbClr val="FF0000"/>
                </a:solidFill>
                <a:latin typeface="Times New Roman"/>
              </a:rPr>
              <a:t>ثالثاً : شكر نعمة الماء بالمحافظة عليه وعدم الإسراف </a:t>
            </a:r>
            <a:r>
              <a:rPr lang="ar-IQ" sz="2800" dirty="0" smtClean="0">
                <a:solidFill>
                  <a:srgbClr val="FF0000"/>
                </a:solidFill>
                <a:latin typeface="Times New Roman"/>
              </a:rPr>
              <a:t>فيه عند السنة النبوية : </a:t>
            </a:r>
            <a:r>
              <a:rPr lang="ar-IQ" sz="2800" dirty="0" smtClean="0">
                <a:solidFill>
                  <a:srgbClr val="333333"/>
                </a:solidFill>
                <a:latin typeface="Times New Roman"/>
              </a:rPr>
              <a:t>فلقد </a:t>
            </a:r>
            <a:r>
              <a:rPr lang="ar-IQ" sz="2800" dirty="0">
                <a:solidFill>
                  <a:srgbClr val="333333"/>
                </a:solidFill>
                <a:latin typeface="Times New Roman"/>
              </a:rPr>
              <a:t>كانت </a:t>
            </a:r>
            <a:r>
              <a:rPr lang="ar-IQ" sz="2800" dirty="0" smtClean="0">
                <a:solidFill>
                  <a:srgbClr val="333333"/>
                </a:solidFill>
                <a:latin typeface="Times New Roman"/>
              </a:rPr>
              <a:t>المدينة المنوّرة في زمن </a:t>
            </a:r>
            <a:r>
              <a:rPr lang="ar-IQ" sz="2800" dirty="0">
                <a:solidFill>
                  <a:srgbClr val="333333"/>
                </a:solidFill>
                <a:latin typeface="Times New Roman"/>
              </a:rPr>
              <a:t>الرّسول صلّى الله عليه وسلّم والوحي ينزل </a:t>
            </a:r>
            <a:r>
              <a:rPr lang="ar-IQ" sz="2800" dirty="0" smtClean="0">
                <a:solidFill>
                  <a:srgbClr val="333333"/>
                </a:solidFill>
                <a:latin typeface="Times New Roman"/>
              </a:rPr>
              <a:t>عليه ، </a:t>
            </a:r>
            <a:r>
              <a:rPr lang="ar-IQ" sz="2800" dirty="0">
                <a:solidFill>
                  <a:srgbClr val="333333"/>
                </a:solidFill>
                <a:latin typeface="Times New Roman"/>
              </a:rPr>
              <a:t>ذات مياه </a:t>
            </a:r>
            <a:r>
              <a:rPr lang="ar-IQ" sz="2800" dirty="0" smtClean="0">
                <a:solidFill>
                  <a:srgbClr val="333333"/>
                </a:solidFill>
                <a:latin typeface="Times New Roman"/>
              </a:rPr>
              <a:t>وزروع وحدائق ، </a:t>
            </a:r>
            <a:r>
              <a:rPr lang="ar-IQ" sz="2800" dirty="0">
                <a:solidFill>
                  <a:srgbClr val="333333"/>
                </a:solidFill>
                <a:latin typeface="Times New Roman"/>
              </a:rPr>
              <a:t>ومع هذا كان الرّسول عليه الصّلاة والسّلام يغتسل بصاع </a:t>
            </a:r>
            <a:r>
              <a:rPr lang="ar-IQ" sz="2800" dirty="0" smtClean="0">
                <a:solidFill>
                  <a:srgbClr val="333333"/>
                </a:solidFill>
                <a:latin typeface="Times New Roman"/>
              </a:rPr>
              <a:t>ويتوضّأ فيه ، </a:t>
            </a:r>
            <a:r>
              <a:rPr lang="ar-IQ" sz="2800" dirty="0">
                <a:solidFill>
                  <a:srgbClr val="333333"/>
                </a:solidFill>
                <a:latin typeface="Times New Roman"/>
              </a:rPr>
              <a:t>ولا يسرف في استعمال الماء حتّى في </a:t>
            </a:r>
            <a:r>
              <a:rPr lang="ar-IQ" sz="2800" dirty="0" smtClean="0">
                <a:solidFill>
                  <a:srgbClr val="333333"/>
                </a:solidFill>
                <a:latin typeface="Times New Roman"/>
              </a:rPr>
              <a:t>العبادة ،</a:t>
            </a:r>
            <a:r>
              <a:rPr lang="ar-IQ" sz="2800" dirty="0">
                <a:solidFill>
                  <a:srgbClr val="333333"/>
                </a:solidFill>
                <a:latin typeface="Times New Roman"/>
              </a:rPr>
              <a:t>  فلقد سأله أعرابي </a:t>
            </a:r>
            <a:r>
              <a:rPr lang="ar-IQ" sz="2800" dirty="0" smtClean="0">
                <a:solidFill>
                  <a:srgbClr val="333333"/>
                </a:solidFill>
                <a:latin typeface="Times New Roman"/>
              </a:rPr>
              <a:t>عن طريقة الوضوء ، </a:t>
            </a:r>
            <a:r>
              <a:rPr lang="ar-IQ" sz="2800" dirty="0">
                <a:solidFill>
                  <a:srgbClr val="333333"/>
                </a:solidFill>
                <a:latin typeface="Times New Roman"/>
              </a:rPr>
              <a:t>فأراه </a:t>
            </a:r>
            <a:r>
              <a:rPr lang="ar-IQ" sz="2800" dirty="0" smtClean="0">
                <a:solidFill>
                  <a:srgbClr val="333333"/>
                </a:solidFill>
                <a:latin typeface="Times New Roman"/>
              </a:rPr>
              <a:t>ثلاثاً </a:t>
            </a:r>
            <a:r>
              <a:rPr lang="ar-IQ" sz="2800" dirty="0" err="1" smtClean="0">
                <a:solidFill>
                  <a:srgbClr val="333333"/>
                </a:solidFill>
                <a:latin typeface="Times New Roman"/>
              </a:rPr>
              <a:t>ثلاثاً</a:t>
            </a:r>
            <a:r>
              <a:rPr lang="ar-IQ" sz="2800" dirty="0" smtClean="0">
                <a:solidFill>
                  <a:srgbClr val="333333"/>
                </a:solidFill>
                <a:latin typeface="Times New Roman"/>
              </a:rPr>
              <a:t> ، </a:t>
            </a:r>
            <a:r>
              <a:rPr lang="ar-IQ" sz="2800" dirty="0">
                <a:solidFill>
                  <a:srgbClr val="333333"/>
                </a:solidFill>
                <a:latin typeface="Times New Roman"/>
              </a:rPr>
              <a:t>ثم </a:t>
            </a:r>
            <a:r>
              <a:rPr lang="ar-IQ" sz="2800" dirty="0" smtClean="0">
                <a:solidFill>
                  <a:srgbClr val="333333"/>
                </a:solidFill>
                <a:latin typeface="Times New Roman"/>
              </a:rPr>
              <a:t>قال :- </a:t>
            </a:r>
            <a:r>
              <a:rPr lang="ar-IQ" sz="2800" dirty="0">
                <a:solidFill>
                  <a:srgbClr val="333333"/>
                </a:solidFill>
                <a:latin typeface="Times New Roman"/>
              </a:rPr>
              <a:t>«هذا الوضوء فمن زاد على هذا فقد أساء -أو تعدّى أو </a:t>
            </a:r>
            <a:r>
              <a:rPr lang="ar-IQ" sz="2800" dirty="0" smtClean="0">
                <a:solidFill>
                  <a:srgbClr val="333333"/>
                </a:solidFill>
                <a:latin typeface="Times New Roman"/>
              </a:rPr>
              <a:t>ظلم».</a:t>
            </a:r>
            <a:r>
              <a:rPr lang="ar-IQ" sz="2800" dirty="0">
                <a:solidFill>
                  <a:srgbClr val="333333"/>
                </a:solidFill>
                <a:latin typeface="Times New Roman"/>
              </a:rPr>
              <a:t/>
            </a:r>
            <a:br>
              <a:rPr lang="ar-IQ" sz="2800" dirty="0">
                <a:solidFill>
                  <a:srgbClr val="333333"/>
                </a:solidFill>
                <a:latin typeface="Times New Roman"/>
              </a:rPr>
            </a:br>
            <a:endParaRPr lang="ar-IQ" sz="2800" dirty="0"/>
          </a:p>
        </p:txBody>
      </p:sp>
    </p:spTree>
    <p:extLst>
      <p:ext uri="{BB962C8B-B14F-4D97-AF65-F5344CB8AC3E}">
        <p14:creationId xmlns:p14="http://schemas.microsoft.com/office/powerpoint/2010/main" val="2355170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988840"/>
            <a:ext cx="8928992" cy="4680520"/>
          </a:xfrm>
        </p:spPr>
        <p:txBody>
          <a:bodyPr/>
          <a:lstStyle/>
          <a:p>
            <a:pPr algn="just"/>
            <a:r>
              <a:rPr lang="ar-IQ" sz="2400" dirty="0" smtClean="0"/>
              <a:t/>
            </a:r>
            <a:br>
              <a:rPr lang="ar-IQ" sz="2400" dirty="0" smtClean="0"/>
            </a:br>
            <a:r>
              <a:rPr lang="ar-IQ" sz="2800" dirty="0" smtClean="0">
                <a:solidFill>
                  <a:schemeClr val="tx1"/>
                </a:solidFill>
              </a:rPr>
              <a:t>يشير </a:t>
            </a:r>
            <a:r>
              <a:rPr lang="ar-IQ" sz="2800" dirty="0">
                <a:solidFill>
                  <a:schemeClr val="tx1"/>
                </a:solidFill>
              </a:rPr>
              <a:t>ترشيد استهلاك المياه إلى الاستخدام الأمثل للمياه وتقليل الهدر دون التأثير على الاحتياجات الأساسية من خلال تحسين الكفاءة في الاستخدامات المنزلية والزراعية والصناعية (تقرير الأمم المتحدة </a:t>
            </a:r>
            <a:r>
              <a:rPr lang="ar-IQ" sz="2800" dirty="0" err="1">
                <a:solidFill>
                  <a:schemeClr val="tx1"/>
                </a:solidFill>
              </a:rPr>
              <a:t>الأسكوا</a:t>
            </a:r>
            <a:r>
              <a:rPr lang="ar-IQ" sz="2800" dirty="0">
                <a:solidFill>
                  <a:schemeClr val="tx1"/>
                </a:solidFill>
              </a:rPr>
              <a:t>) ، لقد أصبح ترشيد استهلاك المياه من الأمور الهامة حالياً والتي يجب الالتزام بها من قبل المجتمع وذلك نتيجة الأزمة المائية التي يعاني منها العالم </a:t>
            </a:r>
            <a:r>
              <a:rPr lang="ar-IQ" sz="2800" dirty="0" smtClean="0">
                <a:solidFill>
                  <a:schemeClr val="tx1"/>
                </a:solidFill>
              </a:rPr>
              <a:t>ومنها </a:t>
            </a:r>
            <a:r>
              <a:rPr lang="ar-IQ" sz="2800" dirty="0">
                <a:solidFill>
                  <a:schemeClr val="tx1"/>
                </a:solidFill>
              </a:rPr>
              <a:t>العراق والتي ترجع إلى أسباب خارجية تتمثل بـ : (التغيير المناخي والاحتباس الحراري ، التوتر السياسي وغياب القانون الدولي ، وتحكم الدول المجاورة بمنابع الأنهار) . وأسباب داخلية تشمل : (قلة السدود والبحيرات الخازنة للمياه ، عدم تبطين السواقي ، غياب الإرشاد المائي ، عدم استخدام نظم الري الحديثة ، انخفاض تكلفة المياه ، ازدياد عدد السكان ونمو النبات الطبيعي في الأنهار وهذا ما موجود فعلاً في العراق بشكل </a:t>
            </a:r>
            <a:r>
              <a:rPr lang="ar-IQ" sz="2800" dirty="0" smtClean="0">
                <a:solidFill>
                  <a:schemeClr val="tx1"/>
                </a:solidFill>
              </a:rPr>
              <a:t>عام.</a:t>
            </a:r>
            <a:endParaRPr lang="ar-IQ" sz="2800" dirty="0">
              <a:solidFill>
                <a:schemeClr val="tx1"/>
              </a:solidFill>
            </a:endParaRPr>
          </a:p>
        </p:txBody>
      </p:sp>
      <p:sp>
        <p:nvSpPr>
          <p:cNvPr id="3" name="مربع نص 2"/>
          <p:cNvSpPr txBox="1"/>
          <p:nvPr/>
        </p:nvSpPr>
        <p:spPr>
          <a:xfrm>
            <a:off x="2663280" y="818809"/>
            <a:ext cx="6480720" cy="769441"/>
          </a:xfrm>
          <a:prstGeom prst="rect">
            <a:avLst/>
          </a:prstGeom>
          <a:noFill/>
        </p:spPr>
        <p:txBody>
          <a:bodyPr wrap="square" rtlCol="1">
            <a:spAutoFit/>
          </a:bodyPr>
          <a:lstStyle/>
          <a:p>
            <a:r>
              <a:rPr lang="ar-IQ" sz="4400" dirty="0" smtClean="0">
                <a:solidFill>
                  <a:schemeClr val="tx2"/>
                </a:solidFill>
              </a:rPr>
              <a:t>مفهوم ترشيد استهلاك المياه</a:t>
            </a:r>
            <a:endParaRPr lang="ar-IQ" sz="4400" dirty="0">
              <a:solidFill>
                <a:schemeClr val="tx2"/>
              </a:solidFill>
            </a:endParaRPr>
          </a:p>
        </p:txBody>
      </p:sp>
      <p:sp>
        <p:nvSpPr>
          <p:cNvPr id="4" name="AutoShape 4" descr="الاستفادة من مياه صرف الحوض.. نصائح الوزراء لترشيد الاستهلاك (إنفوجراف) |  مبتدا"/>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2341563"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090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276872"/>
            <a:ext cx="8496944" cy="3744416"/>
          </a:xfrm>
        </p:spPr>
        <p:txBody>
          <a:bodyPr/>
          <a:lstStyle/>
          <a:p>
            <a:pPr algn="just"/>
            <a:r>
              <a:rPr lang="ar-IQ" sz="3200" dirty="0" smtClean="0">
                <a:solidFill>
                  <a:srgbClr val="FF0000"/>
                </a:solidFill>
                <a:latin typeface="Arial" pitchFamily="34" charset="0"/>
                <a:cs typeface="Arial" pitchFamily="34" charset="0"/>
              </a:rPr>
              <a:t>◊ طرق </a:t>
            </a:r>
            <a:r>
              <a:rPr lang="ar-IQ" sz="3200" dirty="0">
                <a:solidFill>
                  <a:srgbClr val="FF0000"/>
                </a:solidFill>
                <a:latin typeface="Arial" pitchFamily="34" charset="0"/>
                <a:cs typeface="Arial" pitchFamily="34" charset="0"/>
              </a:rPr>
              <a:t>ترشيد استخدام مياه </a:t>
            </a:r>
            <a:r>
              <a:rPr lang="ar-IQ" sz="3200" dirty="0" smtClean="0">
                <a:solidFill>
                  <a:srgbClr val="FF0000"/>
                </a:solidFill>
                <a:latin typeface="Arial" pitchFamily="34" charset="0"/>
                <a:cs typeface="Arial" pitchFamily="34" charset="0"/>
              </a:rPr>
              <a:t>الري : </a:t>
            </a:r>
            <a:r>
              <a:rPr lang="ar-IQ" sz="3200" dirty="0">
                <a:solidFill>
                  <a:schemeClr val="tx1"/>
                </a:solidFill>
                <a:latin typeface="Arial" pitchFamily="34" charset="0"/>
                <a:cs typeface="Arial" pitchFamily="34" charset="0"/>
              </a:rPr>
              <a:t>انطلاقاً من أهمية المياه ودورها في حياة الإنسان وضرورة العناية بها والمحافظة عليها أصبح البحث عن وسائل وطرق ترشيد المياه مهم جداً خصوصاً أن القطاع الزراعي يستهلك كمية كبيرة من الموارد المائية تتجاوز ٧٠% من الاستهلاك الكلي للموارد المائية وهناك خمسة جوانب رئيسية يمكن من خلالها تحسين كفاءة استخدام مياه الري </a:t>
            </a:r>
            <a:r>
              <a:rPr lang="ar-IQ" sz="3200" dirty="0" smtClean="0">
                <a:solidFill>
                  <a:schemeClr val="tx1"/>
                </a:solidFill>
                <a:latin typeface="Arial" pitchFamily="34" charset="0"/>
                <a:cs typeface="Arial" pitchFamily="34" charset="0"/>
              </a:rPr>
              <a:t>كالآتي :-</a:t>
            </a:r>
            <a:endParaRPr lang="ar-IQ" sz="3200" dirty="0">
              <a:solidFill>
                <a:schemeClr val="tx1"/>
              </a:solidFill>
              <a:latin typeface="Arial" pitchFamily="34" charset="0"/>
              <a:cs typeface="Arial" pitchFamily="34" charset="0"/>
            </a:endParaRPr>
          </a:p>
        </p:txBody>
      </p:sp>
      <p:sp>
        <p:nvSpPr>
          <p:cNvPr id="3" name="مربع نص 2"/>
          <p:cNvSpPr txBox="1"/>
          <p:nvPr/>
        </p:nvSpPr>
        <p:spPr>
          <a:xfrm>
            <a:off x="501907" y="908720"/>
            <a:ext cx="8208912" cy="523220"/>
          </a:xfrm>
          <a:prstGeom prst="rect">
            <a:avLst/>
          </a:prstGeom>
          <a:noFill/>
        </p:spPr>
        <p:txBody>
          <a:bodyPr wrap="square" rtlCol="1">
            <a:spAutoFit/>
          </a:bodyPr>
          <a:lstStyle/>
          <a:p>
            <a:r>
              <a:rPr lang="ar-IQ" sz="2800" dirty="0">
                <a:solidFill>
                  <a:schemeClr val="tx2"/>
                </a:solidFill>
              </a:rPr>
              <a:t>طرق ترشيد استخدام الموارد المائية المتاحة </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779912"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038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276872"/>
            <a:ext cx="8712968" cy="4581128"/>
          </a:xfrm>
        </p:spPr>
        <p:txBody>
          <a:bodyPr/>
          <a:lstStyle/>
          <a:p>
            <a:pPr algn="r"/>
            <a:r>
              <a:rPr lang="ar-IQ" sz="3200" dirty="0">
                <a:solidFill>
                  <a:srgbClr val="FF0000"/>
                </a:solidFill>
              </a:rPr>
              <a:t>١-</a:t>
            </a:r>
            <a:r>
              <a:rPr lang="ar-IQ" sz="3200" dirty="0">
                <a:solidFill>
                  <a:schemeClr val="tx1"/>
                </a:solidFill>
              </a:rPr>
              <a:t> استخدام وسائل الري الحديثة كالري بالتنقيط </a:t>
            </a:r>
            <a:r>
              <a:rPr lang="ar-IQ" sz="3200" dirty="0" smtClean="0">
                <a:solidFill>
                  <a:schemeClr val="tx1"/>
                </a:solidFill>
              </a:rPr>
              <a:t>.</a:t>
            </a:r>
            <a:br>
              <a:rPr lang="ar-IQ" sz="3200" dirty="0" smtClean="0">
                <a:solidFill>
                  <a:schemeClr val="tx1"/>
                </a:solidFill>
              </a:rPr>
            </a:br>
            <a:r>
              <a:rPr lang="ar-IQ" sz="3200" dirty="0" smtClean="0">
                <a:solidFill>
                  <a:srgbClr val="FF0000"/>
                </a:solidFill>
              </a:rPr>
              <a:t>2-</a:t>
            </a:r>
            <a:r>
              <a:rPr lang="ar-IQ" sz="3200" dirty="0" smtClean="0">
                <a:solidFill>
                  <a:schemeClr val="tx1"/>
                </a:solidFill>
              </a:rPr>
              <a:t> استعمال </a:t>
            </a:r>
            <a:r>
              <a:rPr lang="ar-IQ" sz="3200" dirty="0">
                <a:solidFill>
                  <a:schemeClr val="tx1"/>
                </a:solidFill>
              </a:rPr>
              <a:t>مواد عضوية لتحسين بناء التربة . </a:t>
            </a:r>
            <a:br>
              <a:rPr lang="ar-IQ" sz="3200" dirty="0">
                <a:solidFill>
                  <a:schemeClr val="tx1"/>
                </a:solidFill>
              </a:rPr>
            </a:br>
            <a:r>
              <a:rPr lang="ar-IQ" sz="3200" dirty="0" smtClean="0">
                <a:solidFill>
                  <a:srgbClr val="FF0000"/>
                </a:solidFill>
              </a:rPr>
              <a:t>٣-</a:t>
            </a:r>
            <a:r>
              <a:rPr lang="ar-IQ" sz="3200" dirty="0" smtClean="0">
                <a:solidFill>
                  <a:schemeClr val="tx1"/>
                </a:solidFill>
              </a:rPr>
              <a:t> </a:t>
            </a:r>
            <a:r>
              <a:rPr lang="ar-IQ" sz="3200" dirty="0">
                <a:solidFill>
                  <a:schemeClr val="tx1"/>
                </a:solidFill>
              </a:rPr>
              <a:t>تشجيع برامج الزراعة العضوية لتحسين خصائص التربة . </a:t>
            </a:r>
            <a:r>
              <a:rPr lang="ar-IQ" sz="3200" dirty="0" smtClean="0">
                <a:solidFill>
                  <a:schemeClr val="tx1"/>
                </a:solidFill>
              </a:rPr>
              <a:t/>
            </a:r>
            <a:br>
              <a:rPr lang="ar-IQ" sz="3200" dirty="0" smtClean="0">
                <a:solidFill>
                  <a:schemeClr val="tx1"/>
                </a:solidFill>
              </a:rPr>
            </a:br>
            <a:r>
              <a:rPr lang="ar-IQ" sz="3200" dirty="0" smtClean="0">
                <a:solidFill>
                  <a:srgbClr val="FF0000"/>
                </a:solidFill>
              </a:rPr>
              <a:t>٤-</a:t>
            </a:r>
            <a:r>
              <a:rPr lang="ar-IQ" sz="3200" dirty="0" smtClean="0">
                <a:solidFill>
                  <a:schemeClr val="tx1"/>
                </a:solidFill>
              </a:rPr>
              <a:t> </a:t>
            </a:r>
            <a:r>
              <a:rPr lang="ar-IQ" sz="3200" dirty="0">
                <a:solidFill>
                  <a:schemeClr val="tx1"/>
                </a:solidFill>
              </a:rPr>
              <a:t>تشجيع زراعة نباتات البيئة المحلية التي تتحمل الظروف الجوية المحلية . </a:t>
            </a:r>
            <a:r>
              <a:rPr lang="ar-IQ" sz="3200" dirty="0" smtClean="0">
                <a:solidFill>
                  <a:schemeClr val="tx1"/>
                </a:solidFill>
              </a:rPr>
              <a:t/>
            </a:r>
            <a:br>
              <a:rPr lang="ar-IQ" sz="3200" dirty="0" smtClean="0">
                <a:solidFill>
                  <a:schemeClr val="tx1"/>
                </a:solidFill>
              </a:rPr>
            </a:br>
            <a:r>
              <a:rPr lang="ar-IQ" sz="3200" dirty="0" smtClean="0">
                <a:solidFill>
                  <a:srgbClr val="FF0000"/>
                </a:solidFill>
              </a:rPr>
              <a:t>٥-</a:t>
            </a:r>
            <a:r>
              <a:rPr lang="ar-IQ" sz="3200" dirty="0" smtClean="0">
                <a:solidFill>
                  <a:schemeClr val="tx1"/>
                </a:solidFill>
              </a:rPr>
              <a:t> </a:t>
            </a:r>
            <a:r>
              <a:rPr lang="ar-IQ" sz="3200" dirty="0">
                <a:solidFill>
                  <a:schemeClr val="tx1"/>
                </a:solidFill>
              </a:rPr>
              <a:t>استخدام المياه المالحة لري المحاصيل المقاومة للملوحة </a:t>
            </a:r>
            <a:r>
              <a:rPr lang="ar-IQ" sz="3200" dirty="0" smtClean="0">
                <a:solidFill>
                  <a:schemeClr val="tx1"/>
                </a:solidFill>
              </a:rPr>
              <a:t>.</a:t>
            </a:r>
            <a:br>
              <a:rPr lang="ar-IQ" sz="3200" dirty="0" smtClean="0">
                <a:solidFill>
                  <a:schemeClr val="tx1"/>
                </a:solidFill>
              </a:rPr>
            </a:br>
            <a:r>
              <a:rPr lang="ar-IQ" sz="3200" dirty="0" smtClean="0">
                <a:solidFill>
                  <a:srgbClr val="FF0000"/>
                </a:solidFill>
              </a:rPr>
              <a:t>6-</a:t>
            </a:r>
            <a:r>
              <a:rPr lang="ar-IQ" sz="3200" dirty="0" smtClean="0">
                <a:solidFill>
                  <a:schemeClr val="tx1"/>
                </a:solidFill>
              </a:rPr>
              <a:t> سقي </a:t>
            </a:r>
            <a:r>
              <a:rPr lang="ar-IQ" sz="3200" dirty="0">
                <a:solidFill>
                  <a:schemeClr val="tx1"/>
                </a:solidFill>
              </a:rPr>
              <a:t>المحاصيل في المساء أو في الصباح الباكر لمنع عملية التبخر </a:t>
            </a:r>
            <a:r>
              <a:rPr lang="ar-IQ" sz="3200" dirty="0" smtClean="0">
                <a:solidFill>
                  <a:schemeClr val="tx1"/>
                </a:solidFill>
              </a:rPr>
              <a:t>.</a:t>
            </a:r>
            <a:br>
              <a:rPr lang="ar-IQ" sz="3200" dirty="0" smtClean="0">
                <a:solidFill>
                  <a:schemeClr val="tx1"/>
                </a:solidFill>
              </a:rPr>
            </a:br>
            <a:r>
              <a:rPr lang="ar-IQ" sz="3200" dirty="0" smtClean="0">
                <a:solidFill>
                  <a:srgbClr val="FF0000"/>
                </a:solidFill>
              </a:rPr>
              <a:t>7-</a:t>
            </a:r>
            <a:r>
              <a:rPr lang="ar-IQ" sz="3200" dirty="0" smtClean="0">
                <a:solidFill>
                  <a:schemeClr val="tx1"/>
                </a:solidFill>
              </a:rPr>
              <a:t> رفع </a:t>
            </a:r>
            <a:r>
              <a:rPr lang="ar-IQ" sz="3200" dirty="0">
                <a:solidFill>
                  <a:schemeClr val="tx1"/>
                </a:solidFill>
              </a:rPr>
              <a:t>مستوى الوعي لدى المزارعين .</a:t>
            </a:r>
          </a:p>
        </p:txBody>
      </p:sp>
    </p:spTree>
    <p:extLst>
      <p:ext uri="{BB962C8B-B14F-4D97-AF65-F5344CB8AC3E}">
        <p14:creationId xmlns:p14="http://schemas.microsoft.com/office/powerpoint/2010/main" val="913137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204864"/>
            <a:ext cx="8352928" cy="4104456"/>
          </a:xfrm>
        </p:spPr>
        <p:txBody>
          <a:bodyPr/>
          <a:lstStyle/>
          <a:p>
            <a:pPr algn="r"/>
            <a:r>
              <a:rPr lang="ar-IQ" sz="2800" dirty="0">
                <a:solidFill>
                  <a:schemeClr val="tx1"/>
                </a:solidFill>
              </a:rPr>
              <a:t>١- استخدام الكمية المناسبة من المياه في أعمال </a:t>
            </a:r>
            <a:r>
              <a:rPr lang="ar-IQ" sz="2800" dirty="0" smtClean="0">
                <a:solidFill>
                  <a:schemeClr val="tx1"/>
                </a:solidFill>
              </a:rPr>
              <a:t>اليومية  .</a:t>
            </a:r>
            <a:br>
              <a:rPr lang="ar-IQ" sz="2800" dirty="0" smtClean="0">
                <a:solidFill>
                  <a:schemeClr val="tx1"/>
                </a:solidFill>
              </a:rPr>
            </a:br>
            <a:r>
              <a:rPr lang="ar-IQ" sz="2800" dirty="0" smtClean="0">
                <a:solidFill>
                  <a:schemeClr val="tx1"/>
                </a:solidFill>
              </a:rPr>
              <a:t> ٢- </a:t>
            </a:r>
            <a:r>
              <a:rPr lang="ar-IQ" sz="2800" dirty="0">
                <a:solidFill>
                  <a:schemeClr val="tx1"/>
                </a:solidFill>
              </a:rPr>
              <a:t>عدم فتح حنفية الماء بشكل </a:t>
            </a:r>
            <a:r>
              <a:rPr lang="ar-IQ" sz="2800" dirty="0" smtClean="0">
                <a:solidFill>
                  <a:schemeClr val="tx1"/>
                </a:solidFill>
              </a:rPr>
              <a:t>مستمر.</a:t>
            </a:r>
            <a:br>
              <a:rPr lang="ar-IQ" sz="2800" dirty="0" smtClean="0">
                <a:solidFill>
                  <a:schemeClr val="tx1"/>
                </a:solidFill>
              </a:rPr>
            </a:br>
            <a:r>
              <a:rPr lang="ar-IQ" sz="2800" dirty="0" smtClean="0">
                <a:solidFill>
                  <a:schemeClr val="tx1"/>
                </a:solidFill>
              </a:rPr>
              <a:t> </a:t>
            </a:r>
            <a:r>
              <a:rPr lang="ar-IQ" sz="2800" dirty="0">
                <a:solidFill>
                  <a:schemeClr val="tx1"/>
                </a:solidFill>
              </a:rPr>
              <a:t>٣- إتباع طرق </a:t>
            </a:r>
            <a:r>
              <a:rPr lang="ar-IQ" sz="2800" dirty="0" smtClean="0">
                <a:solidFill>
                  <a:schemeClr val="tx1"/>
                </a:solidFill>
              </a:rPr>
              <a:t>فعالة لاستخدام أقل </a:t>
            </a:r>
            <a:r>
              <a:rPr lang="ar-IQ" sz="2800" dirty="0">
                <a:solidFill>
                  <a:schemeClr val="tx1"/>
                </a:solidFill>
              </a:rPr>
              <a:t>كمية من الماء </a:t>
            </a:r>
            <a:r>
              <a:rPr lang="ar-IQ" sz="2800" dirty="0" smtClean="0">
                <a:solidFill>
                  <a:schemeClr val="tx1"/>
                </a:solidFill>
              </a:rPr>
              <a:t>.</a:t>
            </a:r>
            <a:br>
              <a:rPr lang="ar-IQ" sz="2800" dirty="0" smtClean="0">
                <a:solidFill>
                  <a:schemeClr val="tx1"/>
                </a:solidFill>
              </a:rPr>
            </a:br>
            <a:r>
              <a:rPr lang="ar-IQ" sz="2800" dirty="0" smtClean="0">
                <a:solidFill>
                  <a:schemeClr val="tx1"/>
                </a:solidFill>
              </a:rPr>
              <a:t> ٤- استخدام رشاش الماء بدلاً من حوض الاستحمام .</a:t>
            </a:r>
            <a:br>
              <a:rPr lang="ar-IQ" sz="2800" dirty="0" smtClean="0">
                <a:solidFill>
                  <a:schemeClr val="tx1"/>
                </a:solidFill>
              </a:rPr>
            </a:br>
            <a:r>
              <a:rPr lang="ar-IQ" sz="2800" dirty="0" smtClean="0">
                <a:solidFill>
                  <a:schemeClr val="tx1"/>
                </a:solidFill>
              </a:rPr>
              <a:t>5- </a:t>
            </a:r>
            <a:r>
              <a:rPr lang="ar-IQ" sz="2800" dirty="0">
                <a:solidFill>
                  <a:schemeClr val="tx1"/>
                </a:solidFill>
              </a:rPr>
              <a:t>عدم استخدام الخرطوم في غسيل السيارة حيث يمكن استخدام وعاء كبير بدلاً من </a:t>
            </a:r>
            <a:r>
              <a:rPr lang="ar-IQ" sz="2800" dirty="0" smtClean="0">
                <a:solidFill>
                  <a:schemeClr val="tx1"/>
                </a:solidFill>
              </a:rPr>
              <a:t>ذلك. </a:t>
            </a:r>
            <a:endParaRPr lang="ar-IQ" sz="2800" dirty="0">
              <a:solidFill>
                <a:schemeClr val="tx1"/>
              </a:solidFill>
            </a:endParaRPr>
          </a:p>
        </p:txBody>
      </p:sp>
      <p:sp>
        <p:nvSpPr>
          <p:cNvPr id="3" name="مربع نص 2"/>
          <p:cNvSpPr txBox="1"/>
          <p:nvPr/>
        </p:nvSpPr>
        <p:spPr>
          <a:xfrm>
            <a:off x="2195736" y="2276872"/>
            <a:ext cx="6408712" cy="523220"/>
          </a:xfrm>
          <a:prstGeom prst="rect">
            <a:avLst/>
          </a:prstGeom>
          <a:noFill/>
        </p:spPr>
        <p:txBody>
          <a:bodyPr wrap="square" rtlCol="1">
            <a:spAutoFit/>
          </a:bodyPr>
          <a:lstStyle/>
          <a:p>
            <a:r>
              <a:rPr lang="ar-IQ" sz="2800" dirty="0" smtClean="0">
                <a:solidFill>
                  <a:srgbClr val="FF0000"/>
                </a:solidFill>
                <a:latin typeface="Calibri"/>
              </a:rPr>
              <a:t>◊ </a:t>
            </a:r>
            <a:r>
              <a:rPr lang="ar-IQ" sz="2800" dirty="0" smtClean="0">
                <a:solidFill>
                  <a:srgbClr val="FF0000"/>
                </a:solidFill>
              </a:rPr>
              <a:t>طرق </a:t>
            </a:r>
            <a:r>
              <a:rPr lang="ar-IQ" sz="2800" dirty="0">
                <a:solidFill>
                  <a:srgbClr val="FF0000"/>
                </a:solidFill>
              </a:rPr>
              <a:t>ترشيد استخدام المياه للأغراض المنزلية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12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76672"/>
            <a:ext cx="7756263" cy="1054250"/>
          </a:xfrm>
        </p:spPr>
        <p:txBody>
          <a:bodyPr/>
          <a:lstStyle/>
          <a:p>
            <a:pPr algn="r"/>
            <a:r>
              <a:rPr lang="ar-IQ" sz="2800" dirty="0" smtClean="0">
                <a:solidFill>
                  <a:srgbClr val="FF0000"/>
                </a:solidFill>
                <a:latin typeface="Calibri"/>
              </a:rPr>
              <a:t>◊ ترشيد استهلاك المياه في المؤسسات التعليمية </a:t>
            </a:r>
            <a:endParaRPr lang="ar-IQ" sz="2800" dirty="0">
              <a:solidFill>
                <a:srgbClr val="FF0000"/>
              </a:solidFill>
            </a:endParaRPr>
          </a:p>
        </p:txBody>
      </p:sp>
      <p:sp>
        <p:nvSpPr>
          <p:cNvPr id="3" name="مربع نص 2"/>
          <p:cNvSpPr txBox="1"/>
          <p:nvPr/>
        </p:nvSpPr>
        <p:spPr>
          <a:xfrm>
            <a:off x="467544" y="1988840"/>
            <a:ext cx="8424936" cy="3785652"/>
          </a:xfrm>
          <a:prstGeom prst="rect">
            <a:avLst/>
          </a:prstGeom>
          <a:noFill/>
        </p:spPr>
        <p:txBody>
          <a:bodyPr wrap="square" rtlCol="1">
            <a:spAutoFit/>
          </a:bodyPr>
          <a:lstStyle/>
          <a:p>
            <a:r>
              <a:rPr lang="ar-IQ" sz="2000" dirty="0"/>
              <a:t>رغم قلة الإحصاءات الرسمية الدقيقة الخاصة </a:t>
            </a:r>
            <a:r>
              <a:rPr lang="ar-IQ" sz="2000"/>
              <a:t>بالمدارس </a:t>
            </a:r>
            <a:r>
              <a:rPr lang="ar-IQ" sz="2000" smtClean="0"/>
              <a:t>العراقية ، </a:t>
            </a:r>
            <a:r>
              <a:rPr lang="ar-IQ" sz="2000" dirty="0"/>
              <a:t>تعتمد التقديرات على المعايير العالمية للمؤسسات التعليمية:</a:t>
            </a:r>
          </a:p>
          <a:p>
            <a:pPr>
              <a:buFont typeface="Arial"/>
              <a:buChar char="•"/>
            </a:pPr>
            <a:r>
              <a:rPr lang="ar-IQ" sz="2000" dirty="0"/>
              <a:t>معدل استهلاك الطالب يومياً: </a:t>
            </a:r>
          </a:p>
          <a:p>
            <a:pPr marL="742950" lvl="1" indent="-285750">
              <a:buFont typeface="Arial"/>
              <a:buChar char="•"/>
            </a:pPr>
            <a:r>
              <a:rPr lang="ar-IQ" sz="2000" b="1" dirty="0" smtClean="0"/>
              <a:t>20 </a:t>
            </a:r>
            <a:r>
              <a:rPr lang="ar-IQ" sz="2000" b="1" dirty="0"/>
              <a:t>– 50 لتر/يوم</a:t>
            </a:r>
            <a:r>
              <a:rPr lang="ar-IQ" sz="2000" dirty="0"/>
              <a:t> (شرب + دورات مياه + تنظيف) </a:t>
            </a:r>
          </a:p>
          <a:p>
            <a:pPr>
              <a:buFont typeface="Arial"/>
              <a:buChar char="•"/>
            </a:pPr>
            <a:r>
              <a:rPr lang="ar-IQ" sz="2000" dirty="0"/>
              <a:t>مدرسة تضم 500 طالب: </a:t>
            </a:r>
          </a:p>
          <a:p>
            <a:pPr marL="742950" lvl="1" indent="-285750">
              <a:buFont typeface="Arial"/>
              <a:buChar char="•"/>
            </a:pPr>
            <a:r>
              <a:rPr lang="ar-IQ" sz="2000" dirty="0"/>
              <a:t>تستهلك تقريباً </a:t>
            </a:r>
            <a:r>
              <a:rPr lang="ar-IQ" sz="2000" b="1" dirty="0"/>
              <a:t>10,000 – 25,000 لتر يومياً</a:t>
            </a:r>
            <a:r>
              <a:rPr lang="ar-IQ" sz="2000" dirty="0"/>
              <a:t> </a:t>
            </a:r>
          </a:p>
          <a:p>
            <a:pPr>
              <a:buFont typeface="Arial"/>
              <a:buChar char="•"/>
            </a:pPr>
            <a:r>
              <a:rPr lang="ar-IQ" sz="2000" dirty="0"/>
              <a:t>جامعة متوسطة (10,000 طالب): </a:t>
            </a:r>
          </a:p>
          <a:p>
            <a:pPr marL="742950" lvl="1" indent="-285750">
              <a:buFont typeface="Arial"/>
              <a:buChar char="•"/>
            </a:pPr>
            <a:r>
              <a:rPr lang="ar-IQ" sz="2000" dirty="0"/>
              <a:t>قد يصل الاستهلاك إلى </a:t>
            </a:r>
            <a:r>
              <a:rPr lang="ar-IQ" sz="2000" b="1" dirty="0"/>
              <a:t>200,000 – 500,000 لتر </a:t>
            </a:r>
            <a:r>
              <a:rPr lang="ar-IQ" sz="2000" b="1" dirty="0" smtClean="0"/>
              <a:t>يومياً</a:t>
            </a:r>
          </a:p>
          <a:p>
            <a:r>
              <a:rPr lang="ar-IQ" sz="2000" dirty="0"/>
              <a:t>⚠️ نسبة الهدر داخل الأبنية التعليمية:</a:t>
            </a:r>
          </a:p>
          <a:p>
            <a:pPr>
              <a:buFont typeface="Arial"/>
              <a:buChar char="•"/>
            </a:pPr>
            <a:r>
              <a:rPr lang="ar-IQ" sz="2000" b="1" dirty="0"/>
              <a:t>20 – 30%</a:t>
            </a:r>
            <a:r>
              <a:rPr lang="ar-IQ" sz="2000" dirty="0"/>
              <a:t> بسبب التسربات وسوء الاستخدام </a:t>
            </a:r>
          </a:p>
          <a:p>
            <a:pPr>
              <a:buFont typeface="Arial"/>
              <a:buChar char="•"/>
            </a:pPr>
            <a:r>
              <a:rPr lang="ar-IQ" sz="2000" dirty="0"/>
              <a:t>قد تصل إلى </a:t>
            </a:r>
            <a:r>
              <a:rPr lang="ar-IQ" sz="2000" b="1" dirty="0"/>
              <a:t>40%</a:t>
            </a:r>
            <a:r>
              <a:rPr lang="ar-IQ" sz="2000" dirty="0"/>
              <a:t> في الأبنية القديمة أو </a:t>
            </a:r>
            <a:r>
              <a:rPr lang="ar-IQ" sz="2000" dirty="0" smtClean="0"/>
              <a:t>غير الرشيدة كري الحدائق </a:t>
            </a:r>
            <a:endParaRPr lang="ar-IQ" sz="2000" dirty="0"/>
          </a:p>
          <a:p>
            <a:r>
              <a:rPr lang="ar-IQ" sz="2000" dirty="0" smtClean="0"/>
              <a:t>والسبب ------</a:t>
            </a:r>
            <a:endParaRPr lang="ar-IQ" sz="2000" dirty="0"/>
          </a:p>
        </p:txBody>
      </p:sp>
    </p:spTree>
    <p:extLst>
      <p:ext uri="{BB962C8B-B14F-4D97-AF65-F5344CB8AC3E}">
        <p14:creationId xmlns:p14="http://schemas.microsoft.com/office/powerpoint/2010/main" val="3668203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785</TotalTime>
  <Words>865</Words>
  <Application>Microsoft Office PowerPoint</Application>
  <PresentationFormat>عرض على الشاشة (3:4)‏</PresentationFormat>
  <Paragraphs>48</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غلاف فني</vt:lpstr>
      <vt:lpstr>ترشيد استهلاك المياه نحو بيئة مستدامة</vt:lpstr>
      <vt:lpstr>المقدمة</vt:lpstr>
      <vt:lpstr> لقد حظي الماء في القرآن الكريم باهتمام كبير، فقد ورد الحديث عنه في تسع وخمسين آية من آيات الذّكر الحكيم ، مشيرة إلى أهمّيته وطهارته وفائدته ، باعتباره نعمة الله الكبرى التي أنعم بها على مخلوقاته كلّها ، فما هي أهمّية الماء في القرآن الكريم ، وما هي أهمّ الحلول القرآنيّة لعلاج مشكلة ندرة الماء وقلّته منها. أولاً : هجرة الذنوب :- قال سبحانه وتعالى في سورة الاعراف : «وَلَوْ أَنَّ أَهْلَ الْقُرَىٰ آمَنُوا وَاتَّقَوْا لَفَتَحْنَا عَلَيْهِم بَرَكَاتٍ مِّنَ السَّمَاءِ وَالْأَرْضِ وَلَٰكِن كَذَّبُوا فَأَخَذْنَاهُم بِمَا كَانُوا يَكْسِبُونَ». </vt:lpstr>
      <vt:lpstr>ثانياً : الاقبال على الاستغفار :- قال سبحانه وتعالى في سورة نوح : «فَقُلْتُ اسْتَغْفِرُوا رَبَّكُمْ إِنَّهُ كَانَ غَفَّارًا * يُرْسِلِ السَّمَاءَ عَلَيْكُم مِّدْرَارًا * وَيُمْدِدْكُم بِأَمْوَالٍ وَبَنِينَ وَيَجْعَل لَّكُمْ جَنَّاتٍ وَيَجْعَل لَّكُمْ أَنْهَارًا» ثالثاً : شكر نعمة الماء بالمحافظة عليه وعدم الإسراف فيه عند السنة النبوية : فلقد كانت المدينة المنوّرة في زمن الرّسول صلّى الله عليه وسلّم والوحي ينزل عليه ، ذات مياه وزروع وحدائق ، ومع هذا كان الرّسول عليه الصّلاة والسّلام يغتسل بصاع ويتوضّأ فيه ، ولا يسرف في استعمال الماء حتّى في العبادة ،  فلقد سأله أعرابي عن طريقة الوضوء ، فأراه ثلاثاً ثلاثاً ، ثم قال :- «هذا الوضوء فمن زاد على هذا فقد أساء -أو تعدّى أو ظلم». </vt:lpstr>
      <vt:lpstr> يشير ترشيد استهلاك المياه إلى الاستخدام الأمثل للمياه وتقليل الهدر دون التأثير على الاحتياجات الأساسية من خلال تحسين الكفاءة في الاستخدامات المنزلية والزراعية والصناعية (تقرير الأمم المتحدة الأسكوا) ، لقد أصبح ترشيد استهلاك المياه من الأمور الهامة حالياً والتي يجب الالتزام بها من قبل المجتمع وذلك نتيجة الأزمة المائية التي يعاني منها العالم ومنها العراق والتي ترجع إلى أسباب خارجية تتمثل بـ : (التغيير المناخي والاحتباس الحراري ، التوتر السياسي وغياب القانون الدولي ، وتحكم الدول المجاورة بمنابع الأنهار) . وأسباب داخلية تشمل : (قلة السدود والبحيرات الخازنة للمياه ، عدم تبطين السواقي ، غياب الإرشاد المائي ، عدم استخدام نظم الري الحديثة ، انخفاض تكلفة المياه ، ازدياد عدد السكان ونمو النبات الطبيعي في الأنهار وهذا ما موجود فعلاً في العراق بشكل عام.</vt:lpstr>
      <vt:lpstr>◊ طرق ترشيد استخدام مياه الري : انطلاقاً من أهمية المياه ودورها في حياة الإنسان وضرورة العناية بها والمحافظة عليها أصبح البحث عن وسائل وطرق ترشيد المياه مهم جداً خصوصاً أن القطاع الزراعي يستهلك كمية كبيرة من الموارد المائية تتجاوز ٧٠% من الاستهلاك الكلي للموارد المائية وهناك خمسة جوانب رئيسية يمكن من خلالها تحسين كفاءة استخدام مياه الري كالآتي :-</vt:lpstr>
      <vt:lpstr>١- استخدام وسائل الري الحديثة كالري بالتنقيط . 2- استعمال مواد عضوية لتحسين بناء التربة .  ٣- تشجيع برامج الزراعة العضوية لتحسين خصائص التربة .  ٤- تشجيع زراعة نباتات البيئة المحلية التي تتحمل الظروف الجوية المحلية .  ٥- استخدام المياه المالحة لري المحاصيل المقاومة للملوحة . 6- سقي المحاصيل في المساء أو في الصباح الباكر لمنع عملية التبخر . 7- رفع مستوى الوعي لدى المزارعين .</vt:lpstr>
      <vt:lpstr>١- استخدام الكمية المناسبة من المياه في أعمال اليومية  .  ٢- عدم فتح حنفية الماء بشكل مستمر.  ٣- إتباع طرق فعالة لاستخدام أقل كمية من الماء .  ٤- استخدام رشاش الماء بدلاً من حوض الاستحمام . 5- عدم استخدام الخرطوم في غسيل السيارة حيث يمكن استخدام وعاء كبير بدلاً من ذلك. </vt:lpstr>
      <vt:lpstr>◊ ترشيد استهلاك المياه في المؤسسات التعليمية </vt:lpstr>
      <vt:lpstr>التنمية التي تأخذ بعين الاعتبار الأبعاد الاجتماعية والبيئية إلى جانب البعد الاقتصادي لتحسين استغلال الموارد المتاحة لتلبية احتياجات الأفراد مع الاحتفاظ بحق الأجيال القادمة ، وهذا المصطلح أممي رسمت به هيئة الأمم المتحدة خارطة للتنمية البيئية والاجتماعية والاقتصادية على مستوى العالم هدفها الأول هو تحسين ظروف المعيشة لكل فرد في المجتمع وتطوير وسائل الإنتاج وأساليبه وإدارتها بطرق لا تؤدي إلى استنزاف موارد كوكب الأرض الطبيعية لتحقيق التوازن بين الاحتياجات الحالية والقدرة على تلبية الاحتياجات المستقبلية  </vt:lpstr>
      <vt:lpstr>التنمية المستدامة تعتمد على الإدارة الرشيدة للموارد الطبيعية حيث يسهم الحفاظ على المياه في تحقيق الأمن الغذائي وتحسين الصحة العامة ودعم الاقتصاد المحلي وحماية البيئة وتشير الدراسات التي أجرتها المنظمات المتخصصة إلى أن احتياجات المنطقة العربية ومنها العراق ستواجه عجزاً مائياً في المستقبل إذ تشير توقعات الطلب على المياه المستخدمة لأغراض الشرب والأغراض المنزلية والصناعية إلى زيادة الطلب من (٤٠) مليار متر مكعب من عام ٢٠٢٠ إلى (٥٨) مليار متر مكعب عام ٢٠٣٠ وعليه ينبغي أن لا ينظر إلى مشكلة المياه على أساس المرحلة الحالية بل يجب العمل للمدى البعيد في محاولة لتوفير الأمن المائي والغذائي للمجتمع العراقي. اتضح من خلال الإحصائيات لوزارة الموارد المائية أن واقع استهلاك المياه يتمثل بالآتي :</vt:lpstr>
      <vt:lpstr>١- يبلغ إجمالي استهلاك المياه في العراق (40-45) مليار متر مكعب سنوياً .  ٢- يذهب ٧٠% من المياه إلى القطاع الزراعي بينما تستهلك المنازل ٢٥% والصناعة ٥% فقط .  ٣- نسبة الهدر المائي تصل إلى ٤٠% بسبب الاستخدامات الغير رشيدة ،  4- تعود أسباب الهدر المائي إلى اعتماد الزراعة التقليدية حيث أن ٨٠٪ من الأراضي الزراعية تُروى بالغمر بينما تُستخدم تقنيات الري الحديثة في ٢٠٪ فقط.</vt:lpstr>
      <vt:lpstr>في دراسة قام بها مجموعة من الباحثين أظهرت نتائج تحليل الاستبيان الآتي: ١- الاستهلاك المنزلي المفرط للمياه حيث أن ٦٠٪ من المواطنين لا يستخدمون تقنيات ترشيد استهلاك المياه. ٢- ضعف البنية التحتية اذ ان ٥٠٪ من شبكات المياه تعاني من تسرب المياه وفقاً لإحصائيات رسمية. ٣- يبلغ متوسط الاستهلاك اليومي للأغراض المنزلية (٣٥٠) لتر للفرد هو أعلى من المعدل العالمي الموصى به (١٥٠–٢٠٠) لتر. ٤- التسرب في شبكات المياه يُقدر بنسبة ٣٠٪ من المياه المنتجة بسبب ضعف الصيانة وتهالك البنية التحتية والجدول التالي يبين ذلك : </vt:lpstr>
      <vt:lpstr> </vt:lpstr>
      <vt:lpstr>بين الجدول أن ٧٠٪ من المستجيبين يتركون الحنفية مفتوحة على الأقل أحياناً مما يزيد من الهدر المائي، و٥٠٪ فقط يقومون بإصلاح التسربات حين حدوثها مما يساهم في استمرار المشكلة، وأن أقل من ٥٠٪ يستخدمون طرق ترشيد استهلاك المياه مما يشير إلى الحاجة لحملات توعية وتوفير هذه الأدوات أو الطرق بأسعار مدعومة من قبل الدولة.   </vt:lpstr>
      <vt:lpstr>يظهر الجدول أن ٥٠٪ من المستجيبين يرون أن الوعي بترشيد المياه غير كافٍ مما يشير إلى ضرورة تعزيز التوعية المجتمعية، وأن ٦٠٪ يعتقدون أن جهود الحكومة غير كافية مما يعكس الحاجة إلى سياسات أكثر فعالية.</vt:lpstr>
      <vt:lpstr>يبين الجدول أن أكثر الحلول المقترحة فعالية هي دعم تقنيات الري الحديثة بنسبة %٧٧,٨، ونشر التوعية بين المواطنين بنسبة %٧١,١ و%٦٦,٧ يرون أن تحسين شبكات المياه ضروري مما يعكس أهمية الاستثمار في البنية التحتية من خلال النتائج أعلاه يتضح لنا أن ترشيد استهلاك المياه له دور فاعل في تحقيق التنمية المستدامة للمياه. </vt:lpstr>
      <vt:lpstr>عرض تقديمي في PowerPoint</vt:lpstr>
      <vt:lpstr>عرض تقديمي في PowerPoint</vt:lpstr>
      <vt:lpstr>من هذا نستنتج ما يلي : 1- يعاني قطاع المياه في العراق في كل المجالات من مشاكل الهدر المائي خاصة في القطاع الزراعي والمنزلي. 2- ترشيد استهلاك المياه ليس مجرد ضرورة بيئية بل هو شرط أساسي لتحقيق التنمية المستدامة في العراق. 3- مستوى استهلاك المياه مرتفع خاصة في القطاعين العام والخاص قياساً بالمعدل الدولي. 4- نسبة كبيرة من المواطنين لا يستخدمون تقنيات الترشيد الحديثة. 5- أن الحكومة لا تبذل جهوداً كافية مما يستدعي تدخلاً أكبر عبر سياسات تنظيمية وبرامج الدعم. ٦- الحلول الأكثر دعماً من المجتمع تشمل تحسين شبكات المياه ودعم الري الحديث ونشر الوعي . </vt:lpstr>
      <vt:lpstr>استناداً إلى استنتاجات ما تم تقديمه بعدة توصيات :  ١- ضرورة تقليل الهدر المائي وزيادة كفاءة الاستخدام من خلال استخدام تقنيات الري الحديثة كأنظمة التنقيط والرش وكذلك إصلاح شبكات المياه وتحسين البنية التحتية باستبدال الأنابيب القديمة وتقليل التسرب .  ٢- تعزيز الوعي المجتمعي عن طريق إطلاق حملات توعية حول أهمية الترشيد .  ٣- ضرورة استخدام التقنيات الحديثة في ترشيد استهلاك المياه في مختلف المجالات .  ٤- ضرورة بذل جهود كافية من قبل الحكومة وتدخل أكبر عبر سياسات تنظيمية ودعم طرق الترشيد الحديثة .  ٥- ضرورة فرض سياسات وتشريعات لتنظيم استهلاك المياه مثل تسعيرة المياه وفقاً للاستهلاك مع مراعاة الفئات الفقيرة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المعــادن الثقيــلة..</dc:title>
  <dc:creator>MICRO CHIP</dc:creator>
  <cp:lastModifiedBy>Maher</cp:lastModifiedBy>
  <cp:revision>101</cp:revision>
  <dcterms:created xsi:type="dcterms:W3CDTF">2014-12-13T10:47:47Z</dcterms:created>
  <dcterms:modified xsi:type="dcterms:W3CDTF">2026-04-21T02:59:12Z</dcterms:modified>
</cp:coreProperties>
</file>