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87" r:id="rId2"/>
    <p:sldId id="277" r:id="rId3"/>
    <p:sldId id="285" r:id="rId4"/>
    <p:sldId id="278" r:id="rId5"/>
    <p:sldId id="279" r:id="rId6"/>
    <p:sldId id="286" r:id="rId7"/>
    <p:sldId id="280" r:id="rId8"/>
    <p:sldId id="281" r:id="rId9"/>
    <p:sldId id="282" r:id="rId10"/>
    <p:sldId id="283" r:id="rId11"/>
    <p:sldId id="288" r:id="rId12"/>
    <p:sldId id="284" r:id="rId13"/>
  </p:sldIdLst>
  <p:sldSz cx="9144000" cy="6858000" type="screen4x3"/>
  <p:notesSz cx="6742113" cy="9872663"/>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6" d="100"/>
          <a:sy n="76" d="100"/>
        </p:scale>
        <p:origin x="-300" y="15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A4D5D3F-5A34-49AA-A1E4-1C9C7885728A}" type="datetimeFigureOut">
              <a:rPr lang="ar-IQ" smtClean="0"/>
              <a:t>03/11/1447</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04B9672F-F2CF-4EAB-A054-E2579175D269}"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4D5D3F-5A34-49AA-A1E4-1C9C7885728A}" type="datetimeFigureOut">
              <a:rPr lang="ar-IQ" smtClean="0"/>
              <a:t>03/11/1447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4B9672F-F2CF-4EAB-A054-E2579175D269}"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4D5D3F-5A34-49AA-A1E4-1C9C7885728A}" type="datetimeFigureOut">
              <a:rPr lang="ar-IQ" smtClean="0"/>
              <a:t>03/11/1447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4B9672F-F2CF-4EAB-A054-E2579175D269}"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4D5D3F-5A34-49AA-A1E4-1C9C7885728A}" type="datetimeFigureOut">
              <a:rPr lang="ar-IQ" smtClean="0"/>
              <a:t>03/11/1447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4B9672F-F2CF-4EAB-A054-E2579175D269}"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A4D5D3F-5A34-49AA-A1E4-1C9C7885728A}" type="datetimeFigureOut">
              <a:rPr lang="ar-IQ" smtClean="0"/>
              <a:t>03/11/1447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4B9672F-F2CF-4EAB-A054-E2579175D269}"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A4D5D3F-5A34-49AA-A1E4-1C9C7885728A}" type="datetimeFigureOut">
              <a:rPr lang="ar-IQ" smtClean="0"/>
              <a:t>03/11/1447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4B9672F-F2CF-4EAB-A054-E2579175D269}"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A4D5D3F-5A34-49AA-A1E4-1C9C7885728A}" type="datetimeFigureOut">
              <a:rPr lang="ar-IQ" smtClean="0"/>
              <a:t>03/11/1447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04B9672F-F2CF-4EAB-A054-E2579175D269}"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A4D5D3F-5A34-49AA-A1E4-1C9C7885728A}" type="datetimeFigureOut">
              <a:rPr lang="ar-IQ" smtClean="0"/>
              <a:t>03/11/1447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04B9672F-F2CF-4EAB-A054-E2579175D269}"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4D5D3F-5A34-49AA-A1E4-1C9C7885728A}" type="datetimeFigureOut">
              <a:rPr lang="ar-IQ" smtClean="0"/>
              <a:t>03/11/1447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04B9672F-F2CF-4EAB-A054-E2579175D269}"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A4D5D3F-5A34-49AA-A1E4-1C9C7885728A}" type="datetimeFigureOut">
              <a:rPr lang="ar-IQ" smtClean="0"/>
              <a:t>03/11/1447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4B9672F-F2CF-4EAB-A054-E2579175D269}"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A4D5D3F-5A34-49AA-A1E4-1C9C7885728A}" type="datetimeFigureOut">
              <a:rPr lang="ar-IQ" smtClean="0"/>
              <a:t>03/11/1447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04B9672F-F2CF-4EAB-A054-E2579175D269}"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A4D5D3F-5A34-49AA-A1E4-1C9C7885728A}" type="datetimeFigureOut">
              <a:rPr lang="ar-IQ" smtClean="0"/>
              <a:t>03/11/1447</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B9672F-F2CF-4EAB-A054-E2579175D269}"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1" y="352223"/>
            <a:ext cx="1763689" cy="1656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93" y="451835"/>
            <a:ext cx="1584325" cy="159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مستطيل 1"/>
          <p:cNvSpPr/>
          <p:nvPr/>
        </p:nvSpPr>
        <p:spPr>
          <a:xfrm>
            <a:off x="1324787" y="2420888"/>
            <a:ext cx="6213560" cy="923330"/>
          </a:xfrm>
          <a:prstGeom prst="rect">
            <a:avLst/>
          </a:prstGeom>
        </p:spPr>
        <p:txBody>
          <a:bodyPr wrap="none">
            <a:spAutoFit/>
          </a:bodyPr>
          <a:lstStyle/>
          <a:p>
            <a:pPr algn="ctr"/>
            <a:r>
              <a:rPr lang="en-US" sz="5400" b="1" dirty="0">
                <a:ln>
                  <a:gradFill>
                    <a:gsLst>
                      <a:gs pos="0">
                        <a:srgbClr val="FFC000"/>
                      </a:gs>
                      <a:gs pos="25000">
                        <a:srgbClr val="FF6633"/>
                      </a:gs>
                      <a:gs pos="78000">
                        <a:srgbClr val="FFFF00"/>
                      </a:gs>
                      <a:gs pos="75000">
                        <a:srgbClr val="01A78F"/>
                      </a:gs>
                      <a:gs pos="100000">
                        <a:srgbClr val="3366FF"/>
                      </a:gs>
                    </a:gsLst>
                    <a:lin ang="5400000" scaled="0"/>
                  </a:gradFill>
                </a:ln>
                <a:solidFill>
                  <a:srgbClr val="FF0000"/>
                </a:solidFill>
              </a:rPr>
              <a:t> </a:t>
            </a:r>
            <a:r>
              <a:rPr lang="ar-IQ" sz="4400" b="1" dirty="0" smtClean="0">
                <a:ln>
                  <a:gradFill>
                    <a:gsLst>
                      <a:gs pos="0">
                        <a:srgbClr val="FFC000"/>
                      </a:gs>
                      <a:gs pos="25000">
                        <a:srgbClr val="FF6633"/>
                      </a:gs>
                      <a:gs pos="78000">
                        <a:srgbClr val="FFFF00"/>
                      </a:gs>
                      <a:gs pos="75000">
                        <a:srgbClr val="01A78F"/>
                      </a:gs>
                      <a:gs pos="100000">
                        <a:srgbClr val="3366FF"/>
                      </a:gs>
                    </a:gsLst>
                    <a:lin ang="5400000" scaled="0"/>
                  </a:gradFill>
                </a:ln>
                <a:solidFill>
                  <a:srgbClr val="FF0000"/>
                </a:solidFill>
              </a:rPr>
              <a:t>التنمر واثاره السلبية على الطلبة</a:t>
            </a:r>
            <a:endParaRPr lang="en-US" sz="4400" b="1" dirty="0">
              <a:ln>
                <a:gradFill>
                  <a:gsLst>
                    <a:gs pos="0">
                      <a:srgbClr val="FFC000"/>
                    </a:gs>
                    <a:gs pos="25000">
                      <a:srgbClr val="FF6633"/>
                    </a:gs>
                    <a:gs pos="78000">
                      <a:srgbClr val="FFFF00"/>
                    </a:gs>
                    <a:gs pos="75000">
                      <a:srgbClr val="01A78F"/>
                    </a:gs>
                    <a:gs pos="100000">
                      <a:srgbClr val="3366FF"/>
                    </a:gs>
                  </a:gsLst>
                  <a:lin ang="5400000" scaled="0"/>
                </a:gradFill>
              </a:ln>
              <a:solidFill>
                <a:srgbClr val="FF0000"/>
              </a:solidFill>
              <a:effectLst>
                <a:innerShdw blurRad="101600" dist="76200" dir="5400000">
                  <a:schemeClr val="accent1">
                    <a:satMod val="190000"/>
                    <a:tint val="100000"/>
                    <a:alpha val="74000"/>
                  </a:schemeClr>
                </a:innerShdw>
              </a:effectLst>
            </a:endParaRPr>
          </a:p>
        </p:txBody>
      </p:sp>
      <p:sp>
        <p:nvSpPr>
          <p:cNvPr id="3" name="مستطيل 2"/>
          <p:cNvSpPr/>
          <p:nvPr/>
        </p:nvSpPr>
        <p:spPr>
          <a:xfrm>
            <a:off x="1275094" y="3429000"/>
            <a:ext cx="6105217" cy="1077218"/>
          </a:xfrm>
          <a:prstGeom prst="rect">
            <a:avLst/>
          </a:prstGeom>
        </p:spPr>
        <p:txBody>
          <a:bodyPr wrap="square">
            <a:spAutoFit/>
          </a:bodyPr>
          <a:lstStyle/>
          <a:p>
            <a:pPr algn="ctr"/>
            <a:r>
              <a:rPr lang="ar-IQ" sz="3200" b="1" dirty="0"/>
              <a:t>أعداد وتقديم</a:t>
            </a:r>
            <a:r>
              <a:rPr lang="ar-SA" sz="3200" b="1" dirty="0"/>
              <a:t> </a:t>
            </a:r>
            <a:r>
              <a:rPr lang="en-US" sz="3200" b="1" dirty="0"/>
              <a:t> / </a:t>
            </a:r>
            <a:r>
              <a:rPr lang="ar-IQ" sz="3200" b="1" dirty="0" err="1"/>
              <a:t>أ.م.د</a:t>
            </a:r>
            <a:r>
              <a:rPr lang="ar-IQ" sz="3200" b="1" dirty="0"/>
              <a:t>. عبدالستار عبود كاظم </a:t>
            </a:r>
          </a:p>
          <a:p>
            <a:pPr algn="ctr"/>
            <a:r>
              <a:rPr lang="ar-IQ" sz="3200" b="1" dirty="0" err="1"/>
              <a:t>بادارة</a:t>
            </a:r>
            <a:r>
              <a:rPr lang="ar-IQ" sz="3200" b="1" dirty="0"/>
              <a:t> / </a:t>
            </a:r>
            <a:r>
              <a:rPr lang="ar-IQ" sz="3200" b="1" dirty="0" err="1"/>
              <a:t>أ.د</a:t>
            </a:r>
            <a:r>
              <a:rPr lang="ar-IQ" sz="3200" b="1" dirty="0"/>
              <a:t>. نادرة جميل حمد</a:t>
            </a:r>
          </a:p>
        </p:txBody>
      </p:sp>
      <p:sp>
        <p:nvSpPr>
          <p:cNvPr id="4" name="مستطيل 3"/>
          <p:cNvSpPr/>
          <p:nvPr/>
        </p:nvSpPr>
        <p:spPr>
          <a:xfrm>
            <a:off x="1979712" y="718695"/>
            <a:ext cx="5256584" cy="1569660"/>
          </a:xfrm>
          <a:prstGeom prst="rect">
            <a:avLst/>
          </a:prstGeom>
        </p:spPr>
        <p:txBody>
          <a:bodyPr wrap="square">
            <a:spAutoFit/>
          </a:bodyPr>
          <a:lstStyle/>
          <a:p>
            <a:pPr algn="ctr"/>
            <a:r>
              <a:rPr lang="ar-IQ" sz="2400" b="1" dirty="0"/>
              <a:t>برعاية السيد عميد كلية التربية ابن رشد</a:t>
            </a:r>
            <a:endParaRPr lang="en-US" sz="2400" dirty="0"/>
          </a:p>
          <a:p>
            <a:pPr algn="ctr"/>
            <a:r>
              <a:rPr lang="ar-IQ" sz="2400" b="1" dirty="0" err="1"/>
              <a:t>أ.د</a:t>
            </a:r>
            <a:r>
              <a:rPr lang="ar-IQ" sz="2400" b="1" dirty="0"/>
              <a:t>. علاوي سادر جازع المحترم</a:t>
            </a:r>
            <a:endParaRPr lang="en-US" sz="2400" dirty="0"/>
          </a:p>
          <a:p>
            <a:pPr algn="ctr"/>
            <a:r>
              <a:rPr lang="ar-IQ" sz="2400" b="1" dirty="0"/>
              <a:t>تقيم الوحدة الارشادية بالتعاون مع التعليم </a:t>
            </a:r>
            <a:r>
              <a:rPr lang="ar-IQ" sz="2400" b="1" dirty="0" smtClean="0"/>
              <a:t>المستمر</a:t>
            </a:r>
          </a:p>
          <a:p>
            <a:pPr algn="ctr"/>
            <a:r>
              <a:rPr lang="ar-IQ" sz="2400" b="1" dirty="0" smtClean="0"/>
              <a:t>ندوة علمية </a:t>
            </a:r>
            <a:r>
              <a:rPr lang="ar-IQ" sz="2400" b="1" dirty="0"/>
              <a:t>بعنوان</a:t>
            </a:r>
            <a:endParaRPr lang="en-US" sz="2400" dirty="0"/>
          </a:p>
        </p:txBody>
      </p:sp>
      <p:sp>
        <p:nvSpPr>
          <p:cNvPr id="5" name="مستطيل 4"/>
          <p:cNvSpPr/>
          <p:nvPr/>
        </p:nvSpPr>
        <p:spPr>
          <a:xfrm>
            <a:off x="683568" y="5157192"/>
            <a:ext cx="7344816" cy="954107"/>
          </a:xfrm>
          <a:prstGeom prst="rect">
            <a:avLst/>
          </a:prstGeom>
        </p:spPr>
        <p:txBody>
          <a:bodyPr wrap="square">
            <a:spAutoFit/>
          </a:bodyPr>
          <a:lstStyle/>
          <a:p>
            <a:pPr algn="ctr"/>
            <a:r>
              <a:rPr lang="ar-IQ" sz="2800" b="1" dirty="0"/>
              <a:t>يوم الاربعاء الموافق 15/4/2026</a:t>
            </a:r>
            <a:endParaRPr lang="en-US" sz="2800" dirty="0"/>
          </a:p>
          <a:p>
            <a:pPr algn="ctr"/>
            <a:r>
              <a:rPr lang="ar-IQ" sz="2800" b="1" dirty="0"/>
              <a:t>في تمام الساعة 9:30  صباحا وعلى قاعة قسم الجغرافية</a:t>
            </a:r>
            <a:endParaRPr lang="en-US" sz="2800" dirty="0"/>
          </a:p>
        </p:txBody>
      </p:sp>
    </p:spTree>
    <p:extLst>
      <p:ext uri="{BB962C8B-B14F-4D97-AF65-F5344CB8AC3E}">
        <p14:creationId xmlns:p14="http://schemas.microsoft.com/office/powerpoint/2010/main" val="3663667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20688"/>
            <a:ext cx="8229600" cy="5904656"/>
          </a:xfrm>
        </p:spPr>
        <p:txBody>
          <a:bodyPr>
            <a:normAutofit fontScale="77500" lnSpcReduction="20000"/>
          </a:bodyPr>
          <a:lstStyle/>
          <a:p>
            <a:pPr marL="0" indent="0" algn="just">
              <a:lnSpc>
                <a:spcPct val="160000"/>
              </a:lnSpc>
              <a:buNone/>
            </a:pPr>
            <a:r>
              <a:rPr lang="ar-IQ" dirty="0" smtClean="0">
                <a:latin typeface="Times New Roman" pitchFamily="18" charset="0"/>
                <a:cs typeface="Times New Roman" pitchFamily="18" charset="0"/>
              </a:rPr>
              <a:t>8- </a:t>
            </a:r>
            <a:r>
              <a:rPr lang="ar-SA" dirty="0" smtClean="0">
                <a:latin typeface="Times New Roman" pitchFamily="18" charset="0"/>
                <a:cs typeface="Times New Roman" pitchFamily="18" charset="0"/>
              </a:rPr>
              <a:t>متابعة </a:t>
            </a:r>
            <a:r>
              <a:rPr lang="ar-SA" dirty="0">
                <a:latin typeface="Times New Roman" pitchFamily="18" charset="0"/>
                <a:cs typeface="Times New Roman" pitchFamily="18" charset="0"/>
              </a:rPr>
              <a:t>السلوكيات المختلفة للأبناء في سن مبكرة والوقوف على السلوكيات الخاطئة ومعالجتها</a:t>
            </a:r>
            <a:r>
              <a:rPr lang="en-US" dirty="0">
                <a:latin typeface="Times New Roman" pitchFamily="18" charset="0"/>
                <a:cs typeface="Times New Roman" pitchFamily="18" charset="0"/>
              </a:rPr>
              <a:t>. </a:t>
            </a:r>
            <a:endParaRPr lang="ar-IQ" dirty="0" smtClean="0">
              <a:latin typeface="Times New Roman" pitchFamily="18" charset="0"/>
              <a:cs typeface="Times New Roman" pitchFamily="18" charset="0"/>
            </a:endParaRPr>
          </a:p>
          <a:p>
            <a:pPr marL="0" indent="0" algn="just">
              <a:lnSpc>
                <a:spcPct val="160000"/>
              </a:lnSpc>
              <a:buNone/>
            </a:pPr>
            <a:r>
              <a:rPr lang="ar-IQ" dirty="0" smtClean="0">
                <a:latin typeface="Times New Roman" pitchFamily="18" charset="0"/>
                <a:cs typeface="Times New Roman" pitchFamily="18" charset="0"/>
              </a:rPr>
              <a:t>9- </a:t>
            </a:r>
            <a:r>
              <a:rPr lang="ar-SA" dirty="0" smtClean="0">
                <a:latin typeface="Times New Roman" pitchFamily="18" charset="0"/>
                <a:cs typeface="Times New Roman" pitchFamily="18" charset="0"/>
              </a:rPr>
              <a:t> </a:t>
            </a:r>
            <a:r>
              <a:rPr lang="ar-SA" dirty="0">
                <a:latin typeface="Times New Roman" pitchFamily="18" charset="0"/>
                <a:cs typeface="Times New Roman" pitchFamily="18" charset="0"/>
              </a:rPr>
              <a:t>مراقبة الأبناء على الإنترنت ووسائل التواصل الاجتماعي والانتباه لأي علامات غير عادية</a:t>
            </a:r>
            <a:r>
              <a:rPr lang="en-US" dirty="0" smtClean="0">
                <a:latin typeface="Times New Roman" pitchFamily="18" charset="0"/>
                <a:cs typeface="Times New Roman" pitchFamily="18" charset="0"/>
              </a:rPr>
              <a:t>.</a:t>
            </a:r>
            <a:endParaRPr lang="ar-IQ" dirty="0" smtClean="0">
              <a:latin typeface="Times New Roman" pitchFamily="18" charset="0"/>
              <a:cs typeface="Times New Roman" pitchFamily="18" charset="0"/>
            </a:endParaRPr>
          </a:p>
          <a:p>
            <a:pPr marL="0" indent="0" algn="just">
              <a:lnSpc>
                <a:spcPct val="160000"/>
              </a:lnSpc>
              <a:buNone/>
            </a:pPr>
            <a:r>
              <a:rPr lang="ar-IQ" dirty="0" smtClean="0">
                <a:latin typeface="Times New Roman" pitchFamily="18" charset="0"/>
                <a:cs typeface="Times New Roman" pitchFamily="18" charset="0"/>
              </a:rPr>
              <a:t>10-</a:t>
            </a:r>
            <a:r>
              <a:rPr lang="ar-SA" dirty="0" smtClean="0">
                <a:latin typeface="Times New Roman" pitchFamily="18" charset="0"/>
                <a:cs typeface="Times New Roman" pitchFamily="18" charset="0"/>
              </a:rPr>
              <a:t> </a:t>
            </a:r>
            <a:r>
              <a:rPr lang="ar-SA" dirty="0">
                <a:latin typeface="Times New Roman" pitchFamily="18" charset="0"/>
                <a:cs typeface="Times New Roman" pitchFamily="18" charset="0"/>
              </a:rPr>
              <a:t>تجنب الفراغ واستثمار الطاقات والقدرات الخاصة للأفراد بالبرامج والأنشطة التي تعود عليهم </a:t>
            </a:r>
            <a:r>
              <a:rPr lang="ar-SA" dirty="0" smtClean="0">
                <a:latin typeface="Times New Roman" pitchFamily="18" charset="0"/>
                <a:cs typeface="Times New Roman" pitchFamily="18" charset="0"/>
              </a:rPr>
              <a:t>بالنفع</a:t>
            </a:r>
            <a:endParaRPr lang="en-US" dirty="0" smtClean="0">
              <a:latin typeface="Times New Roman" pitchFamily="18" charset="0"/>
              <a:cs typeface="Times New Roman" pitchFamily="18" charset="0"/>
            </a:endParaRPr>
          </a:p>
          <a:p>
            <a:pPr marL="0" indent="0" algn="just">
              <a:lnSpc>
                <a:spcPct val="160000"/>
              </a:lnSpc>
              <a:buNone/>
            </a:pPr>
            <a:r>
              <a:rPr lang="ar-IQ" dirty="0" smtClean="0">
                <a:latin typeface="Times New Roman" pitchFamily="18" charset="0"/>
                <a:cs typeface="Times New Roman" pitchFamily="18" charset="0"/>
              </a:rPr>
              <a:t>11-</a:t>
            </a:r>
            <a:r>
              <a:rPr lang="en-US" dirty="0" smtClean="0">
                <a:latin typeface="Times New Roman" pitchFamily="18" charset="0"/>
                <a:cs typeface="Times New Roman" pitchFamily="18" charset="0"/>
              </a:rPr>
              <a:t> </a:t>
            </a:r>
            <a:r>
              <a:rPr lang="ar-SA" dirty="0" smtClean="0">
                <a:latin typeface="Times New Roman" pitchFamily="18" charset="0"/>
                <a:cs typeface="Times New Roman" pitchFamily="18" charset="0"/>
              </a:rPr>
              <a:t>الاستماع </a:t>
            </a:r>
            <a:r>
              <a:rPr lang="ar-SA" dirty="0">
                <a:latin typeface="Times New Roman" pitchFamily="18" charset="0"/>
                <a:cs typeface="Times New Roman" pitchFamily="18" charset="0"/>
              </a:rPr>
              <a:t>إلى المعلمين والمرشدين الاجتماعيين والنفسيين في المدارس والحرص على اللقاءات الدورية معهم والأخذ </a:t>
            </a:r>
            <a:r>
              <a:rPr lang="ar-SA" dirty="0" smtClean="0">
                <a:latin typeface="Times New Roman" pitchFamily="18" charset="0"/>
                <a:cs typeface="Times New Roman" pitchFamily="18" charset="0"/>
              </a:rPr>
              <a:t>بآرائهم</a:t>
            </a:r>
            <a:endParaRPr lang="en-US" dirty="0" smtClean="0">
              <a:latin typeface="Times New Roman" pitchFamily="18" charset="0"/>
              <a:cs typeface="Times New Roman" pitchFamily="18" charset="0"/>
            </a:endParaRPr>
          </a:p>
          <a:p>
            <a:pPr marL="0" indent="0" algn="just">
              <a:lnSpc>
                <a:spcPct val="160000"/>
              </a:lnSpc>
              <a:buNone/>
            </a:pPr>
            <a:r>
              <a:rPr lang="ar-SA" dirty="0" smtClean="0">
                <a:latin typeface="Times New Roman" pitchFamily="18" charset="0"/>
                <a:cs typeface="Times New Roman" pitchFamily="18" charset="0"/>
              </a:rPr>
              <a:t> </a:t>
            </a:r>
            <a:r>
              <a:rPr lang="ar-IQ" dirty="0" smtClean="0">
                <a:latin typeface="Times New Roman" pitchFamily="18" charset="0"/>
                <a:cs typeface="Times New Roman" pitchFamily="18" charset="0"/>
              </a:rPr>
              <a:t>حيث  يجب </a:t>
            </a:r>
            <a:r>
              <a:rPr lang="ar-SA" dirty="0" smtClean="0">
                <a:latin typeface="Times New Roman" pitchFamily="18" charset="0"/>
                <a:cs typeface="Times New Roman" pitchFamily="18" charset="0"/>
              </a:rPr>
              <a:t>الانتباه </a:t>
            </a:r>
            <a:r>
              <a:rPr lang="ar-SA" dirty="0">
                <a:latin typeface="Times New Roman" pitchFamily="18" charset="0"/>
                <a:cs typeface="Times New Roman" pitchFamily="18" charset="0"/>
              </a:rPr>
              <a:t>إلى أي علامة من علامات التنمر المذكورة سابقاً في حال ظهرت على الطفل والحديث معه على الفور بهدوء</a:t>
            </a:r>
            <a:r>
              <a:rPr lang="en-US" dirty="0">
                <a:latin typeface="Times New Roman" pitchFamily="18" charset="0"/>
                <a:cs typeface="Times New Roman" pitchFamily="18" charset="0"/>
              </a:rPr>
              <a:t>. </a:t>
            </a:r>
            <a:r>
              <a:rPr lang="ar-IQ" dirty="0">
                <a:latin typeface="Times New Roman" pitchFamily="18" charset="0"/>
                <a:cs typeface="Times New Roman" pitchFamily="18" charset="0"/>
              </a:rPr>
              <a:t>و </a:t>
            </a:r>
            <a:r>
              <a:rPr lang="ar-SA" dirty="0">
                <a:latin typeface="Times New Roman" pitchFamily="18" charset="0"/>
                <a:cs typeface="Times New Roman" pitchFamily="18" charset="0"/>
              </a:rPr>
              <a:t>عرض الشخص المتنمر أو الضحية على أخصائي نفسي أو اجتماعي </a:t>
            </a:r>
            <a:r>
              <a:rPr lang="ar-IQ" dirty="0">
                <a:latin typeface="Times New Roman" pitchFamily="18" charset="0"/>
                <a:cs typeface="Times New Roman" pitchFamily="18" charset="0"/>
              </a:rPr>
              <a:t>و </a:t>
            </a:r>
            <a:r>
              <a:rPr lang="ar-SA" dirty="0">
                <a:latin typeface="Times New Roman" pitchFamily="18" charset="0"/>
                <a:cs typeface="Times New Roman" pitchFamily="18" charset="0"/>
              </a:rPr>
              <a:t>يتوجب على الحكومات وضع قوانين صارمة لمعاقبة ممارسي التنمر بكافة أشكاله</a:t>
            </a:r>
            <a:r>
              <a:rPr lang="en-US" dirty="0">
                <a:latin typeface="Times New Roman" pitchFamily="18" charset="0"/>
                <a:cs typeface="Times New Roman" pitchFamily="18" charset="0"/>
              </a:rPr>
              <a:t>. </a:t>
            </a:r>
            <a:r>
              <a:rPr lang="ar-SA" dirty="0">
                <a:latin typeface="Times New Roman" pitchFamily="18" charset="0"/>
                <a:cs typeface="Times New Roman" pitchFamily="18" charset="0"/>
              </a:rPr>
              <a:t>و حماية حقوق الأفراد الممارس عليهم التنمر وتعويضهم عن الأضرار النفسية أو الجسدية التي تعرضوا لها</a:t>
            </a:r>
            <a:r>
              <a:rPr lang="en-US" dirty="0">
                <a:latin typeface="Times New Roman" pitchFamily="18" charset="0"/>
                <a:cs typeface="Times New Roman" pitchFamily="18" charset="0"/>
              </a:rPr>
              <a:t>.</a:t>
            </a:r>
            <a:r>
              <a:rPr lang="ar-SA" dirty="0">
                <a:latin typeface="Times New Roman" pitchFamily="18" charset="0"/>
                <a:cs typeface="Times New Roman" pitchFamily="18" charset="0"/>
              </a:rPr>
              <a:t>و توفير مرشد تربوي في كل مدرسة مع تعزيز أهمية التواصل مع المرشد في حال التعرض لأي من أشكال العنف أو الأذى</a:t>
            </a:r>
            <a:r>
              <a:rPr lang="en-US" dirty="0">
                <a:latin typeface="Times New Roman" pitchFamily="18" charset="0"/>
                <a:cs typeface="Times New Roman" pitchFamily="18" charset="0"/>
              </a:rPr>
              <a:t>.</a:t>
            </a:r>
            <a:endParaRPr lang="ar-IQ" dirty="0">
              <a:latin typeface="Times New Roman" pitchFamily="18" charset="0"/>
              <a:cs typeface="Times New Roman" pitchFamily="18" charset="0"/>
            </a:endParaRPr>
          </a:p>
          <a:p>
            <a:pPr algn="just">
              <a:lnSpc>
                <a:spcPct val="160000"/>
              </a:lnSpc>
            </a:pPr>
            <a:endParaRPr lang="ar-IQ" dirty="0">
              <a:latin typeface="Times New Roman" pitchFamily="18" charset="0"/>
              <a:cs typeface="Times New Roman" pitchFamily="18" charset="0"/>
            </a:endParaRPr>
          </a:p>
        </p:txBody>
      </p:sp>
    </p:spTree>
    <p:extLst>
      <p:ext uri="{BB962C8B-B14F-4D97-AF65-F5344CB8AC3E}">
        <p14:creationId xmlns:p14="http://schemas.microsoft.com/office/powerpoint/2010/main" val="997636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491880" y="476672"/>
            <a:ext cx="3096344" cy="830997"/>
          </a:xfrm>
          <a:prstGeom prst="rect">
            <a:avLst/>
          </a:prstGeom>
        </p:spPr>
        <p:txBody>
          <a:bodyPr wrap="square">
            <a:spAutoFit/>
          </a:bodyPr>
          <a:lstStyle/>
          <a:p>
            <a:pPr lvl="0" algn="ctr"/>
            <a:r>
              <a:rPr lang="ar-IQ" sz="4800" dirty="0" smtClean="0"/>
              <a:t>اهم التوصيات</a:t>
            </a:r>
            <a:endParaRPr lang="en-US" sz="4800" dirty="0"/>
          </a:p>
        </p:txBody>
      </p:sp>
      <p:sp>
        <p:nvSpPr>
          <p:cNvPr id="3" name="مستطيل 2"/>
          <p:cNvSpPr/>
          <p:nvPr/>
        </p:nvSpPr>
        <p:spPr>
          <a:xfrm>
            <a:off x="179512" y="1700808"/>
            <a:ext cx="8784976" cy="4524315"/>
          </a:xfrm>
          <a:prstGeom prst="rect">
            <a:avLst/>
          </a:prstGeom>
        </p:spPr>
        <p:txBody>
          <a:bodyPr wrap="square">
            <a:spAutoFit/>
          </a:bodyPr>
          <a:lstStyle/>
          <a:p>
            <a:pPr marL="457200" lvl="0" indent="-457200" algn="justLow">
              <a:buFont typeface="+mj-lt"/>
              <a:buAutoNum type="arabicPeriod"/>
            </a:pPr>
            <a:r>
              <a:rPr lang="ar-IQ" sz="2400" dirty="0"/>
              <a:t>تعزيز الوعي لدى الطلبة بمخاطر التنمر واثاره النفسية والاجتماعية من خلال اقامة الورش والندوات العلمية بهذا الخصوص.</a:t>
            </a:r>
            <a:endParaRPr lang="en-US" sz="2400" dirty="0"/>
          </a:p>
          <a:p>
            <a:pPr marL="457200" lvl="0" indent="-457200" algn="justLow">
              <a:buFont typeface="+mj-lt"/>
              <a:buAutoNum type="arabicPeriod"/>
            </a:pPr>
            <a:r>
              <a:rPr lang="ar-IQ" sz="2400" dirty="0"/>
              <a:t>ادخال موضوع التنمر ضمن المناهج الدراسية لزيادة فهم الطلبة لهذه الظاهرة وطرق التعامل معها .</a:t>
            </a:r>
            <a:endParaRPr lang="en-US" sz="2400" dirty="0"/>
          </a:p>
          <a:p>
            <a:pPr marL="457200" lvl="0" indent="-457200" algn="justLow">
              <a:buFont typeface="+mj-lt"/>
              <a:buAutoNum type="arabicPeriod"/>
            </a:pPr>
            <a:r>
              <a:rPr lang="ar-IQ" sz="2400" dirty="0"/>
              <a:t>تشجيع الطلبة على الابلاغ عن حالات التنمر دون خوف , وتوفير بيئة امنة لذلك.</a:t>
            </a:r>
            <a:endParaRPr lang="en-US" sz="2400" dirty="0"/>
          </a:p>
          <a:p>
            <a:pPr marL="457200" lvl="0" indent="-457200" algn="justLow">
              <a:buFont typeface="+mj-lt"/>
              <a:buAutoNum type="arabicPeriod"/>
            </a:pPr>
            <a:r>
              <a:rPr lang="ar-IQ" sz="2400" dirty="0"/>
              <a:t>تعزيز القيم الاخلاقية مثل الاحترام والتسامح وقبول الاخر داخل البيئة الجامعية.</a:t>
            </a:r>
            <a:endParaRPr lang="en-US" sz="2400" dirty="0"/>
          </a:p>
          <a:p>
            <a:pPr marL="457200" lvl="0" indent="-457200" algn="justLow">
              <a:buFont typeface="+mj-lt"/>
              <a:buAutoNum type="arabicPeriod"/>
            </a:pPr>
            <a:r>
              <a:rPr lang="ar-IQ" sz="2400" dirty="0"/>
              <a:t>فرض قوانين وعقوبات رادعة بحق الطلبة المتنمرين للحد من تكرار هذا السلوك.</a:t>
            </a:r>
            <a:endParaRPr lang="en-US" sz="2400" dirty="0"/>
          </a:p>
          <a:p>
            <a:pPr marL="457200" lvl="0" indent="-457200" algn="justLow">
              <a:buFont typeface="+mj-lt"/>
              <a:buAutoNum type="arabicPeriod"/>
            </a:pPr>
            <a:r>
              <a:rPr lang="ar-IQ" sz="2400" dirty="0"/>
              <a:t>دعم الانشطة الاجتماعية( الثقافية, الرياضية) التي تعزز روح التعاون وتقلل من السلوك العدواني.</a:t>
            </a:r>
            <a:endParaRPr lang="en-US" sz="2400" dirty="0"/>
          </a:p>
          <a:p>
            <a:pPr marL="457200" lvl="0" indent="-457200" algn="justLow">
              <a:buFont typeface="+mj-lt"/>
              <a:buAutoNum type="arabicPeriod"/>
            </a:pPr>
            <a:r>
              <a:rPr lang="ar-IQ" sz="2400" dirty="0"/>
              <a:t>اشراك الاسرة في التوعية بمخاطر التنمر وتعزيز دورها في متابعة سلوك الابناء.</a:t>
            </a:r>
            <a:endParaRPr lang="en-US" sz="2400" dirty="0"/>
          </a:p>
          <a:p>
            <a:pPr marL="457200" lvl="0" indent="-457200" algn="justLow">
              <a:buFont typeface="+mj-lt"/>
              <a:buAutoNum type="arabicPeriod"/>
            </a:pPr>
            <a:r>
              <a:rPr lang="ar-IQ" sz="2400" dirty="0"/>
              <a:t>تدريب الهيأة التدريسية على اكتشاف حالات التنمر والتعامل معها بشكل تربوي سليم.</a:t>
            </a:r>
            <a:endParaRPr lang="en-US" sz="2400" dirty="0"/>
          </a:p>
          <a:p>
            <a:pPr marL="457200" lvl="0" indent="-457200" algn="justLow">
              <a:buFont typeface="+mj-lt"/>
              <a:buAutoNum type="arabicPeriod"/>
            </a:pPr>
            <a:r>
              <a:rPr lang="ar-IQ" sz="2400" dirty="0"/>
              <a:t>تنظيم حملات توعوية دورية داخل الجامعة للحد من انتشار هذه الظاهرة.</a:t>
            </a:r>
            <a:endParaRPr lang="en-US" sz="2400" dirty="0"/>
          </a:p>
        </p:txBody>
      </p:sp>
    </p:spTree>
    <p:extLst>
      <p:ext uri="{BB962C8B-B14F-4D97-AF65-F5344CB8AC3E}">
        <p14:creationId xmlns:p14="http://schemas.microsoft.com/office/powerpoint/2010/main" val="1121858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5656" y="1988840"/>
            <a:ext cx="6336704" cy="1569660"/>
          </a:xfrm>
          <a:prstGeom prst="rect">
            <a:avLst/>
          </a:prstGeom>
          <a:noFill/>
          <a:effectLst>
            <a:glow rad="228600">
              <a:schemeClr val="accent4">
                <a:satMod val="175000"/>
                <a:alpha val="40000"/>
              </a:schemeClr>
            </a:glow>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IQ" sz="9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شكرآ لأصغائكم </a:t>
            </a:r>
            <a:endParaRPr lang="en-US" sz="9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789747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4208" y="260648"/>
            <a:ext cx="1728192" cy="936104"/>
          </a:xfrm>
        </p:spPr>
        <p:txBody>
          <a:bodyPr>
            <a:normAutofit/>
          </a:bodyPr>
          <a:lstStyle/>
          <a:p>
            <a:pPr algn="r"/>
            <a:r>
              <a:rPr lang="ar-IQ" b="1" dirty="0" smtClean="0"/>
              <a:t>مقدمة :- </a:t>
            </a:r>
            <a:endParaRPr lang="ar-IQ" b="1" dirty="0"/>
          </a:p>
        </p:txBody>
      </p:sp>
      <p:sp>
        <p:nvSpPr>
          <p:cNvPr id="3" name="Content Placeholder 2"/>
          <p:cNvSpPr>
            <a:spLocks noGrp="1"/>
          </p:cNvSpPr>
          <p:nvPr>
            <p:ph idx="1"/>
          </p:nvPr>
        </p:nvSpPr>
        <p:spPr>
          <a:xfrm>
            <a:off x="457200" y="1052736"/>
            <a:ext cx="8229600" cy="5271864"/>
          </a:xfrm>
        </p:spPr>
        <p:txBody>
          <a:bodyPr>
            <a:normAutofit fontScale="85000" lnSpcReduction="20000"/>
          </a:bodyPr>
          <a:lstStyle/>
          <a:p>
            <a:pPr marL="0" indent="0" algn="just">
              <a:lnSpc>
                <a:spcPct val="150000"/>
              </a:lnSpc>
              <a:buNone/>
            </a:pPr>
            <a:r>
              <a:rPr lang="ar-IQ" dirty="0" smtClean="0">
                <a:latin typeface="Times New Roman" pitchFamily="18" charset="0"/>
                <a:cs typeface="Times New Roman" pitchFamily="18" charset="0"/>
              </a:rPr>
              <a:t>         </a:t>
            </a:r>
            <a:r>
              <a:rPr lang="ar-SA" dirty="0" smtClean="0">
                <a:latin typeface="Times New Roman" pitchFamily="18" charset="0"/>
                <a:cs typeface="Times New Roman" pitchFamily="18" charset="0"/>
              </a:rPr>
              <a:t>بدأت </a:t>
            </a:r>
            <a:r>
              <a:rPr lang="ar-SA" dirty="0">
                <a:latin typeface="Times New Roman" pitchFamily="18" charset="0"/>
                <a:cs typeface="Times New Roman" pitchFamily="18" charset="0"/>
              </a:rPr>
              <a:t>ظاهرة التنمر تنتشر بكثرة في الآونة الأخيرة وأصبحنا نرى التنمر في كل مكان</a:t>
            </a:r>
            <a:r>
              <a:rPr lang="ar-IQ" dirty="0">
                <a:latin typeface="Times New Roman" pitchFamily="18" charset="0"/>
                <a:cs typeface="Times New Roman" pitchFamily="18" charset="0"/>
              </a:rPr>
              <a:t>،</a:t>
            </a:r>
            <a:r>
              <a:rPr lang="ar-SA" dirty="0">
                <a:latin typeface="Times New Roman" pitchFamily="18" charset="0"/>
                <a:cs typeface="Times New Roman" pitchFamily="18" charset="0"/>
              </a:rPr>
              <a:t> في الشارع أو المدرسة أو الجامعة أو المنزل حتى في مكان العمل </a:t>
            </a:r>
            <a:r>
              <a:rPr lang="ar-IQ" dirty="0">
                <a:latin typeface="Times New Roman" pitchFamily="18" charset="0"/>
                <a:cs typeface="Times New Roman" pitchFamily="18" charset="0"/>
              </a:rPr>
              <a:t>،</a:t>
            </a:r>
            <a:r>
              <a:rPr lang="ar-SA" dirty="0">
                <a:latin typeface="Times New Roman" pitchFamily="18" charset="0"/>
                <a:cs typeface="Times New Roman" pitchFamily="18" charset="0"/>
              </a:rPr>
              <a:t> يعد التنمر شكل من أشكال العنف والإيذاء والإساءة التي تكون موجهة من فرد أو مجموعة من الأفراد إلى فرد أو مجموعة من الأفراد حيث يكون الفرد المهاجم أقوى من الأفراد الباقين. </a:t>
            </a:r>
            <a:endParaRPr lang="ar-IQ" dirty="0" smtClean="0">
              <a:latin typeface="Times New Roman" pitchFamily="18" charset="0"/>
              <a:cs typeface="Times New Roman" pitchFamily="18" charset="0"/>
            </a:endParaRPr>
          </a:p>
          <a:p>
            <a:pPr marL="0" indent="0" algn="just">
              <a:lnSpc>
                <a:spcPct val="150000"/>
              </a:lnSpc>
              <a:buNone/>
            </a:pPr>
            <a:r>
              <a:rPr lang="ar-SA" dirty="0" smtClean="0">
                <a:latin typeface="Times New Roman" pitchFamily="18" charset="0"/>
                <a:cs typeface="Times New Roman" pitchFamily="18" charset="0"/>
              </a:rPr>
              <a:t> </a:t>
            </a:r>
            <a:r>
              <a:rPr lang="ar-SA" dirty="0">
                <a:latin typeface="Times New Roman" pitchFamily="18" charset="0"/>
                <a:cs typeface="Times New Roman" pitchFamily="18" charset="0"/>
              </a:rPr>
              <a:t>يكون التنمر عن طريق التحرش أو الاعتداء اللفظي أو البدني أو غيرها من الأساليب العنيفة، ويتبع الأشخاص المتنمرون سياسة الترهيب والتخويف والتهديد، إضافة إلى الاستهزاء والتقليل من شأن </a:t>
            </a:r>
            <a:r>
              <a:rPr lang="ar-SA" dirty="0" smtClean="0">
                <a:latin typeface="Times New Roman" pitchFamily="18" charset="0"/>
                <a:cs typeface="Times New Roman" pitchFamily="18" charset="0"/>
              </a:rPr>
              <a:t>الشخص</a:t>
            </a:r>
            <a:endParaRPr lang="en-US" dirty="0" smtClean="0">
              <a:latin typeface="Times New Roman" pitchFamily="18" charset="0"/>
              <a:cs typeface="Times New Roman" pitchFamily="18" charset="0"/>
            </a:endParaRPr>
          </a:p>
          <a:p>
            <a:pPr marL="0" indent="0" algn="just">
              <a:lnSpc>
                <a:spcPct val="150000"/>
              </a:lnSpc>
              <a:buNone/>
            </a:pPr>
            <a:r>
              <a:rPr lang="en-US" dirty="0" smtClean="0">
                <a:latin typeface="Times New Roman" pitchFamily="18" charset="0"/>
                <a:cs typeface="Times New Roman" pitchFamily="18" charset="0"/>
              </a:rPr>
              <a:t>. </a:t>
            </a:r>
            <a:r>
              <a:rPr lang="ar-SA" dirty="0">
                <a:latin typeface="Times New Roman" pitchFamily="18" charset="0"/>
                <a:cs typeface="Times New Roman" pitchFamily="18" charset="0"/>
              </a:rPr>
              <a:t>ينعكس التنمر بشكل سلبي على الأفراد المتعرضين له </a:t>
            </a:r>
            <a:r>
              <a:rPr lang="ar-IQ" dirty="0">
                <a:latin typeface="Times New Roman" pitchFamily="18" charset="0"/>
                <a:cs typeface="Times New Roman" pitchFamily="18" charset="0"/>
              </a:rPr>
              <a:t>مما </a:t>
            </a:r>
            <a:r>
              <a:rPr lang="ar-SA" dirty="0">
                <a:latin typeface="Times New Roman" pitchFamily="18" charset="0"/>
                <a:cs typeface="Times New Roman" pitchFamily="18" charset="0"/>
              </a:rPr>
              <a:t>يؤدي التنمر إلى مشاكل نفسية وعاطفية وسلوكية على المدى الطويل كالاكتئاب والشعور بالوحدة والانطوائية والقلق </a:t>
            </a:r>
            <a:r>
              <a:rPr lang="ar-IQ" dirty="0">
                <a:latin typeface="Times New Roman" pitchFamily="18" charset="0"/>
                <a:cs typeface="Times New Roman" pitchFamily="18" charset="0"/>
              </a:rPr>
              <a:t>حيث  </a:t>
            </a:r>
            <a:r>
              <a:rPr lang="ar-SA" dirty="0">
                <a:latin typeface="Times New Roman" pitchFamily="18" charset="0"/>
                <a:cs typeface="Times New Roman" pitchFamily="18" charset="0"/>
              </a:rPr>
              <a:t>يلجأ الفرد للسلوك العدواني نتيجة للتنمر، فقد يتحول هو نفسه مع الوقت إلى متنمر أو إلى إنسان عنيف</a:t>
            </a:r>
            <a:r>
              <a:rPr lang="en-US" dirty="0">
                <a:latin typeface="Times New Roman" pitchFamily="18" charset="0"/>
                <a:cs typeface="Times New Roman" pitchFamily="18" charset="0"/>
              </a:rPr>
              <a:t>.</a:t>
            </a:r>
            <a:r>
              <a:rPr lang="ar-IQ" dirty="0">
                <a:latin typeface="Times New Roman" pitchFamily="18" charset="0"/>
                <a:cs typeface="Times New Roman" pitchFamily="18" charset="0"/>
              </a:rPr>
              <a:t> </a:t>
            </a:r>
          </a:p>
        </p:txBody>
      </p:sp>
    </p:spTree>
    <p:extLst>
      <p:ext uri="{BB962C8B-B14F-4D97-AF65-F5344CB8AC3E}">
        <p14:creationId xmlns:p14="http://schemas.microsoft.com/office/powerpoint/2010/main" val="2002674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836712"/>
            <a:ext cx="8229600" cy="4389120"/>
          </a:xfrm>
        </p:spPr>
        <p:txBody>
          <a:bodyPr/>
          <a:lstStyle/>
          <a:p>
            <a:pPr marL="0" indent="0" algn="just">
              <a:lnSpc>
                <a:spcPct val="150000"/>
              </a:lnSpc>
              <a:buNone/>
            </a:pPr>
            <a:r>
              <a:rPr lang="ar-IQ" dirty="0">
                <a:latin typeface="Times New Roman" pitchFamily="18" charset="0"/>
                <a:cs typeface="Times New Roman" pitchFamily="18" charset="0"/>
              </a:rPr>
              <a:t>اذا  </a:t>
            </a:r>
            <a:r>
              <a:rPr lang="ar-SA" dirty="0">
                <a:latin typeface="Times New Roman" pitchFamily="18" charset="0"/>
                <a:cs typeface="Times New Roman" pitchFamily="18" charset="0"/>
              </a:rPr>
              <a:t>يزداد انسحاب الفرد من الأنشطة الاجتماعية الحاصلة في العائلة أو المدرسة، حتى يصبح إنساناً صامتاً ومنعزلاً</a:t>
            </a:r>
            <a:r>
              <a:rPr lang="en-US" dirty="0">
                <a:latin typeface="Times New Roman" pitchFamily="18" charset="0"/>
                <a:cs typeface="Times New Roman" pitchFamily="18" charset="0"/>
              </a:rPr>
              <a:t>. </a:t>
            </a:r>
            <a:r>
              <a:rPr lang="ar-SA" dirty="0">
                <a:latin typeface="Times New Roman" pitchFamily="18" charset="0"/>
                <a:cs typeface="Times New Roman" pitchFamily="18" charset="0"/>
              </a:rPr>
              <a:t>قد يوصل التنمر الضحية إلى الانتحار، حيث أثبتت الدراسات أن ضحايا الانتحار بسبب التنمر في ازدياد مستمر وخاصة بعد دخول التنمر الإلكتروني إلى الصورة </a:t>
            </a:r>
            <a:r>
              <a:rPr lang="ar-IQ" dirty="0">
                <a:latin typeface="Times New Roman" pitchFamily="18" charset="0"/>
                <a:cs typeface="Times New Roman" pitchFamily="18" charset="0"/>
              </a:rPr>
              <a:t>،</a:t>
            </a:r>
            <a:r>
              <a:rPr lang="ar-IQ" dirty="0" smtClean="0">
                <a:latin typeface="Times New Roman" pitchFamily="18" charset="0"/>
                <a:cs typeface="Times New Roman" pitchFamily="18" charset="0"/>
              </a:rPr>
              <a:t>و </a:t>
            </a:r>
            <a:r>
              <a:rPr lang="ar-SA" dirty="0">
                <a:latin typeface="Times New Roman" pitchFamily="18" charset="0"/>
                <a:cs typeface="Times New Roman" pitchFamily="18" charset="0"/>
              </a:rPr>
              <a:t>من آثار التنمر قلة النوم أو النوم بكثرة</a:t>
            </a:r>
            <a:r>
              <a:rPr lang="en-US" dirty="0">
                <a:latin typeface="Times New Roman" pitchFamily="18" charset="0"/>
                <a:cs typeface="Times New Roman" pitchFamily="18" charset="0"/>
              </a:rPr>
              <a:t>. </a:t>
            </a:r>
            <a:r>
              <a:rPr lang="ar-SA" dirty="0">
                <a:latin typeface="Times New Roman" pitchFamily="18" charset="0"/>
                <a:cs typeface="Times New Roman" pitchFamily="18" charset="0"/>
              </a:rPr>
              <a:t>كما يعاني من يتعرض للتنمر إلى الصداع وآلام المعدة وحالات من الخوف والذعر</a:t>
            </a:r>
            <a:r>
              <a:rPr lang="en-US" dirty="0">
                <a:latin typeface="Times New Roman" pitchFamily="18" charset="0"/>
                <a:cs typeface="Times New Roman" pitchFamily="18" charset="0"/>
              </a:rPr>
              <a:t>.</a:t>
            </a:r>
            <a:endParaRPr lang="ar-IQ" dirty="0">
              <a:latin typeface="Times New Roman" pitchFamily="18" charset="0"/>
              <a:cs typeface="Times New Roman" pitchFamily="18" charset="0"/>
            </a:endParaRPr>
          </a:p>
          <a:p>
            <a:pPr marL="0" indent="0" algn="just">
              <a:lnSpc>
                <a:spcPct val="150000"/>
              </a:lnSpc>
              <a:buNone/>
            </a:pPr>
            <a:endParaRPr lang="ar-IQ" dirty="0">
              <a:latin typeface="Times New Roman" pitchFamily="18" charset="0"/>
              <a:cs typeface="Times New Roman" pitchFamily="18" charset="0"/>
            </a:endParaRPr>
          </a:p>
        </p:txBody>
      </p:sp>
    </p:spTree>
    <p:extLst>
      <p:ext uri="{BB962C8B-B14F-4D97-AF65-F5344CB8AC3E}">
        <p14:creationId xmlns:p14="http://schemas.microsoft.com/office/powerpoint/2010/main" val="1640199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764704"/>
            <a:ext cx="8229600" cy="5544616"/>
          </a:xfrm>
        </p:spPr>
        <p:txBody>
          <a:bodyPr>
            <a:normAutofit/>
          </a:bodyPr>
          <a:lstStyle/>
          <a:p>
            <a:pPr marL="0" indent="0" algn="ctr">
              <a:lnSpc>
                <a:spcPct val="150000"/>
              </a:lnSpc>
              <a:buNone/>
            </a:pPr>
            <a:r>
              <a:rPr lang="ar-IQ" sz="3200" b="1" dirty="0" smtClean="0">
                <a:latin typeface="Times New Roman" pitchFamily="18" charset="0"/>
                <a:cs typeface="Times New Roman" pitchFamily="18" charset="0"/>
              </a:rPr>
              <a:t>اقسام التنمر</a:t>
            </a:r>
          </a:p>
          <a:p>
            <a:pPr marL="0" indent="0" algn="just">
              <a:lnSpc>
                <a:spcPct val="150000"/>
              </a:lnSpc>
              <a:buNone/>
            </a:pPr>
            <a:r>
              <a:rPr lang="ar-SA" dirty="0" smtClean="0">
                <a:latin typeface="Times New Roman" pitchFamily="18" charset="0"/>
                <a:cs typeface="Times New Roman" pitchFamily="18" charset="0"/>
              </a:rPr>
              <a:t>يقسم </a:t>
            </a:r>
            <a:r>
              <a:rPr lang="ar-SA" dirty="0">
                <a:latin typeface="Times New Roman" pitchFamily="18" charset="0"/>
                <a:cs typeface="Times New Roman" pitchFamily="18" charset="0"/>
              </a:rPr>
              <a:t>التنمر إلى ثلاثة أشكال رئيسية وهي</a:t>
            </a:r>
            <a:r>
              <a:rPr lang="en-US" dirty="0">
                <a:latin typeface="Times New Roman" pitchFamily="18" charset="0"/>
                <a:cs typeface="Times New Roman" pitchFamily="18" charset="0"/>
              </a:rPr>
              <a:t>-:</a:t>
            </a:r>
          </a:p>
          <a:p>
            <a:pPr lvl="0" algn="just">
              <a:lnSpc>
                <a:spcPct val="150000"/>
              </a:lnSpc>
            </a:pPr>
            <a:r>
              <a:rPr lang="ar-IQ" dirty="0">
                <a:latin typeface="Times New Roman" pitchFamily="18" charset="0"/>
                <a:cs typeface="Times New Roman" pitchFamily="18" charset="0"/>
              </a:rPr>
              <a:t> </a:t>
            </a:r>
            <a:r>
              <a:rPr lang="ar-SA" dirty="0">
                <a:latin typeface="Times New Roman" pitchFamily="18" charset="0"/>
                <a:cs typeface="Times New Roman" pitchFamily="18" charset="0"/>
              </a:rPr>
              <a:t>التنمر اللفظي ويشمل الإغاظة والسخرية والاستفزاز والتعليقات غير اللائقة والتهديد</a:t>
            </a:r>
            <a:r>
              <a:rPr lang="en-US" dirty="0">
                <a:latin typeface="Times New Roman" pitchFamily="18" charset="0"/>
                <a:cs typeface="Times New Roman" pitchFamily="18" charset="0"/>
              </a:rPr>
              <a:t>.</a:t>
            </a:r>
          </a:p>
          <a:p>
            <a:pPr lvl="0" algn="just">
              <a:lnSpc>
                <a:spcPct val="150000"/>
              </a:lnSpc>
            </a:pPr>
            <a:r>
              <a:rPr lang="ar-SA" dirty="0">
                <a:latin typeface="Times New Roman" pitchFamily="18" charset="0"/>
                <a:cs typeface="Times New Roman" pitchFamily="18" charset="0"/>
              </a:rPr>
              <a:t>التنمر الجسدي ويشمل الضرب والعنف والصفع والطعن وغيرها من طرق الإيذاء البدني</a:t>
            </a:r>
            <a:r>
              <a:rPr lang="en-US" dirty="0">
                <a:latin typeface="Times New Roman" pitchFamily="18" charset="0"/>
                <a:cs typeface="Times New Roman" pitchFamily="18" charset="0"/>
              </a:rPr>
              <a:t>.</a:t>
            </a:r>
          </a:p>
          <a:p>
            <a:pPr lvl="0" algn="just">
              <a:lnSpc>
                <a:spcPct val="150000"/>
              </a:lnSpc>
            </a:pPr>
            <a:r>
              <a:rPr lang="ar-SA" dirty="0">
                <a:latin typeface="Times New Roman" pitchFamily="18" charset="0"/>
                <a:cs typeface="Times New Roman" pitchFamily="18" charset="0"/>
              </a:rPr>
              <a:t>التنمر العاطفي من خلال الإحراج الدائم للشخص ونشر الشائعات حوله</a:t>
            </a:r>
            <a:r>
              <a:rPr lang="en-US" dirty="0">
                <a:latin typeface="Times New Roman" pitchFamily="18" charset="0"/>
                <a:cs typeface="Times New Roman" pitchFamily="18" charset="0"/>
              </a:rPr>
              <a:t>.</a:t>
            </a:r>
          </a:p>
          <a:p>
            <a:pPr marL="0" indent="0" algn="just">
              <a:lnSpc>
                <a:spcPct val="150000"/>
              </a:lnSpc>
              <a:buNone/>
            </a:pPr>
            <a:endParaRPr lang="ar-IQ" dirty="0">
              <a:latin typeface="Times New Roman" pitchFamily="18" charset="0"/>
              <a:cs typeface="Times New Roman" pitchFamily="18" charset="0"/>
            </a:endParaRPr>
          </a:p>
        </p:txBody>
      </p:sp>
    </p:spTree>
    <p:extLst>
      <p:ext uri="{BB962C8B-B14F-4D97-AF65-F5344CB8AC3E}">
        <p14:creationId xmlns:p14="http://schemas.microsoft.com/office/powerpoint/2010/main" val="4118704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332656"/>
            <a:ext cx="8229600" cy="6192688"/>
          </a:xfrm>
        </p:spPr>
        <p:txBody>
          <a:bodyPr>
            <a:normAutofit/>
          </a:bodyPr>
          <a:lstStyle/>
          <a:p>
            <a:pPr marL="0" indent="0" algn="just">
              <a:lnSpc>
                <a:spcPct val="150000"/>
              </a:lnSpc>
              <a:buNone/>
            </a:pPr>
            <a:r>
              <a:rPr lang="ar-IQ" dirty="0" smtClean="0">
                <a:latin typeface="Times New Roman" pitchFamily="18" charset="0"/>
                <a:cs typeface="Times New Roman" pitchFamily="18" charset="0"/>
              </a:rPr>
              <a:t>     </a:t>
            </a:r>
            <a:r>
              <a:rPr lang="ar-SA" dirty="0" smtClean="0">
                <a:latin typeface="Times New Roman" pitchFamily="18" charset="0"/>
                <a:cs typeface="Times New Roman" pitchFamily="18" charset="0"/>
              </a:rPr>
              <a:t>كما </a:t>
            </a:r>
            <a:r>
              <a:rPr lang="ar-SA" dirty="0">
                <a:latin typeface="Times New Roman" pitchFamily="18" charset="0"/>
                <a:cs typeface="Times New Roman" pitchFamily="18" charset="0"/>
              </a:rPr>
              <a:t>يقسم التنمر إلى </a:t>
            </a:r>
            <a:r>
              <a:rPr lang="ar-SA" dirty="0" smtClean="0">
                <a:latin typeface="Times New Roman" pitchFamily="18" charset="0"/>
                <a:cs typeface="Times New Roman" pitchFamily="18" charset="0"/>
              </a:rPr>
              <a:t>فئتين</a:t>
            </a:r>
            <a:r>
              <a:rPr lang="ar-IQ" dirty="0" smtClean="0">
                <a:latin typeface="Times New Roman" pitchFamily="18" charset="0"/>
                <a:cs typeface="Times New Roman" pitchFamily="18" charset="0"/>
              </a:rPr>
              <a:t> :- </a:t>
            </a:r>
          </a:p>
          <a:p>
            <a:pPr marL="0" indent="0" algn="just">
              <a:lnSpc>
                <a:spcPct val="150000"/>
              </a:lnSpc>
              <a:buNone/>
            </a:pPr>
            <a:r>
              <a:rPr lang="ar-SA" dirty="0" smtClean="0">
                <a:latin typeface="Times New Roman" pitchFamily="18" charset="0"/>
                <a:cs typeface="Times New Roman" pitchFamily="18" charset="0"/>
              </a:rPr>
              <a:t>( </a:t>
            </a:r>
            <a:r>
              <a:rPr lang="ar-SA" dirty="0">
                <a:latin typeface="Times New Roman" pitchFamily="18" charset="0"/>
                <a:cs typeface="Times New Roman" pitchFamily="18" charset="0"/>
              </a:rPr>
              <a:t>التنمر المباشر</a:t>
            </a:r>
            <a:r>
              <a:rPr lang="ar-SA" dirty="0" smtClean="0">
                <a:latin typeface="Times New Roman" pitchFamily="18" charset="0"/>
                <a:cs typeface="Times New Roman" pitchFamily="18" charset="0"/>
              </a:rPr>
              <a:t>)</a:t>
            </a:r>
            <a:r>
              <a:rPr lang="ar-IQ" dirty="0">
                <a:latin typeface="Times New Roman" pitchFamily="18" charset="0"/>
                <a:cs typeface="Times New Roman" pitchFamily="18" charset="0"/>
              </a:rPr>
              <a:t> </a:t>
            </a:r>
            <a:r>
              <a:rPr lang="ar-IQ" dirty="0" smtClean="0">
                <a:latin typeface="Times New Roman" pitchFamily="18" charset="0"/>
                <a:cs typeface="Times New Roman" pitchFamily="18" charset="0"/>
              </a:rPr>
              <a:t>:- </a:t>
            </a:r>
            <a:r>
              <a:rPr lang="ar-SA" dirty="0" smtClean="0">
                <a:latin typeface="Times New Roman" pitchFamily="18" charset="0"/>
                <a:cs typeface="Times New Roman" pitchFamily="18" charset="0"/>
              </a:rPr>
              <a:t>يتمثل </a:t>
            </a:r>
            <a:r>
              <a:rPr lang="ar-SA" dirty="0">
                <a:latin typeface="Times New Roman" pitchFamily="18" charset="0"/>
                <a:cs typeface="Times New Roman" pitchFamily="18" charset="0"/>
              </a:rPr>
              <a:t>بالضرب والدفع وشد الشعر والطعن والصفع والعض والخدش وغيرها من الأفعال المؤذية</a:t>
            </a:r>
            <a:r>
              <a:rPr lang="en-US" dirty="0" smtClean="0">
                <a:latin typeface="Times New Roman" pitchFamily="18" charset="0"/>
                <a:cs typeface="Times New Roman" pitchFamily="18" charset="0"/>
              </a:rPr>
              <a:t>.</a:t>
            </a:r>
            <a:endParaRPr lang="ar-IQ" dirty="0" smtClean="0">
              <a:latin typeface="Times New Roman" pitchFamily="18" charset="0"/>
              <a:cs typeface="Times New Roman" pitchFamily="18" charset="0"/>
            </a:endParaRPr>
          </a:p>
          <a:p>
            <a:pPr marL="0" indent="0" algn="just">
              <a:lnSpc>
                <a:spcPct val="150000"/>
              </a:lnSpc>
              <a:buNone/>
            </a:pPr>
            <a:r>
              <a:rPr lang="ar-IQ" dirty="0" smtClean="0">
                <a:latin typeface="Times New Roman" pitchFamily="18" charset="0"/>
                <a:cs typeface="Times New Roman" pitchFamily="18" charset="0"/>
              </a:rPr>
              <a:t>( </a:t>
            </a:r>
            <a:r>
              <a:rPr lang="ar-SA" dirty="0">
                <a:latin typeface="Times New Roman" pitchFamily="18" charset="0"/>
                <a:cs typeface="Times New Roman" pitchFamily="18" charset="0"/>
              </a:rPr>
              <a:t>التنمر غير المباشر ) </a:t>
            </a:r>
            <a:r>
              <a:rPr lang="ar-IQ" dirty="0" smtClean="0">
                <a:latin typeface="Times New Roman" pitchFamily="18" charset="0"/>
                <a:cs typeface="Times New Roman" pitchFamily="18" charset="0"/>
              </a:rPr>
              <a:t>:- </a:t>
            </a:r>
            <a:r>
              <a:rPr lang="ar-SA" dirty="0" smtClean="0">
                <a:latin typeface="Times New Roman" pitchFamily="18" charset="0"/>
                <a:cs typeface="Times New Roman" pitchFamily="18" charset="0"/>
              </a:rPr>
              <a:t>وهو </a:t>
            </a:r>
            <a:r>
              <a:rPr lang="ar-SA" dirty="0">
                <a:latin typeface="Times New Roman" pitchFamily="18" charset="0"/>
                <a:cs typeface="Times New Roman" pitchFamily="18" charset="0"/>
              </a:rPr>
              <a:t>الذي يتضمن تهديد الشخص بالعزل الاجتماعي عن طريق نشر الشائعات، ورفض الاختلاط معه ونقده من حيث الملبس والعرق واللون و الدين وغيرها من الأمور، إضافة إلى تهديد كل من يختلط معه أو يدعمه</a:t>
            </a:r>
            <a:r>
              <a:rPr lang="en-US" dirty="0">
                <a:latin typeface="Times New Roman" pitchFamily="18" charset="0"/>
                <a:cs typeface="Times New Roman" pitchFamily="18" charset="0"/>
              </a:rPr>
              <a:t>.</a:t>
            </a:r>
            <a:r>
              <a:rPr lang="ar-IQ" dirty="0">
                <a:latin typeface="Times New Roman" pitchFamily="18" charset="0"/>
                <a:cs typeface="Times New Roman" pitchFamily="18" charset="0"/>
              </a:rPr>
              <a:t>  </a:t>
            </a:r>
            <a:r>
              <a:rPr lang="ar-SA" dirty="0">
                <a:latin typeface="Times New Roman" pitchFamily="18" charset="0"/>
                <a:cs typeface="Times New Roman" pitchFamily="18" charset="0"/>
              </a:rPr>
              <a:t>قد يعيش الشخص ظروفاً أسرية أو مادية أو اجتماعية معينة أو يتأثر بالإعلام أو قد يعاني من مرض عضوي ما أو نقص ما في الشكل </a:t>
            </a:r>
            <a:r>
              <a:rPr lang="ar-SA" dirty="0" smtClean="0">
                <a:latin typeface="Times New Roman" pitchFamily="18" charset="0"/>
                <a:cs typeface="Times New Roman" pitchFamily="18" charset="0"/>
              </a:rPr>
              <a:t>الخارجي</a:t>
            </a:r>
            <a:endParaRPr lang="ar-IQ" dirty="0">
              <a:latin typeface="Times New Roman" pitchFamily="18" charset="0"/>
              <a:cs typeface="Times New Roman" pitchFamily="18" charset="0"/>
            </a:endParaRPr>
          </a:p>
        </p:txBody>
      </p:sp>
    </p:spTree>
    <p:extLst>
      <p:ext uri="{BB962C8B-B14F-4D97-AF65-F5344CB8AC3E}">
        <p14:creationId xmlns:p14="http://schemas.microsoft.com/office/powerpoint/2010/main" val="2095266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4"/>
            <a:ext cx="8229600" cy="4389120"/>
          </a:xfrm>
        </p:spPr>
        <p:txBody>
          <a:bodyPr>
            <a:normAutofit/>
          </a:bodyPr>
          <a:lstStyle/>
          <a:p>
            <a:pPr marL="0" indent="0" algn="just">
              <a:lnSpc>
                <a:spcPct val="150000"/>
              </a:lnSpc>
              <a:buNone/>
            </a:pPr>
            <a:r>
              <a:rPr lang="ar-SA" sz="2800" dirty="0" smtClean="0">
                <a:latin typeface="Times New Roman" pitchFamily="18" charset="0"/>
                <a:cs typeface="Times New Roman" pitchFamily="18" charset="0"/>
              </a:rPr>
              <a:t>أو </a:t>
            </a:r>
            <a:r>
              <a:rPr lang="ar-SA" sz="2800" dirty="0">
                <a:latin typeface="Times New Roman" pitchFamily="18" charset="0"/>
                <a:cs typeface="Times New Roman" pitchFamily="18" charset="0"/>
              </a:rPr>
              <a:t>ربما مجموعة من هذه العوامل كلها، والتي قد تؤدي في النهاية إلى أن يعاني من الأمور التالية والتي ستكون بدورها مسبباً لتحوله إلى شخص متنمر</a:t>
            </a:r>
            <a:r>
              <a:rPr lang="en-US" sz="2800" dirty="0">
                <a:latin typeface="Times New Roman" pitchFamily="18" charset="0"/>
                <a:cs typeface="Times New Roman" pitchFamily="18" charset="0"/>
              </a:rPr>
              <a:t>:</a:t>
            </a:r>
            <a:r>
              <a:rPr lang="ar-SA" sz="2800" dirty="0">
                <a:latin typeface="Times New Roman" pitchFamily="18" charset="0"/>
                <a:cs typeface="Times New Roman" pitchFamily="18" charset="0"/>
              </a:rPr>
              <a:t>-</a:t>
            </a:r>
            <a:endParaRPr lang="en-US" sz="2800" dirty="0">
              <a:latin typeface="Times New Roman" pitchFamily="18" charset="0"/>
              <a:cs typeface="Times New Roman" pitchFamily="18" charset="0"/>
            </a:endParaRPr>
          </a:p>
          <a:p>
            <a:pPr lvl="0" algn="just">
              <a:lnSpc>
                <a:spcPct val="150000"/>
              </a:lnSpc>
            </a:pPr>
            <a:r>
              <a:rPr lang="ar-SA" sz="2800" dirty="0">
                <a:latin typeface="Times New Roman" pitchFamily="18" charset="0"/>
                <a:cs typeface="Times New Roman" pitchFamily="18" charset="0"/>
              </a:rPr>
              <a:t>اضطراب الشخصية ونقص تقدير الذات</a:t>
            </a:r>
            <a:r>
              <a:rPr lang="en-US" sz="2800" dirty="0">
                <a:latin typeface="Times New Roman" pitchFamily="18" charset="0"/>
                <a:cs typeface="Times New Roman" pitchFamily="18" charset="0"/>
              </a:rPr>
              <a:t>.</a:t>
            </a:r>
          </a:p>
          <a:p>
            <a:pPr lvl="0" algn="just">
              <a:lnSpc>
                <a:spcPct val="150000"/>
              </a:lnSpc>
            </a:pPr>
            <a:r>
              <a:rPr lang="ar-SA" sz="2800" dirty="0">
                <a:latin typeface="Times New Roman" pitchFamily="18" charset="0"/>
                <a:cs typeface="Times New Roman" pitchFamily="18" charset="0"/>
              </a:rPr>
              <a:t>الإدمان على السلوكيات العدوانية</a:t>
            </a:r>
            <a:r>
              <a:rPr lang="en-US" sz="2800" dirty="0">
                <a:latin typeface="Times New Roman" pitchFamily="18" charset="0"/>
                <a:cs typeface="Times New Roman" pitchFamily="18" charset="0"/>
              </a:rPr>
              <a:t>.</a:t>
            </a:r>
          </a:p>
          <a:p>
            <a:pPr lvl="0" algn="just">
              <a:lnSpc>
                <a:spcPct val="150000"/>
              </a:lnSpc>
            </a:pPr>
            <a:r>
              <a:rPr lang="ar-SA" sz="2800" dirty="0">
                <a:latin typeface="Times New Roman" pitchFamily="18" charset="0"/>
                <a:cs typeface="Times New Roman" pitchFamily="18" charset="0"/>
              </a:rPr>
              <a:t>الاكتئاب والأمراض النفسية</a:t>
            </a:r>
            <a:r>
              <a:rPr lang="en-US" sz="2800" dirty="0">
                <a:latin typeface="Times New Roman" pitchFamily="18" charset="0"/>
                <a:cs typeface="Times New Roman" pitchFamily="18" charset="0"/>
              </a:rPr>
              <a:t>.</a:t>
            </a:r>
            <a:endParaRPr lang="ar-IQ" sz="2800" dirty="0">
              <a:latin typeface="Times New Roman" pitchFamily="18" charset="0"/>
              <a:cs typeface="Times New Roman" pitchFamily="18" charset="0"/>
            </a:endParaRPr>
          </a:p>
          <a:p>
            <a:pPr marL="0" indent="0">
              <a:lnSpc>
                <a:spcPct val="150000"/>
              </a:lnSpc>
              <a:buNone/>
            </a:pPr>
            <a:endParaRPr lang="ar-IQ" sz="2800" dirty="0">
              <a:latin typeface="Times New Roman" pitchFamily="18" charset="0"/>
              <a:cs typeface="Times New Roman" pitchFamily="18" charset="0"/>
            </a:endParaRPr>
          </a:p>
        </p:txBody>
      </p:sp>
    </p:spTree>
    <p:extLst>
      <p:ext uri="{BB962C8B-B14F-4D97-AF65-F5344CB8AC3E}">
        <p14:creationId xmlns:p14="http://schemas.microsoft.com/office/powerpoint/2010/main" val="2316691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840" y="12616"/>
            <a:ext cx="3456384" cy="794352"/>
          </a:xfrm>
        </p:spPr>
        <p:txBody>
          <a:bodyPr>
            <a:normAutofit fontScale="90000"/>
          </a:bodyPr>
          <a:lstStyle/>
          <a:p>
            <a:pPr algn="ctr"/>
            <a:r>
              <a:rPr lang="ar-SA" b="1" dirty="0"/>
              <a:t>أنواع </a:t>
            </a:r>
            <a:r>
              <a:rPr lang="ar-SA" b="1" dirty="0" smtClean="0"/>
              <a:t>التنمر</a:t>
            </a:r>
            <a:endParaRPr lang="ar-IQ" dirty="0"/>
          </a:p>
        </p:txBody>
      </p:sp>
      <p:sp>
        <p:nvSpPr>
          <p:cNvPr id="3" name="Content Placeholder 2"/>
          <p:cNvSpPr>
            <a:spLocks noGrp="1"/>
          </p:cNvSpPr>
          <p:nvPr>
            <p:ph idx="1"/>
          </p:nvPr>
        </p:nvSpPr>
        <p:spPr>
          <a:xfrm>
            <a:off x="323528" y="764704"/>
            <a:ext cx="8496944" cy="5760640"/>
          </a:xfrm>
        </p:spPr>
        <p:txBody>
          <a:bodyPr>
            <a:noAutofit/>
          </a:bodyPr>
          <a:lstStyle/>
          <a:p>
            <a:pPr algn="just">
              <a:lnSpc>
                <a:spcPct val="160000"/>
              </a:lnSpc>
            </a:pPr>
            <a:r>
              <a:rPr lang="ar-SA" sz="2200" dirty="0" smtClean="0">
                <a:latin typeface="Times New Roman" pitchFamily="18" charset="0"/>
                <a:cs typeface="Times New Roman" pitchFamily="18" charset="0"/>
              </a:rPr>
              <a:t>  </a:t>
            </a:r>
            <a:r>
              <a:rPr lang="ar-SA" sz="2200" dirty="0">
                <a:latin typeface="Times New Roman" pitchFamily="18" charset="0"/>
                <a:cs typeface="Times New Roman" pitchFamily="18" charset="0"/>
              </a:rPr>
              <a:t>التنمر في أماكن الدراسة: وهو الذي يحدث في المدارس الابتدائية والإعدادية والثانوية والجامعات</a:t>
            </a:r>
            <a:r>
              <a:rPr lang="en-US"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a:p>
            <a:pPr algn="just">
              <a:lnSpc>
                <a:spcPct val="160000"/>
              </a:lnSpc>
            </a:pPr>
            <a:r>
              <a:rPr lang="ar-SA" sz="2200" dirty="0" smtClean="0">
                <a:latin typeface="Times New Roman" pitchFamily="18" charset="0"/>
                <a:cs typeface="Times New Roman" pitchFamily="18" charset="0"/>
              </a:rPr>
              <a:t>التنمر </a:t>
            </a:r>
            <a:r>
              <a:rPr lang="ar-SA" sz="2200" dirty="0">
                <a:latin typeface="Times New Roman" pitchFamily="18" charset="0"/>
                <a:cs typeface="Times New Roman" pitchFamily="18" charset="0"/>
              </a:rPr>
              <a:t>في أماكن العمل: وهو الحاصل بين زملاء العمل أو ما يمارسه الرؤساء على المرؤوسين</a:t>
            </a:r>
            <a:r>
              <a:rPr lang="en-US" sz="2200" dirty="0" smtClean="0">
                <a:latin typeface="Times New Roman" pitchFamily="18" charset="0"/>
                <a:cs typeface="Times New Roman" pitchFamily="18" charset="0"/>
              </a:rPr>
              <a:t>.</a:t>
            </a:r>
          </a:p>
          <a:p>
            <a:pPr algn="just">
              <a:lnSpc>
                <a:spcPct val="160000"/>
              </a:lnSpc>
            </a:pPr>
            <a:r>
              <a:rPr lang="ar-SA" sz="2200" dirty="0" smtClean="0">
                <a:latin typeface="Times New Roman" pitchFamily="18" charset="0"/>
                <a:cs typeface="Times New Roman" pitchFamily="18" charset="0"/>
              </a:rPr>
              <a:t>التنمر </a:t>
            </a:r>
            <a:r>
              <a:rPr lang="ar-SA" sz="2200" dirty="0">
                <a:latin typeface="Times New Roman" pitchFamily="18" charset="0"/>
                <a:cs typeface="Times New Roman" pitchFamily="18" charset="0"/>
              </a:rPr>
              <a:t>الإلكتروني: ويحدث عن طريق وسائل التواصل الاجتماعي والبريد الإلكتروني أو من خلال الرسائل النصية عبر الهواتف النقالة</a:t>
            </a:r>
            <a:r>
              <a:rPr lang="en-US" sz="2200" dirty="0" smtClean="0">
                <a:latin typeface="Times New Roman" pitchFamily="18" charset="0"/>
                <a:cs typeface="Times New Roman" pitchFamily="18" charset="0"/>
              </a:rPr>
              <a:t>.</a:t>
            </a:r>
          </a:p>
          <a:p>
            <a:pPr algn="just">
              <a:lnSpc>
                <a:spcPct val="160000"/>
              </a:lnSpc>
            </a:pPr>
            <a:r>
              <a:rPr lang="ar-SA" sz="2200" dirty="0" smtClean="0">
                <a:latin typeface="Times New Roman" pitchFamily="18" charset="0"/>
                <a:cs typeface="Times New Roman" pitchFamily="18" charset="0"/>
              </a:rPr>
              <a:t>التنمر </a:t>
            </a:r>
            <a:r>
              <a:rPr lang="ar-SA" sz="2200" dirty="0">
                <a:latin typeface="Times New Roman" pitchFamily="18" charset="0"/>
                <a:cs typeface="Times New Roman" pitchFamily="18" charset="0"/>
              </a:rPr>
              <a:t>الأسري: وهو الذي يحصل من قبل الوالدين على الأبناء، أو بين الإخوان، أو الزوجين أو الأقارب</a:t>
            </a:r>
            <a:r>
              <a:rPr lang="en-US" sz="2200" dirty="0" smtClean="0">
                <a:latin typeface="Times New Roman" pitchFamily="18" charset="0"/>
                <a:cs typeface="Times New Roman" pitchFamily="18" charset="0"/>
              </a:rPr>
              <a:t>.</a:t>
            </a:r>
          </a:p>
          <a:p>
            <a:pPr algn="just">
              <a:lnSpc>
                <a:spcPct val="160000"/>
              </a:lnSpc>
            </a:pPr>
            <a:r>
              <a:rPr lang="ar-SA" sz="2200" dirty="0" smtClean="0">
                <a:latin typeface="Times New Roman" pitchFamily="18" charset="0"/>
                <a:cs typeface="Times New Roman" pitchFamily="18" charset="0"/>
              </a:rPr>
              <a:t>التنمر </a:t>
            </a:r>
            <a:r>
              <a:rPr lang="ar-SA" sz="2200" dirty="0">
                <a:latin typeface="Times New Roman" pitchFamily="18" charset="0"/>
                <a:cs typeface="Times New Roman" pitchFamily="18" charset="0"/>
              </a:rPr>
              <a:t>السياسي: ويحصل عندما تسيطر دولة ما على دولة أضعف، وعادة ما يتم عن طريق القوة والتهديد العسكري</a:t>
            </a:r>
            <a:r>
              <a:rPr lang="en-US" sz="2200" dirty="0" smtClean="0">
                <a:latin typeface="Times New Roman" pitchFamily="18" charset="0"/>
                <a:cs typeface="Times New Roman" pitchFamily="18" charset="0"/>
              </a:rPr>
              <a:t>.</a:t>
            </a:r>
          </a:p>
          <a:p>
            <a:pPr algn="just">
              <a:lnSpc>
                <a:spcPct val="160000"/>
              </a:lnSpc>
            </a:pPr>
            <a:r>
              <a:rPr lang="en-US" sz="2200" dirty="0">
                <a:latin typeface="Times New Roman" pitchFamily="18" charset="0"/>
                <a:cs typeface="Times New Roman" pitchFamily="18" charset="0"/>
              </a:rPr>
              <a:t/>
            </a:r>
            <a:br>
              <a:rPr lang="en-US" sz="2200" dirty="0">
                <a:latin typeface="Times New Roman" pitchFamily="18" charset="0"/>
                <a:cs typeface="Times New Roman" pitchFamily="18" charset="0"/>
              </a:rPr>
            </a:br>
            <a:endParaRPr lang="en-US" sz="2200" dirty="0" smtClean="0">
              <a:latin typeface="Times New Roman" pitchFamily="18" charset="0"/>
              <a:cs typeface="Times New Roman" pitchFamily="18" charset="0"/>
            </a:endParaRPr>
          </a:p>
          <a:p>
            <a:pPr algn="just">
              <a:lnSpc>
                <a:spcPct val="160000"/>
              </a:lnSpc>
            </a:pPr>
            <a:endParaRPr lang="ar-IQ" sz="2200" dirty="0">
              <a:latin typeface="Times New Roman" pitchFamily="18" charset="0"/>
              <a:cs typeface="Times New Roman" pitchFamily="18" charset="0"/>
            </a:endParaRPr>
          </a:p>
        </p:txBody>
      </p:sp>
    </p:spTree>
    <p:extLst>
      <p:ext uri="{BB962C8B-B14F-4D97-AF65-F5344CB8AC3E}">
        <p14:creationId xmlns:p14="http://schemas.microsoft.com/office/powerpoint/2010/main" val="3645575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864096"/>
          </a:xfrm>
        </p:spPr>
        <p:txBody>
          <a:bodyPr>
            <a:normAutofit/>
          </a:bodyPr>
          <a:lstStyle/>
          <a:p>
            <a:pPr algn="ctr"/>
            <a:r>
              <a:rPr lang="ar-SA" b="1" dirty="0"/>
              <a:t>التنمر </a:t>
            </a:r>
            <a:r>
              <a:rPr lang="ar-SA" b="1" dirty="0" smtClean="0"/>
              <a:t>الإلكتروني</a:t>
            </a:r>
            <a:endParaRPr lang="ar-IQ" dirty="0"/>
          </a:p>
        </p:txBody>
      </p:sp>
      <p:sp>
        <p:nvSpPr>
          <p:cNvPr id="3" name="Content Placeholder 2"/>
          <p:cNvSpPr>
            <a:spLocks noGrp="1"/>
          </p:cNvSpPr>
          <p:nvPr>
            <p:ph idx="1"/>
          </p:nvPr>
        </p:nvSpPr>
        <p:spPr>
          <a:xfrm>
            <a:off x="395536" y="1124744"/>
            <a:ext cx="8229600" cy="4824536"/>
          </a:xfrm>
        </p:spPr>
        <p:txBody>
          <a:bodyPr>
            <a:noAutofit/>
          </a:bodyPr>
          <a:lstStyle/>
          <a:p>
            <a:pPr marL="0" indent="0" algn="just">
              <a:lnSpc>
                <a:spcPct val="150000"/>
              </a:lnSpc>
              <a:buNone/>
            </a:pPr>
            <a:r>
              <a:rPr lang="ar-IQ" sz="2400" b="1" dirty="0">
                <a:latin typeface="Times New Roman" pitchFamily="18" charset="0"/>
                <a:cs typeface="Times New Roman" pitchFamily="18" charset="0"/>
              </a:rPr>
              <a:t> </a:t>
            </a:r>
            <a:r>
              <a:rPr lang="ar-IQ" sz="2400" b="1" dirty="0" smtClean="0">
                <a:latin typeface="Times New Roman" pitchFamily="18" charset="0"/>
                <a:cs typeface="Times New Roman" pitchFamily="18" charset="0"/>
              </a:rPr>
              <a:t>   </a:t>
            </a:r>
            <a:r>
              <a:rPr lang="ar-SA" sz="2400" dirty="0" smtClean="0">
                <a:latin typeface="Times New Roman" pitchFamily="18" charset="0"/>
                <a:cs typeface="Times New Roman" pitchFamily="18" charset="0"/>
              </a:rPr>
              <a:t>أصبحت </a:t>
            </a:r>
            <a:r>
              <a:rPr lang="ar-SA" sz="2400" dirty="0">
                <a:latin typeface="Times New Roman" pitchFamily="18" charset="0"/>
                <a:cs typeface="Times New Roman" pitchFamily="18" charset="0"/>
              </a:rPr>
              <a:t>ظاهرة التنمر الإلكتروني أو "الابتزاز الإلكتروني" منتشرة بكثرة في مجتمعاتنا العربية في الآونة الأخيرة وخاصة بين الشباب في المدارس والجامعات،  من خلال  استغلال التكنولوجيا والإنترنت وتقنياته لإيذاء أشخاص آخرين بطريقة متعمدة ومتكررة وعدائية ومن الأمثلة على التنمر الإلكتروني</a:t>
            </a:r>
            <a:r>
              <a:rPr lang="en-US" sz="2400" dirty="0">
                <a:latin typeface="Times New Roman" pitchFamily="18" charset="0"/>
                <a:cs typeface="Times New Roman" pitchFamily="18" charset="0"/>
              </a:rPr>
              <a:t>:</a:t>
            </a:r>
            <a:r>
              <a:rPr lang="ar-SA" sz="2400" dirty="0" smtClean="0">
                <a:latin typeface="Times New Roman" pitchFamily="18" charset="0"/>
                <a:cs typeface="Times New Roman" pitchFamily="18" charset="0"/>
              </a:rPr>
              <a:t>-</a:t>
            </a:r>
            <a:endParaRPr lang="ar-IQ" sz="2400" dirty="0" smtClean="0">
              <a:latin typeface="Times New Roman" pitchFamily="18" charset="0"/>
              <a:cs typeface="Times New Roman" pitchFamily="18" charset="0"/>
            </a:endParaRPr>
          </a:p>
          <a:p>
            <a:pPr algn="just">
              <a:lnSpc>
                <a:spcPct val="150000"/>
              </a:lnSpc>
            </a:pPr>
            <a:r>
              <a:rPr lang="ar-IQ" sz="2400" dirty="0">
                <a:latin typeface="Times New Roman" pitchFamily="18" charset="0"/>
                <a:cs typeface="Times New Roman" pitchFamily="18" charset="0"/>
              </a:rPr>
              <a:t>ا</a:t>
            </a:r>
            <a:r>
              <a:rPr lang="ar-SA" sz="2400" dirty="0" smtClean="0">
                <a:latin typeface="Times New Roman" pitchFamily="18" charset="0"/>
                <a:cs typeface="Times New Roman" pitchFamily="18" charset="0"/>
              </a:rPr>
              <a:t>لاتصالات </a:t>
            </a:r>
            <a:r>
              <a:rPr lang="ar-SA" sz="2400" dirty="0">
                <a:latin typeface="Times New Roman" pitchFamily="18" charset="0"/>
                <a:cs typeface="Times New Roman" pitchFamily="18" charset="0"/>
              </a:rPr>
              <a:t>والرسائل التي تسعى للترهيب والإيذاء والتخويف والتلاعب والقمع وتشويه السمعة أو إذلال المتلقي</a:t>
            </a:r>
            <a:r>
              <a:rPr lang="en-US" sz="2400" dirty="0">
                <a:latin typeface="Times New Roman" pitchFamily="18" charset="0"/>
                <a:cs typeface="Times New Roman" pitchFamily="18" charset="0"/>
              </a:rPr>
              <a:t>.</a:t>
            </a:r>
          </a:p>
          <a:p>
            <a:pPr algn="just">
              <a:lnSpc>
                <a:spcPct val="150000"/>
              </a:lnSpc>
            </a:pPr>
            <a:r>
              <a:rPr lang="ar-SA" sz="2400" dirty="0" smtClean="0">
                <a:latin typeface="Times New Roman" pitchFamily="18" charset="0"/>
                <a:cs typeface="Times New Roman" pitchFamily="18" charset="0"/>
              </a:rPr>
              <a:t>تعديل </a:t>
            </a:r>
            <a:r>
              <a:rPr lang="ar-SA" sz="2400" dirty="0">
                <a:latin typeface="Times New Roman" pitchFamily="18" charset="0"/>
                <a:cs typeface="Times New Roman" pitchFamily="18" charset="0"/>
              </a:rPr>
              <a:t>صور الأشخاص على الإنترنت ونشرها</a:t>
            </a:r>
            <a:r>
              <a:rPr lang="en-US" sz="2400" dirty="0">
                <a:latin typeface="Times New Roman" pitchFamily="18" charset="0"/>
                <a:cs typeface="Times New Roman" pitchFamily="18" charset="0"/>
              </a:rPr>
              <a:t>.  </a:t>
            </a:r>
            <a:endParaRPr lang="ar-IQ" sz="2400" dirty="0" smtClean="0">
              <a:latin typeface="Times New Roman" pitchFamily="18" charset="0"/>
              <a:cs typeface="Times New Roman" pitchFamily="18" charset="0"/>
            </a:endParaRPr>
          </a:p>
          <a:p>
            <a:pPr algn="just">
              <a:lnSpc>
                <a:spcPct val="150000"/>
              </a:lnSpc>
            </a:pPr>
            <a:r>
              <a:rPr lang="ar-SA" sz="2400" dirty="0" smtClean="0">
                <a:latin typeface="Times New Roman" pitchFamily="18" charset="0"/>
                <a:cs typeface="Times New Roman" pitchFamily="18" charset="0"/>
              </a:rPr>
              <a:t> </a:t>
            </a:r>
            <a:r>
              <a:rPr lang="ar-SA" sz="2400" dirty="0">
                <a:latin typeface="Times New Roman" pitchFamily="18" charset="0"/>
                <a:cs typeface="Times New Roman" pitchFamily="18" charset="0"/>
              </a:rPr>
              <a:t>قد يكون التنمر الإلكتروني من خلال انتحال الشخصية، أو استبعاد الشخص من مجموعة إلكترونية</a:t>
            </a:r>
            <a:r>
              <a:rPr lang="en-US" sz="2400" dirty="0">
                <a:latin typeface="Times New Roman" pitchFamily="18" charset="0"/>
                <a:cs typeface="Times New Roman" pitchFamily="18" charset="0"/>
              </a:rPr>
              <a:t>.</a:t>
            </a:r>
          </a:p>
          <a:p>
            <a:pPr marL="0" indent="0" algn="just">
              <a:lnSpc>
                <a:spcPct val="150000"/>
              </a:lnSpc>
              <a:buNone/>
            </a:pPr>
            <a:endParaRPr lang="en-US" sz="2400" dirty="0">
              <a:latin typeface="Times New Roman" pitchFamily="18" charset="0"/>
              <a:cs typeface="Times New Roman" pitchFamily="18" charset="0"/>
            </a:endParaRPr>
          </a:p>
          <a:p>
            <a:pPr marL="0" indent="0" algn="just">
              <a:lnSpc>
                <a:spcPct val="150000"/>
              </a:lnSpc>
              <a:buNone/>
            </a:pPr>
            <a:endParaRPr lang="ar-IQ" sz="2400" dirty="0">
              <a:latin typeface="Times New Roman" pitchFamily="18" charset="0"/>
              <a:cs typeface="Times New Roman" pitchFamily="18" charset="0"/>
            </a:endParaRPr>
          </a:p>
        </p:txBody>
      </p:sp>
    </p:spTree>
    <p:extLst>
      <p:ext uri="{BB962C8B-B14F-4D97-AF65-F5344CB8AC3E}">
        <p14:creationId xmlns:p14="http://schemas.microsoft.com/office/powerpoint/2010/main" val="1388466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8"/>
            <a:ext cx="8229600" cy="6480720"/>
          </a:xfrm>
        </p:spPr>
        <p:txBody>
          <a:bodyPr>
            <a:noAutofit/>
          </a:bodyPr>
          <a:lstStyle/>
          <a:p>
            <a:pPr marL="0" indent="0" algn="just">
              <a:lnSpc>
                <a:spcPct val="170000"/>
              </a:lnSpc>
              <a:buNone/>
            </a:pPr>
            <a:r>
              <a:rPr lang="ar-SA" sz="1800" dirty="0">
                <a:latin typeface="Times New Roman" pitchFamily="18" charset="0"/>
                <a:cs typeface="Times New Roman" pitchFamily="18" charset="0"/>
              </a:rPr>
              <a:t> </a:t>
            </a:r>
            <a:r>
              <a:rPr lang="ar-SA" sz="1800" b="1" dirty="0">
                <a:latin typeface="Times New Roman" pitchFamily="18" charset="0"/>
                <a:cs typeface="Times New Roman" pitchFamily="18" charset="0"/>
              </a:rPr>
              <a:t>يمكن علاج ظاهرة التنمر و حماية أطفالنا من التنمر أو من التحول إلى متنمرين من خلال </a:t>
            </a:r>
            <a:r>
              <a:rPr lang="ar-IQ" sz="1800" b="1" dirty="0" smtClean="0">
                <a:latin typeface="Times New Roman" pitchFamily="18" charset="0"/>
                <a:cs typeface="Times New Roman" pitchFamily="18" charset="0"/>
              </a:rPr>
              <a:t>:-</a:t>
            </a:r>
          </a:p>
          <a:p>
            <a:pPr marL="0" indent="0" algn="just">
              <a:lnSpc>
                <a:spcPct val="170000"/>
              </a:lnSpc>
              <a:buNone/>
            </a:pPr>
            <a:r>
              <a:rPr lang="ar-IQ" sz="1800" dirty="0" smtClean="0">
                <a:latin typeface="Times New Roman" pitchFamily="18" charset="0"/>
                <a:cs typeface="Times New Roman" pitchFamily="18" charset="0"/>
              </a:rPr>
              <a:t>1-  </a:t>
            </a:r>
            <a:r>
              <a:rPr lang="ar-SA" sz="1800" dirty="0" smtClean="0">
                <a:latin typeface="Times New Roman" pitchFamily="18" charset="0"/>
                <a:cs typeface="Times New Roman" pitchFamily="18" charset="0"/>
              </a:rPr>
              <a:t>تقوية الوا</a:t>
            </a:r>
            <a:r>
              <a:rPr lang="ar-IQ" sz="1800" dirty="0" smtClean="0">
                <a:latin typeface="Times New Roman" pitchFamily="18" charset="0"/>
                <a:cs typeface="Times New Roman" pitchFamily="18" charset="0"/>
              </a:rPr>
              <a:t>عز </a:t>
            </a:r>
            <a:r>
              <a:rPr lang="ar-SA" sz="1800" dirty="0" smtClean="0">
                <a:latin typeface="Times New Roman" pitchFamily="18" charset="0"/>
                <a:cs typeface="Times New Roman" pitchFamily="18" charset="0"/>
              </a:rPr>
              <a:t> </a:t>
            </a:r>
            <a:r>
              <a:rPr lang="ar-SA" sz="1800" dirty="0">
                <a:latin typeface="Times New Roman" pitchFamily="18" charset="0"/>
                <a:cs typeface="Times New Roman" pitchFamily="18" charset="0"/>
              </a:rPr>
              <a:t>الديني للأفراد وتقوية العقيدة لديهم منذ </a:t>
            </a:r>
            <a:r>
              <a:rPr lang="ar-SA" sz="1800" dirty="0" smtClean="0">
                <a:latin typeface="Times New Roman" pitchFamily="18" charset="0"/>
                <a:cs typeface="Times New Roman" pitchFamily="18" charset="0"/>
              </a:rPr>
              <a:t>الصغر</a:t>
            </a:r>
            <a:endParaRPr lang="ar-IQ" sz="1800" dirty="0" smtClean="0">
              <a:latin typeface="Times New Roman" pitchFamily="18" charset="0"/>
              <a:cs typeface="Times New Roman" pitchFamily="18" charset="0"/>
            </a:endParaRPr>
          </a:p>
          <a:p>
            <a:pPr marL="0" indent="0" algn="just">
              <a:lnSpc>
                <a:spcPct val="170000"/>
              </a:lnSpc>
              <a:buNone/>
            </a:pPr>
            <a:r>
              <a:rPr lang="ar-IQ" sz="1800" dirty="0" smtClean="0">
                <a:latin typeface="Times New Roman" pitchFamily="18" charset="0"/>
                <a:cs typeface="Times New Roman" pitchFamily="18" charset="0"/>
              </a:rPr>
              <a:t>2- </a:t>
            </a:r>
            <a:r>
              <a:rPr lang="ar-SA" sz="1800" dirty="0" smtClean="0">
                <a:latin typeface="Times New Roman" pitchFamily="18" charset="0"/>
                <a:cs typeface="Times New Roman" pitchFamily="18" charset="0"/>
              </a:rPr>
              <a:t> زرع </a:t>
            </a:r>
            <a:r>
              <a:rPr lang="ar-SA" sz="1800" dirty="0">
                <a:latin typeface="Times New Roman" pitchFamily="18" charset="0"/>
                <a:cs typeface="Times New Roman" pitchFamily="18" charset="0"/>
              </a:rPr>
              <a:t>الأخلاق الإنسانية في قلوب الأطفال كالتسامح والمساواة والاحترام والمحبة والتواضع والتعاون ومساعدة الضعيف وغيرها</a:t>
            </a:r>
            <a:r>
              <a:rPr lang="en-US" sz="1800" dirty="0" smtClean="0">
                <a:latin typeface="Times New Roman" pitchFamily="18" charset="0"/>
                <a:cs typeface="Times New Roman" pitchFamily="18" charset="0"/>
              </a:rPr>
              <a:t>.</a:t>
            </a:r>
          </a:p>
          <a:p>
            <a:pPr marL="0" indent="0" algn="just">
              <a:lnSpc>
                <a:spcPct val="170000"/>
              </a:lnSpc>
              <a:buNone/>
            </a:pPr>
            <a:r>
              <a:rPr lang="ar-IQ" sz="1800" dirty="0" smtClean="0">
                <a:latin typeface="Times New Roman" pitchFamily="18" charset="0"/>
                <a:cs typeface="Times New Roman" pitchFamily="18" charset="0"/>
              </a:rPr>
              <a:t>3- </a:t>
            </a:r>
            <a:r>
              <a:rPr lang="ar-SA" sz="1800" dirty="0" smtClean="0">
                <a:latin typeface="Times New Roman" pitchFamily="18" charset="0"/>
                <a:cs typeface="Times New Roman" pitchFamily="18" charset="0"/>
              </a:rPr>
              <a:t>الحرص </a:t>
            </a:r>
            <a:r>
              <a:rPr lang="ar-SA" sz="1800" dirty="0">
                <a:latin typeface="Times New Roman" pitchFamily="18" charset="0"/>
                <a:cs typeface="Times New Roman" pitchFamily="18" charset="0"/>
              </a:rPr>
              <a:t>على تربية الأبناء في ظروف صحية بعيداً عن العنف </a:t>
            </a:r>
            <a:r>
              <a:rPr lang="ar-SA" sz="1800" dirty="0" smtClean="0">
                <a:latin typeface="Times New Roman" pitchFamily="18" charset="0"/>
                <a:cs typeface="Times New Roman" pitchFamily="18" charset="0"/>
              </a:rPr>
              <a:t>والاستبداد</a:t>
            </a:r>
            <a:endParaRPr lang="en-US" sz="1800" dirty="0" smtClean="0">
              <a:latin typeface="Times New Roman" pitchFamily="18" charset="0"/>
              <a:cs typeface="Times New Roman" pitchFamily="18" charset="0"/>
            </a:endParaRPr>
          </a:p>
          <a:p>
            <a:pPr marL="0" indent="0" algn="just">
              <a:lnSpc>
                <a:spcPct val="170000"/>
              </a:lnSpc>
              <a:buNone/>
            </a:pPr>
            <a:r>
              <a:rPr lang="ar-IQ" sz="1800" dirty="0" smtClean="0">
                <a:latin typeface="Times New Roman" pitchFamily="18" charset="0"/>
                <a:cs typeface="Times New Roman" pitchFamily="18" charset="0"/>
              </a:rPr>
              <a:t>4-  </a:t>
            </a:r>
            <a:r>
              <a:rPr lang="ar-SA" sz="1800" dirty="0">
                <a:latin typeface="Times New Roman" pitchFamily="18" charset="0"/>
                <a:cs typeface="Times New Roman" pitchFamily="18" charset="0"/>
              </a:rPr>
              <a:t>تعزيز عوامل الثقة بالنفس والكبرياء وقوة الشخصية لدى الأطفال</a:t>
            </a:r>
            <a:r>
              <a:rPr lang="en-US" sz="1800" dirty="0">
                <a:latin typeface="Times New Roman" pitchFamily="18" charset="0"/>
                <a:cs typeface="Times New Roman" pitchFamily="18" charset="0"/>
              </a:rPr>
              <a:t>. </a:t>
            </a:r>
            <a:r>
              <a:rPr lang="ar-IQ" sz="1800" dirty="0">
                <a:latin typeface="Times New Roman" pitchFamily="18" charset="0"/>
                <a:cs typeface="Times New Roman" pitchFamily="18" charset="0"/>
              </a:rPr>
              <a:t>بالاضافه الى </a:t>
            </a:r>
            <a:r>
              <a:rPr lang="ar-SA" sz="1800" dirty="0">
                <a:latin typeface="Times New Roman" pitchFamily="18" charset="0"/>
                <a:cs typeface="Times New Roman" pitchFamily="18" charset="0"/>
              </a:rPr>
              <a:t>دور  المحطات التلفزيونية في العمل على بث البرامج التعليمية والدينية والوثائقية الهادفة وتجنب البرامج العنيفة، وحتى إن لم تغير المحطات سياستها، على الأهل اختيار الإعلام المناسب لأطفالهم</a:t>
            </a:r>
            <a:r>
              <a:rPr lang="en-US" sz="1800" dirty="0">
                <a:latin typeface="Times New Roman" pitchFamily="18" charset="0"/>
                <a:cs typeface="Times New Roman" pitchFamily="18" charset="0"/>
              </a:rPr>
              <a:t>. </a:t>
            </a:r>
            <a:endParaRPr lang="ar-IQ" sz="1800" dirty="0" smtClean="0">
              <a:latin typeface="Times New Roman" pitchFamily="18" charset="0"/>
              <a:cs typeface="Times New Roman" pitchFamily="18" charset="0"/>
            </a:endParaRPr>
          </a:p>
          <a:p>
            <a:pPr marL="0" indent="0" algn="just">
              <a:lnSpc>
                <a:spcPct val="170000"/>
              </a:lnSpc>
              <a:buNone/>
            </a:pPr>
            <a:r>
              <a:rPr lang="ar-IQ" sz="1800" dirty="0" smtClean="0">
                <a:latin typeface="Times New Roman" pitchFamily="18" charset="0"/>
                <a:cs typeface="Times New Roman" pitchFamily="18" charset="0"/>
              </a:rPr>
              <a:t>5- </a:t>
            </a:r>
            <a:r>
              <a:rPr lang="ar-SA" sz="1800" dirty="0" smtClean="0">
                <a:latin typeface="Times New Roman" pitchFamily="18" charset="0"/>
                <a:cs typeface="Times New Roman" pitchFamily="18" charset="0"/>
              </a:rPr>
              <a:t>بناء </a:t>
            </a:r>
            <a:r>
              <a:rPr lang="ar-SA" sz="1800" dirty="0">
                <a:latin typeface="Times New Roman" pitchFamily="18" charset="0"/>
                <a:cs typeface="Times New Roman" pitchFamily="18" charset="0"/>
              </a:rPr>
              <a:t>علاقة صداقة مع الأبناء منذ الصغر والتواصل الدائم معهم وترك باب الحوار مفتوحاً دائماً، لكي يشعروا بالراحة للجوء إلى الأهل</a:t>
            </a:r>
            <a:r>
              <a:rPr lang="en-US" sz="1800" dirty="0">
                <a:latin typeface="Times New Roman" pitchFamily="18" charset="0"/>
                <a:cs typeface="Times New Roman" pitchFamily="18" charset="0"/>
              </a:rPr>
              <a:t>. </a:t>
            </a:r>
            <a:endParaRPr lang="ar-IQ" sz="1800" dirty="0" smtClean="0">
              <a:latin typeface="Times New Roman" pitchFamily="18" charset="0"/>
              <a:cs typeface="Times New Roman" pitchFamily="18" charset="0"/>
            </a:endParaRPr>
          </a:p>
          <a:p>
            <a:pPr marL="0" indent="0" algn="just">
              <a:lnSpc>
                <a:spcPct val="170000"/>
              </a:lnSpc>
              <a:buNone/>
            </a:pPr>
            <a:r>
              <a:rPr lang="ar-IQ" sz="1800" dirty="0" smtClean="0">
                <a:latin typeface="Times New Roman" pitchFamily="18" charset="0"/>
                <a:cs typeface="Times New Roman" pitchFamily="18" charset="0"/>
              </a:rPr>
              <a:t>6- </a:t>
            </a:r>
            <a:r>
              <a:rPr lang="ar-SA" sz="1800" dirty="0" smtClean="0">
                <a:latin typeface="Times New Roman" pitchFamily="18" charset="0"/>
                <a:cs typeface="Times New Roman" pitchFamily="18" charset="0"/>
              </a:rPr>
              <a:t>توفير </a:t>
            </a:r>
            <a:r>
              <a:rPr lang="ar-SA" sz="1800" dirty="0">
                <a:latin typeface="Times New Roman" pitchFamily="18" charset="0"/>
                <a:cs typeface="Times New Roman" pitchFamily="18" charset="0"/>
              </a:rPr>
              <a:t>الألعاب التي من هدفها تحسين القدرات العقلية لدى الأفراد والبعد عن الألعاب العنيفة</a:t>
            </a:r>
            <a:r>
              <a:rPr lang="en-US" sz="1800" dirty="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a:p>
            <a:pPr marL="0" indent="0" algn="just">
              <a:lnSpc>
                <a:spcPct val="170000"/>
              </a:lnSpc>
              <a:buNone/>
            </a:pPr>
            <a:r>
              <a:rPr lang="ar-IQ" sz="1800" dirty="0" smtClean="0">
                <a:latin typeface="Times New Roman" pitchFamily="18" charset="0"/>
                <a:cs typeface="Times New Roman" pitchFamily="18" charset="0"/>
              </a:rPr>
              <a:t>7- ت</a:t>
            </a:r>
            <a:r>
              <a:rPr lang="ar-SA" sz="1800" dirty="0" smtClean="0">
                <a:latin typeface="Times New Roman" pitchFamily="18" charset="0"/>
                <a:cs typeface="Times New Roman" pitchFamily="18" charset="0"/>
              </a:rPr>
              <a:t>دريب </a:t>
            </a:r>
            <a:r>
              <a:rPr lang="ar-SA" sz="1800" dirty="0">
                <a:latin typeface="Times New Roman" pitchFamily="18" charset="0"/>
                <a:cs typeface="Times New Roman" pitchFamily="18" charset="0"/>
              </a:rPr>
              <a:t>الأطفال على رياضات الدفاع عن النفس لتعزيز قوتهم البدنية والنفسية وثقتهم بأنفسهم، مع التأكيد بأن الهدف منها هو الدفاع عن النفس فقط وليس ممارسة القوة والعنف على الآخرين</a:t>
            </a:r>
            <a:endParaRPr lang="ar-IQ" sz="1800" dirty="0">
              <a:latin typeface="Times New Roman" pitchFamily="18" charset="0"/>
              <a:cs typeface="Times New Roman" pitchFamily="18" charset="0"/>
            </a:endParaRPr>
          </a:p>
        </p:txBody>
      </p:sp>
    </p:spTree>
    <p:extLst>
      <p:ext uri="{BB962C8B-B14F-4D97-AF65-F5344CB8AC3E}">
        <p14:creationId xmlns:p14="http://schemas.microsoft.com/office/powerpoint/2010/main" val="42290507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192</TotalTime>
  <Words>1087</Words>
  <Application>Microsoft Office PowerPoint</Application>
  <PresentationFormat>عرض على الشاشة (3:4)‏</PresentationFormat>
  <Paragraphs>62</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Flow</vt:lpstr>
      <vt:lpstr>عرض تقديمي في PowerPoint</vt:lpstr>
      <vt:lpstr>مقدمة :- </vt:lpstr>
      <vt:lpstr>عرض تقديمي في PowerPoint</vt:lpstr>
      <vt:lpstr>عرض تقديمي في PowerPoint</vt:lpstr>
      <vt:lpstr>عرض تقديمي في PowerPoint</vt:lpstr>
      <vt:lpstr>عرض تقديمي في PowerPoint</vt:lpstr>
      <vt:lpstr>أنواع التنمر</vt:lpstr>
      <vt:lpstr>التنمر الإلكتروني</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dc:creator>
  <cp:lastModifiedBy>Maher</cp:lastModifiedBy>
  <cp:revision>16</cp:revision>
  <cp:lastPrinted>2026-04-14T16:43:40Z</cp:lastPrinted>
  <dcterms:created xsi:type="dcterms:W3CDTF">2021-06-23T07:44:21Z</dcterms:created>
  <dcterms:modified xsi:type="dcterms:W3CDTF">2026-04-19T05:55:15Z</dcterms:modified>
</cp:coreProperties>
</file>