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602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9545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9233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2127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0896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15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459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4341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0791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8008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8637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12BFE-1B0D-4A80-9907-E8A5B277F637}" type="datetimeFigureOut">
              <a:rPr lang="ar-IQ" smtClean="0"/>
              <a:t>10/10/1447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3850D-A201-415C-8BB7-E0120A1BD6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0654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IQ" sz="6600" b="1" dirty="0">
                <a:solidFill>
                  <a:srgbClr val="FF0000"/>
                </a:solidFill>
                <a:ea typeface="Calibri"/>
                <a:cs typeface="Arial"/>
              </a:rPr>
              <a:t>الفساد الإداري </a:t>
            </a:r>
            <a:r>
              <a:rPr lang="ar-IQ" sz="6600" b="1" dirty="0" smtClean="0">
                <a:solidFill>
                  <a:srgbClr val="FF0000"/>
                </a:solidFill>
                <a:ea typeface="Calibri"/>
                <a:cs typeface="Arial"/>
              </a:rPr>
              <a:t>والمالي </a:t>
            </a:r>
            <a:endParaRPr lang="ar-IQ" sz="6600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IQ" sz="4000" b="1" dirty="0" smtClean="0">
                <a:solidFill>
                  <a:schemeClr val="tx1"/>
                </a:solidFill>
              </a:rPr>
              <a:t>اعداد</a:t>
            </a:r>
          </a:p>
          <a:p>
            <a:r>
              <a:rPr lang="ar-IQ" sz="4000" b="1" dirty="0" err="1" smtClean="0">
                <a:solidFill>
                  <a:schemeClr val="tx1"/>
                </a:solidFill>
              </a:rPr>
              <a:t>م.م</a:t>
            </a:r>
            <a:r>
              <a:rPr lang="ar-IQ" sz="4000" b="1" dirty="0" smtClean="0">
                <a:solidFill>
                  <a:schemeClr val="tx1"/>
                </a:solidFill>
              </a:rPr>
              <a:t>. حسين قاسم شرار</a:t>
            </a:r>
            <a:endParaRPr lang="ar-IQ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51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 smtClean="0">
                <a:ea typeface="Calibri"/>
              </a:rPr>
              <a:t/>
            </a:r>
            <a:br>
              <a:rPr lang="ar-IQ" b="1" dirty="0" smtClean="0">
                <a:ea typeface="Calibri"/>
              </a:rPr>
            </a:br>
            <a:r>
              <a:rPr lang="ar-IQ" b="1" dirty="0" smtClean="0">
                <a:solidFill>
                  <a:srgbClr val="FF0000"/>
                </a:solidFill>
                <a:ea typeface="Calibri"/>
              </a:rPr>
              <a:t>الآثار الاجتماعية للفساد</a:t>
            </a:r>
            <a:r>
              <a:rPr lang="en-US" b="1" dirty="0" smtClean="0">
                <a:ea typeface="Calibri"/>
                <a:cs typeface="Arial"/>
              </a:rPr>
              <a:t/>
            </a:r>
            <a:br>
              <a:rPr lang="en-US" b="1" dirty="0" smtClean="0"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ea typeface="Calibri"/>
              </a:rPr>
              <a:t>توسيع </a:t>
            </a:r>
            <a:r>
              <a:rPr lang="ar-IQ" sz="4000" b="1" dirty="0">
                <a:ea typeface="Calibri"/>
              </a:rPr>
              <a:t>الفجوة بين الأغنياء والفقراء.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فقدان العدالة الاجتماعية وتدني مستوى الخدمات العامة.</a:t>
            </a:r>
            <a:endParaRPr lang="en-US" sz="4000" b="1" dirty="0"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12765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ea typeface="Calibri"/>
              </a:rPr>
              <a:t/>
            </a:r>
            <a:br>
              <a:rPr lang="ar-IQ" dirty="0" smtClean="0">
                <a:ea typeface="Calibri"/>
              </a:rPr>
            </a:br>
            <a:r>
              <a:rPr lang="ar-IQ" b="1" dirty="0" smtClean="0">
                <a:solidFill>
                  <a:srgbClr val="00B050"/>
                </a:solidFill>
                <a:ea typeface="Calibri"/>
              </a:rPr>
              <a:t>دور التكنولوجيا في المكافحة</a:t>
            </a:r>
            <a:r>
              <a:rPr lang="en-US" dirty="0" smtClean="0">
                <a:ea typeface="Calibri"/>
                <a:cs typeface="Arial"/>
              </a:rPr>
              <a:t/>
            </a:r>
            <a:br>
              <a:rPr lang="en-US" dirty="0" smtClean="0"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dirty="0" smtClean="0">
                <a:ea typeface="Calibri"/>
              </a:rPr>
              <a:t> </a:t>
            </a:r>
            <a:r>
              <a:rPr lang="ar-IQ" sz="4000" b="1" dirty="0" err="1" smtClean="0">
                <a:ea typeface="Calibri"/>
              </a:rPr>
              <a:t>الحوكمة</a:t>
            </a:r>
            <a:r>
              <a:rPr lang="ar-IQ" sz="4000" b="1" dirty="0" smtClean="0">
                <a:ea typeface="Calibri"/>
              </a:rPr>
              <a:t> </a:t>
            </a:r>
            <a:r>
              <a:rPr lang="ar-IQ" sz="4000" b="1" dirty="0">
                <a:ea typeface="Calibri"/>
              </a:rPr>
              <a:t>الإلكترونية لتقليل التعامل المباشر بين الموظف والمواطن.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زيادة الشفافية من خلال </a:t>
            </a:r>
            <a:r>
              <a:rPr lang="ar-IQ" sz="4000" b="1" dirty="0" err="1" smtClean="0">
                <a:ea typeface="Calibri"/>
              </a:rPr>
              <a:t>رقمنة</a:t>
            </a:r>
            <a:r>
              <a:rPr lang="ar-IQ" sz="4000" b="1" dirty="0" smtClean="0">
                <a:ea typeface="Calibri"/>
              </a:rPr>
              <a:t> </a:t>
            </a:r>
            <a:r>
              <a:rPr lang="ar-IQ" sz="4000" b="1" dirty="0">
                <a:ea typeface="Calibri"/>
              </a:rPr>
              <a:t>العمليات المالية.</a:t>
            </a:r>
            <a:endParaRPr lang="en-US" sz="4000" b="1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9692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r-IQ" b="1" dirty="0" smtClean="0">
                <a:solidFill>
                  <a:srgbClr val="00B050"/>
                </a:solidFill>
                <a:ea typeface="Calibri"/>
              </a:rPr>
              <a:t/>
            </a:r>
            <a:br>
              <a:rPr lang="ar-IQ" b="1" dirty="0" smtClean="0">
                <a:solidFill>
                  <a:srgbClr val="00B050"/>
                </a:solidFill>
                <a:ea typeface="Calibri"/>
              </a:rPr>
            </a:br>
            <a:r>
              <a:rPr lang="ar-IQ" b="1" dirty="0" smtClean="0">
                <a:solidFill>
                  <a:srgbClr val="00B050"/>
                </a:solidFill>
                <a:ea typeface="Calibri"/>
              </a:rPr>
              <a:t>استراتيجيات </a:t>
            </a:r>
            <a:r>
              <a:rPr lang="ar-IQ" b="1" dirty="0">
                <a:solidFill>
                  <a:srgbClr val="00B050"/>
                </a:solidFill>
                <a:ea typeface="Calibri"/>
              </a:rPr>
              <a:t>العلاج والمواجهة</a:t>
            </a:r>
            <a:r>
              <a:rPr lang="en-US" dirty="0">
                <a:solidFill>
                  <a:prstClr val="black"/>
                </a:solidFill>
                <a:ea typeface="Calibri"/>
                <a:cs typeface="Arial"/>
              </a:rPr>
              <a:t/>
            </a:r>
            <a:br>
              <a:rPr lang="en-US" dirty="0">
                <a:solidFill>
                  <a:prstClr val="black"/>
                </a:solidFill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ar-IQ" sz="4000" b="1" dirty="0" smtClean="0">
              <a:solidFill>
                <a:prstClr val="black"/>
              </a:solidFill>
              <a:ea typeface="Calibri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solidFill>
                  <a:prstClr val="black"/>
                </a:solidFill>
                <a:ea typeface="Calibri"/>
              </a:rPr>
              <a:t>تفعيل </a:t>
            </a:r>
            <a:r>
              <a:rPr lang="ar-IQ" sz="4000" b="1" dirty="0">
                <a:solidFill>
                  <a:prstClr val="black"/>
                </a:solidFill>
                <a:ea typeface="Calibri"/>
              </a:rPr>
              <a:t>قوانين "من أين لك هذا؟".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solidFill>
                  <a:prstClr val="black"/>
                </a:solidFill>
                <a:ea typeface="Calibri"/>
              </a:rPr>
              <a:t>تعزيز استقلالية القضاء وهيئات مكافحة الفساد.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16835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IQ" b="1" dirty="0" smtClean="0">
                <a:solidFill>
                  <a:srgbClr val="00B050"/>
                </a:solidFill>
                <a:ea typeface="Calibri"/>
              </a:rPr>
              <a:t/>
            </a:r>
            <a:br>
              <a:rPr lang="ar-IQ" b="1" dirty="0" smtClean="0">
                <a:solidFill>
                  <a:srgbClr val="00B050"/>
                </a:solidFill>
                <a:ea typeface="Calibri"/>
              </a:rPr>
            </a:br>
            <a:r>
              <a:rPr lang="ar-IQ" b="1" dirty="0" smtClean="0">
                <a:solidFill>
                  <a:srgbClr val="00B050"/>
                </a:solidFill>
                <a:ea typeface="Calibri"/>
              </a:rPr>
              <a:t>التوصيات الختامية</a:t>
            </a:r>
            <a:r>
              <a:rPr lang="en-US" b="1" dirty="0" smtClean="0">
                <a:solidFill>
                  <a:srgbClr val="00B050"/>
                </a:solidFill>
                <a:ea typeface="Calibri"/>
                <a:cs typeface="Arial"/>
              </a:rPr>
              <a:t/>
            </a:r>
            <a:br>
              <a:rPr lang="en-US" b="1" dirty="0" smtClean="0">
                <a:solidFill>
                  <a:srgbClr val="00B050"/>
                </a:solidFill>
                <a:ea typeface="Calibri"/>
                <a:cs typeface="Arial"/>
              </a:rPr>
            </a:br>
            <a:endParaRPr lang="ar-IQ" b="1" dirty="0">
              <a:solidFill>
                <a:srgbClr val="00B05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mtClean="0">
                <a:ea typeface="Calibri"/>
              </a:rPr>
              <a:t>:</a:t>
            </a:r>
            <a:r>
              <a:rPr lang="ar-IQ" sz="4000" b="1" smtClean="0">
                <a:ea typeface="Calibri"/>
              </a:rPr>
              <a:t>نشر </a:t>
            </a:r>
            <a:r>
              <a:rPr lang="ar-IQ" sz="4000" b="1" dirty="0">
                <a:ea typeface="Calibri"/>
              </a:rPr>
              <a:t>ثقافة النزاهة والشفافية.</a:t>
            </a:r>
            <a:endParaRPr lang="en-US" sz="4000" b="1" dirty="0">
              <a:ea typeface="Calibri"/>
              <a:cs typeface="Arial"/>
            </a:endParaRPr>
          </a:p>
          <a:p>
            <a:r>
              <a:rPr lang="ar-IQ" sz="4000" b="1" dirty="0">
                <a:ea typeface="Calibri"/>
              </a:rPr>
              <a:t>إشراك المجتمع المدني والإعلام في مراقبة الأداء الحكومي.</a:t>
            </a:r>
            <a:endParaRPr lang="ar-IQ" sz="4000" b="1" dirty="0"/>
          </a:p>
        </p:txBody>
      </p:sp>
    </p:spTree>
    <p:extLst>
      <p:ext uri="{BB962C8B-B14F-4D97-AF65-F5344CB8AC3E}">
        <p14:creationId xmlns:p14="http://schemas.microsoft.com/office/powerpoint/2010/main" val="110096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 smtClean="0">
                <a:solidFill>
                  <a:srgbClr val="FF0000"/>
                </a:solidFill>
                <a:ea typeface="Calibri"/>
              </a:rPr>
              <a:t/>
            </a:r>
            <a:br>
              <a:rPr lang="ar-IQ" b="1" dirty="0" smtClean="0">
                <a:solidFill>
                  <a:srgbClr val="FF0000"/>
                </a:solidFill>
                <a:ea typeface="Calibri"/>
              </a:rPr>
            </a:br>
            <a:r>
              <a:rPr lang="ar-IQ" b="1" dirty="0" smtClean="0">
                <a:solidFill>
                  <a:srgbClr val="FF0000"/>
                </a:solidFill>
                <a:ea typeface="Calibri"/>
              </a:rPr>
              <a:t>مفهوم </a:t>
            </a:r>
            <a:r>
              <a:rPr lang="ar-IQ" b="1" dirty="0">
                <a:solidFill>
                  <a:srgbClr val="FF0000"/>
                </a:solidFill>
                <a:ea typeface="Calibri"/>
              </a:rPr>
              <a:t>الفساد الإداري</a:t>
            </a:r>
            <a:br>
              <a:rPr lang="ar-IQ" b="1" dirty="0">
                <a:solidFill>
                  <a:srgbClr val="FF0000"/>
                </a:solidFill>
                <a:ea typeface="Calibri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ar-IQ" sz="4000" dirty="0" smtClean="0">
                <a:ea typeface="Calibri"/>
              </a:rPr>
              <a:t>هو </a:t>
            </a:r>
            <a:r>
              <a:rPr lang="ar-IQ" sz="4000" dirty="0">
                <a:ea typeface="Calibri"/>
              </a:rPr>
              <a:t>الانحرافات الإدارية والوظيفية أثناء تأدية العمل، مثل استغلال المنصب العام لتحقيق مصالح شخصية.</a:t>
            </a:r>
            <a:endParaRPr lang="en-US" sz="4000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38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  <a:ea typeface="Calibri"/>
                <a:cs typeface="Arial"/>
              </a:rPr>
              <a:t>مفهوم الفساد المالي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ar-IQ" sz="4400" b="1" dirty="0" smtClean="0">
                <a:ea typeface="Calibri"/>
              </a:rPr>
              <a:t>هو مخالفة القواعد والأحكام المالية التي تنظم سير العمل، مثل الاختلاس والتهرب الضريبي.</a:t>
            </a:r>
            <a:endParaRPr lang="en-US" sz="4400" b="1" dirty="0" smtClean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4215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ea typeface="Calibri"/>
              </a:rPr>
              <a:t/>
            </a:r>
            <a:br>
              <a:rPr lang="ar-IQ" dirty="0" smtClean="0">
                <a:ea typeface="Calibri"/>
              </a:rPr>
            </a:br>
            <a:r>
              <a:rPr lang="ar-IQ" b="1" dirty="0" smtClean="0">
                <a:solidFill>
                  <a:srgbClr val="FF0000"/>
                </a:solidFill>
                <a:ea typeface="Calibri"/>
              </a:rPr>
              <a:t>أشكال الفساد الإداري</a:t>
            </a:r>
            <a:r>
              <a:rPr lang="en-US" dirty="0" smtClean="0">
                <a:ea typeface="Calibri"/>
                <a:cs typeface="Arial"/>
              </a:rPr>
              <a:t/>
            </a:r>
            <a:br>
              <a:rPr lang="en-US" dirty="0" smtClean="0"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400" b="1" dirty="0" smtClean="0">
                <a:ea typeface="Calibri"/>
              </a:rPr>
              <a:t>الوساطة </a:t>
            </a:r>
            <a:r>
              <a:rPr lang="ar-IQ" sz="4400" b="1" dirty="0">
                <a:ea typeface="Calibri"/>
              </a:rPr>
              <a:t>والمحسوبية.</a:t>
            </a:r>
            <a:endParaRPr lang="en-US" sz="44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400" b="1" dirty="0">
                <a:ea typeface="Calibri"/>
              </a:rPr>
              <a:t>استغلال النفوذ الوظيفي.</a:t>
            </a:r>
            <a:endParaRPr lang="en-US" sz="44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400" b="1" dirty="0">
                <a:ea typeface="Calibri"/>
              </a:rPr>
              <a:t>التهاون في تطبيق القوانين واللوائح.</a:t>
            </a:r>
            <a:endParaRPr lang="en-US" sz="4400" b="1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770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ea typeface="Calibri"/>
              </a:rPr>
              <a:t/>
            </a:r>
            <a:br>
              <a:rPr lang="ar-IQ" dirty="0" smtClean="0">
                <a:ea typeface="Calibri"/>
              </a:rPr>
            </a:br>
            <a:r>
              <a:rPr lang="ar-IQ" b="1" dirty="0" smtClean="0">
                <a:solidFill>
                  <a:srgbClr val="FF0000"/>
                </a:solidFill>
                <a:ea typeface="Calibri"/>
              </a:rPr>
              <a:t>أشكال الفساد المالي</a:t>
            </a:r>
            <a:r>
              <a:rPr lang="en-US" dirty="0" smtClean="0">
                <a:ea typeface="Calibri"/>
                <a:cs typeface="Arial"/>
              </a:rPr>
              <a:t/>
            </a:r>
            <a:br>
              <a:rPr lang="en-US" dirty="0" smtClean="0"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ea typeface="Calibri"/>
              </a:rPr>
              <a:t>الرشوة </a:t>
            </a:r>
            <a:r>
              <a:rPr lang="ar-IQ" sz="4000" b="1" dirty="0">
                <a:ea typeface="Calibri"/>
              </a:rPr>
              <a:t>(مقابل الحصول على خدمة أو عقد).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الاختلاس وتبديد الأموال العامة.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تزوير المستندات المالية.</a:t>
            </a:r>
            <a:endParaRPr lang="en-US" sz="4000" b="1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5406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 smtClean="0">
                <a:solidFill>
                  <a:srgbClr val="FF0000"/>
                </a:solidFill>
              </a:rPr>
              <a:t>اسباب الفساد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ar-IQ" sz="4000" b="1" dirty="0" smtClean="0">
                <a:ea typeface="Calibri"/>
              </a:rPr>
              <a:t>          الأسباب السياسية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ضعف الإرادة السياسية للإصلاح.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غياب الديمقراطية وعدم وجود نظام فعال للمساءلة والمحاسبة</a:t>
            </a:r>
            <a:r>
              <a:rPr lang="ar-IQ" sz="4000" b="1" dirty="0" smtClean="0">
                <a:ea typeface="Calibri"/>
              </a:rPr>
              <a:t>.</a:t>
            </a:r>
            <a:endParaRPr lang="en-US" sz="4000" b="1" dirty="0" smtClean="0">
              <a:ea typeface="Calibri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97946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ar-IQ" b="1" dirty="0" smtClean="0">
                <a:solidFill>
                  <a:srgbClr val="FF0000"/>
                </a:solidFill>
                <a:latin typeface="Arial"/>
                <a:ea typeface="Calibri"/>
                <a:cs typeface="Arial"/>
              </a:rPr>
              <a:t/>
            </a:r>
            <a:br>
              <a:rPr lang="ar-IQ" b="1" dirty="0" smtClean="0">
                <a:solidFill>
                  <a:srgbClr val="FF0000"/>
                </a:solidFill>
                <a:latin typeface="Arial"/>
                <a:ea typeface="Calibri"/>
                <a:cs typeface="Arial"/>
              </a:rPr>
            </a:br>
            <a:r>
              <a:rPr lang="ar-IQ" b="1" dirty="0" smtClean="0">
                <a:solidFill>
                  <a:srgbClr val="FF0000"/>
                </a:solidFill>
                <a:latin typeface="Arial"/>
                <a:ea typeface="Calibri"/>
                <a:cs typeface="Arial"/>
              </a:rPr>
              <a:t>الأسباب </a:t>
            </a:r>
            <a:r>
              <a:rPr lang="ar-IQ" b="1" dirty="0">
                <a:solidFill>
                  <a:srgbClr val="FF0000"/>
                </a:solidFill>
                <a:latin typeface="Arial"/>
                <a:ea typeface="Calibri"/>
                <a:cs typeface="Arial"/>
              </a:rPr>
              <a:t>الاقتصادية والاجتماعية</a:t>
            </a:r>
            <a:r>
              <a:rPr lang="en-US" sz="2000" dirty="0">
                <a:solidFill>
                  <a:prstClr val="black"/>
                </a:solidFill>
                <a:ea typeface="Calibri"/>
                <a:cs typeface="Arial"/>
              </a:rPr>
              <a:t/>
            </a:r>
            <a:br>
              <a:rPr lang="en-US" sz="2000" dirty="0">
                <a:solidFill>
                  <a:prstClr val="black"/>
                </a:solidFill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solidFill>
                  <a:prstClr val="black"/>
                </a:solidFill>
                <a:ea typeface="Calibri"/>
              </a:rPr>
              <a:t>تدني </a:t>
            </a:r>
            <a:r>
              <a:rPr lang="ar-IQ" sz="4000" b="1" dirty="0">
                <a:solidFill>
                  <a:prstClr val="black"/>
                </a:solidFill>
                <a:ea typeface="Calibri"/>
              </a:rPr>
              <a:t>الرواتب والأجور مقارنة بتكاليف المعيشة.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solidFill>
                  <a:prstClr val="black"/>
                </a:solidFill>
                <a:ea typeface="Calibri"/>
              </a:rPr>
              <a:t>انتشار الفقر والبطالة وضعف الوعي المجتمعي.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762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ar-IQ" dirty="0" smtClean="0">
                <a:solidFill>
                  <a:prstClr val="black"/>
                </a:solidFill>
                <a:ea typeface="Calibri"/>
              </a:rPr>
              <a:t/>
            </a:r>
            <a:br>
              <a:rPr lang="ar-IQ" dirty="0" smtClean="0">
                <a:solidFill>
                  <a:prstClr val="black"/>
                </a:solidFill>
                <a:ea typeface="Calibri"/>
              </a:rPr>
            </a:br>
            <a:r>
              <a:rPr lang="ar-IQ" b="1" dirty="0" smtClean="0">
                <a:solidFill>
                  <a:srgbClr val="FF0000"/>
                </a:solidFill>
                <a:ea typeface="Calibri"/>
              </a:rPr>
              <a:t>الأسباب </a:t>
            </a:r>
            <a:r>
              <a:rPr lang="ar-IQ" b="1" dirty="0">
                <a:solidFill>
                  <a:srgbClr val="FF0000"/>
                </a:solidFill>
                <a:ea typeface="Calibri"/>
              </a:rPr>
              <a:t>القانونية والرقابية</a:t>
            </a:r>
            <a:r>
              <a:rPr lang="en-US" dirty="0">
                <a:solidFill>
                  <a:prstClr val="black"/>
                </a:solidFill>
                <a:ea typeface="Calibri"/>
                <a:cs typeface="Arial"/>
              </a:rPr>
              <a:t/>
            </a:r>
            <a:br>
              <a:rPr lang="en-US" dirty="0">
                <a:solidFill>
                  <a:prstClr val="black"/>
                </a:solidFill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 smtClean="0">
                <a:solidFill>
                  <a:prstClr val="black"/>
                </a:solidFill>
                <a:ea typeface="Calibri"/>
              </a:rPr>
              <a:t>قصور </a:t>
            </a:r>
            <a:r>
              <a:rPr lang="ar-IQ" sz="4000" b="1" dirty="0">
                <a:solidFill>
                  <a:prstClr val="black"/>
                </a:solidFill>
                <a:ea typeface="Calibri"/>
              </a:rPr>
              <a:t>القوانين وغموض اللوائح.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solidFill>
                  <a:prstClr val="black"/>
                </a:solidFill>
                <a:ea typeface="Calibri"/>
              </a:rPr>
              <a:t>ضعف الدور الرقابي للأجهزة المختصة واستقلاليته.</a:t>
            </a:r>
            <a:endParaRPr lang="en-US" sz="4000" b="1" dirty="0">
              <a:solidFill>
                <a:prstClr val="black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178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آ</a:t>
            </a:r>
            <a:r>
              <a:rPr lang="ar-IQ" b="1" dirty="0" smtClean="0">
                <a:solidFill>
                  <a:srgbClr val="FF0000"/>
                </a:solidFill>
              </a:rPr>
              <a:t>ثار الفساد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ar-IQ" sz="4000" b="1" dirty="0">
                <a:ea typeface="Calibri"/>
              </a:rPr>
              <a:t>الآثار الاقتصادية للفساد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هروب الاستثمارات الأجنبية.</a:t>
            </a:r>
            <a:endParaRPr lang="en-US" sz="4000" b="1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IQ" sz="4000" b="1" dirty="0">
                <a:ea typeface="Calibri"/>
              </a:rPr>
              <a:t>هدر الموارد المالية للدولة وتعطيل مشاريع التنمية.</a:t>
            </a:r>
            <a:endParaRPr lang="en-US" sz="4000" b="1" dirty="0">
              <a:ea typeface="Calibri"/>
              <a:cs typeface="Arial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111499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198</Words>
  <Application>Microsoft Office PowerPoint</Application>
  <PresentationFormat>عرض على الشاشة (3:4)‏</PresentationFormat>
  <Paragraphs>42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الفساد الإداري والمالي </vt:lpstr>
      <vt:lpstr> مفهوم الفساد الإداري </vt:lpstr>
      <vt:lpstr>مفهوم الفساد المالي</vt:lpstr>
      <vt:lpstr> أشكال الفساد الإداري </vt:lpstr>
      <vt:lpstr> أشكال الفساد المالي </vt:lpstr>
      <vt:lpstr>اسباب الفساد</vt:lpstr>
      <vt:lpstr> الأسباب الاقتصادية والاجتماعية </vt:lpstr>
      <vt:lpstr> الأسباب القانونية والرقابية </vt:lpstr>
      <vt:lpstr>آثار الفساد</vt:lpstr>
      <vt:lpstr> الآثار الاجتماعية للفساد </vt:lpstr>
      <vt:lpstr> دور التكنولوجيا في المكافحة </vt:lpstr>
      <vt:lpstr> استراتيجيات العلاج والمواجهة </vt:lpstr>
      <vt:lpstr> التوصيات الختامية </vt:lpstr>
    </vt:vector>
  </TitlesOfParts>
  <Company>GroupX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الفساد الإداري والمالي</dc:title>
  <dc:creator>enx</dc:creator>
  <cp:lastModifiedBy>enx</cp:lastModifiedBy>
  <cp:revision>6</cp:revision>
  <dcterms:created xsi:type="dcterms:W3CDTF">2026-03-27T21:00:52Z</dcterms:created>
  <dcterms:modified xsi:type="dcterms:W3CDTF">2026-03-27T22:05:23Z</dcterms:modified>
</cp:coreProperties>
</file>