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0" autoAdjust="0"/>
  </p:normalViewPr>
  <p:slideViewPr>
    <p:cSldViewPr>
      <p:cViewPr>
        <p:scale>
          <a:sx n="49" d="100"/>
          <a:sy n="49" d="100"/>
        </p:scale>
        <p:origin x="-67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A559A-9900-4FD8-9B50-7D6FCE7B80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BA8AD-6C13-4A57-845A-BB824782CF61}">
      <dgm:prSet phldrT="[Text]"/>
      <dgm:spPr/>
      <dgm:t>
        <a:bodyPr/>
        <a:lstStyle/>
        <a:p>
          <a:r>
            <a:rPr lang="en-US" b="1" dirty="0"/>
            <a:t>Financial</a:t>
          </a:r>
          <a:endParaRPr lang="en-US" dirty="0"/>
        </a:p>
      </dgm:t>
    </dgm:pt>
    <dgm:pt modelId="{2EC18371-BFAC-4E0F-B92E-DCF1F6386BC3}" type="parTrans" cxnId="{6421231F-6315-4CF9-9A87-06A9E3AB9A43}">
      <dgm:prSet/>
      <dgm:spPr/>
      <dgm:t>
        <a:bodyPr/>
        <a:lstStyle/>
        <a:p>
          <a:endParaRPr lang="en-US"/>
        </a:p>
      </dgm:t>
    </dgm:pt>
    <dgm:pt modelId="{94B8A7F1-9460-41C1-8983-269ED02FFA99}" type="sibTrans" cxnId="{6421231F-6315-4CF9-9A87-06A9E3AB9A43}">
      <dgm:prSet/>
      <dgm:spPr/>
      <dgm:t>
        <a:bodyPr/>
        <a:lstStyle/>
        <a:p>
          <a:endParaRPr lang="en-US"/>
        </a:p>
      </dgm:t>
    </dgm:pt>
    <dgm:pt modelId="{13C2B343-3CC3-4A01-B105-BE3A03763160}">
      <dgm:prSet phldrT="[Text]"/>
      <dgm:spPr/>
      <dgm:t>
        <a:bodyPr/>
        <a:lstStyle/>
        <a:p>
          <a:r>
            <a:rPr lang="en-US" b="1" dirty="0"/>
            <a:t>Political</a:t>
          </a:r>
          <a:endParaRPr lang="en-US" dirty="0"/>
        </a:p>
      </dgm:t>
    </dgm:pt>
    <dgm:pt modelId="{2F877065-A846-4E6E-98E8-EC39DB80603B}" type="parTrans" cxnId="{6779583A-7DFB-4E9F-B575-BE0D8B67EE43}">
      <dgm:prSet/>
      <dgm:spPr/>
      <dgm:t>
        <a:bodyPr/>
        <a:lstStyle/>
        <a:p>
          <a:endParaRPr lang="en-US"/>
        </a:p>
      </dgm:t>
    </dgm:pt>
    <dgm:pt modelId="{5C2BF95C-551C-4D1E-A85B-EADB2D5E24C1}" type="sibTrans" cxnId="{6779583A-7DFB-4E9F-B575-BE0D8B67EE43}">
      <dgm:prSet/>
      <dgm:spPr/>
      <dgm:t>
        <a:bodyPr/>
        <a:lstStyle/>
        <a:p>
          <a:endParaRPr lang="en-US"/>
        </a:p>
      </dgm:t>
    </dgm:pt>
    <dgm:pt modelId="{39017DB2-4D21-4476-BBC3-182F724A0004}">
      <dgm:prSet phldrT="[Text]"/>
      <dgm:spPr/>
      <dgm:t>
        <a:bodyPr/>
        <a:lstStyle/>
        <a:p>
          <a:r>
            <a:rPr lang="en-US" b="1" dirty="0"/>
            <a:t>Personal</a:t>
          </a:r>
          <a:endParaRPr lang="en-US" dirty="0"/>
        </a:p>
      </dgm:t>
    </dgm:pt>
    <dgm:pt modelId="{FF81126F-863B-4834-BFFC-1FC73166F1A4}" type="parTrans" cxnId="{68F56E5E-0358-4573-8A8B-32DF21A44C0E}">
      <dgm:prSet/>
      <dgm:spPr/>
      <dgm:t>
        <a:bodyPr/>
        <a:lstStyle/>
        <a:p>
          <a:endParaRPr lang="en-US"/>
        </a:p>
      </dgm:t>
    </dgm:pt>
    <dgm:pt modelId="{59BC33E5-FA64-47D1-AAEB-B7BFD3484453}" type="sibTrans" cxnId="{68F56E5E-0358-4573-8A8B-32DF21A44C0E}">
      <dgm:prSet/>
      <dgm:spPr/>
      <dgm:t>
        <a:bodyPr/>
        <a:lstStyle/>
        <a:p>
          <a:endParaRPr lang="en-US"/>
        </a:p>
      </dgm:t>
    </dgm:pt>
    <dgm:pt modelId="{71A79C08-2AC6-46CF-930A-4A007CD8072D}" type="pres">
      <dgm:prSet presAssocID="{B54A559A-9900-4FD8-9B50-7D6FCE7B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8234D2A7-3A4B-40D8-A9FA-BC6B2286F1F3}" type="pres">
      <dgm:prSet presAssocID="{E1ABA8AD-6C13-4A57-845A-BB824782CF61}" presName="composite" presStyleCnt="0"/>
      <dgm:spPr/>
    </dgm:pt>
    <dgm:pt modelId="{DD149003-FD40-4867-BDB4-2ED89686CBBB}" type="pres">
      <dgm:prSet presAssocID="{E1ABA8AD-6C13-4A57-845A-BB824782CF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8070337-98A3-42BD-91D5-9B52B6B27291}" type="pres">
      <dgm:prSet presAssocID="{E1ABA8AD-6C13-4A57-845A-BB824782CF61}" presName="desTx" presStyleLbl="alignAccFollowNode1" presStyleIdx="0" presStyleCnt="3">
        <dgm:presLayoutVars>
          <dgm:bulletEnabled val="1"/>
        </dgm:presLayoutVars>
      </dgm:prSet>
      <dgm:spPr/>
    </dgm:pt>
    <dgm:pt modelId="{48A11A6A-C3E7-4A7B-BFC8-DBA034E3D855}" type="pres">
      <dgm:prSet presAssocID="{94B8A7F1-9460-41C1-8983-269ED02FFA99}" presName="space" presStyleCnt="0"/>
      <dgm:spPr/>
    </dgm:pt>
    <dgm:pt modelId="{93BA8076-2E86-4F9B-80D0-8506829CF701}" type="pres">
      <dgm:prSet presAssocID="{13C2B343-3CC3-4A01-B105-BE3A03763160}" presName="composite" presStyleCnt="0"/>
      <dgm:spPr/>
    </dgm:pt>
    <dgm:pt modelId="{88F1B83F-861D-4293-A330-0BAC09EBE56B}" type="pres">
      <dgm:prSet presAssocID="{13C2B343-3CC3-4A01-B105-BE3A0376316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D62E21F-7A69-4CAA-B4FC-3C3B2D5B28EB}" type="pres">
      <dgm:prSet presAssocID="{13C2B343-3CC3-4A01-B105-BE3A03763160}" presName="desTx" presStyleLbl="alignAccFollowNode1" presStyleIdx="1" presStyleCnt="3">
        <dgm:presLayoutVars>
          <dgm:bulletEnabled val="1"/>
        </dgm:presLayoutVars>
      </dgm:prSet>
      <dgm:spPr/>
    </dgm:pt>
    <dgm:pt modelId="{8CD0EE89-3121-4117-B77F-C8FAFA6C33DE}" type="pres">
      <dgm:prSet presAssocID="{5C2BF95C-551C-4D1E-A85B-EADB2D5E24C1}" presName="space" presStyleCnt="0"/>
      <dgm:spPr/>
    </dgm:pt>
    <dgm:pt modelId="{34CF87A2-CAE3-4D4A-AAA4-B8161E19C1B2}" type="pres">
      <dgm:prSet presAssocID="{39017DB2-4D21-4476-BBC3-182F724A0004}" presName="composite" presStyleCnt="0"/>
      <dgm:spPr/>
    </dgm:pt>
    <dgm:pt modelId="{03CE3A27-A151-4C7E-9A43-3A08B5859ED9}" type="pres">
      <dgm:prSet presAssocID="{39017DB2-4D21-4476-BBC3-182F724A00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92D56C9-817F-447C-BDC9-F04BA7F7987A}" type="pres">
      <dgm:prSet presAssocID="{39017DB2-4D21-4476-BBC3-182F724A000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B888D00-D4F4-4D7F-9B0D-505D724624C8}" type="presOf" srcId="{E1ABA8AD-6C13-4A57-845A-BB824782CF61}" destId="{DD149003-FD40-4867-BDB4-2ED89686CBBB}" srcOrd="0" destOrd="0" presId="urn:microsoft.com/office/officeart/2005/8/layout/hList1"/>
    <dgm:cxn modelId="{6779583A-7DFB-4E9F-B575-BE0D8B67EE43}" srcId="{B54A559A-9900-4FD8-9B50-7D6FCE7B80B9}" destId="{13C2B343-3CC3-4A01-B105-BE3A03763160}" srcOrd="1" destOrd="0" parTransId="{2F877065-A846-4E6E-98E8-EC39DB80603B}" sibTransId="{5C2BF95C-551C-4D1E-A85B-EADB2D5E24C1}"/>
    <dgm:cxn modelId="{CC41EA08-309A-4A41-987F-73BC77BB74F5}" type="presOf" srcId="{B54A559A-9900-4FD8-9B50-7D6FCE7B80B9}" destId="{71A79C08-2AC6-46CF-930A-4A007CD8072D}" srcOrd="0" destOrd="0" presId="urn:microsoft.com/office/officeart/2005/8/layout/hList1"/>
    <dgm:cxn modelId="{68F56E5E-0358-4573-8A8B-32DF21A44C0E}" srcId="{B54A559A-9900-4FD8-9B50-7D6FCE7B80B9}" destId="{39017DB2-4D21-4476-BBC3-182F724A0004}" srcOrd="2" destOrd="0" parTransId="{FF81126F-863B-4834-BFFC-1FC73166F1A4}" sibTransId="{59BC33E5-FA64-47D1-AAEB-B7BFD3484453}"/>
    <dgm:cxn modelId="{6421231F-6315-4CF9-9A87-06A9E3AB9A43}" srcId="{B54A559A-9900-4FD8-9B50-7D6FCE7B80B9}" destId="{E1ABA8AD-6C13-4A57-845A-BB824782CF61}" srcOrd="0" destOrd="0" parTransId="{2EC18371-BFAC-4E0F-B92E-DCF1F6386BC3}" sibTransId="{94B8A7F1-9460-41C1-8983-269ED02FFA99}"/>
    <dgm:cxn modelId="{748B99E7-36E1-4C86-8B96-14B5962AC72E}" type="presOf" srcId="{13C2B343-3CC3-4A01-B105-BE3A03763160}" destId="{88F1B83F-861D-4293-A330-0BAC09EBE56B}" srcOrd="0" destOrd="0" presId="urn:microsoft.com/office/officeart/2005/8/layout/hList1"/>
    <dgm:cxn modelId="{707BF71D-B8AF-4E3C-8FE7-7B5A56BF5A57}" type="presOf" srcId="{39017DB2-4D21-4476-BBC3-182F724A0004}" destId="{03CE3A27-A151-4C7E-9A43-3A08B5859ED9}" srcOrd="0" destOrd="0" presId="urn:microsoft.com/office/officeart/2005/8/layout/hList1"/>
    <dgm:cxn modelId="{F8F25F2B-75B7-4F6E-8062-9A93437B4422}" type="presParOf" srcId="{71A79C08-2AC6-46CF-930A-4A007CD8072D}" destId="{8234D2A7-3A4B-40D8-A9FA-BC6B2286F1F3}" srcOrd="0" destOrd="0" presId="urn:microsoft.com/office/officeart/2005/8/layout/hList1"/>
    <dgm:cxn modelId="{40C0E7CA-3FA8-490B-B5F9-A960D89B0FA4}" type="presParOf" srcId="{8234D2A7-3A4B-40D8-A9FA-BC6B2286F1F3}" destId="{DD149003-FD40-4867-BDB4-2ED89686CBBB}" srcOrd="0" destOrd="0" presId="urn:microsoft.com/office/officeart/2005/8/layout/hList1"/>
    <dgm:cxn modelId="{D92D96B6-C0B1-4AB1-8C60-0C18D4EE7E55}" type="presParOf" srcId="{8234D2A7-3A4B-40D8-A9FA-BC6B2286F1F3}" destId="{78070337-98A3-42BD-91D5-9B52B6B27291}" srcOrd="1" destOrd="0" presId="urn:microsoft.com/office/officeart/2005/8/layout/hList1"/>
    <dgm:cxn modelId="{B2F691D1-1806-491E-A510-32CAAEA71FD5}" type="presParOf" srcId="{71A79C08-2AC6-46CF-930A-4A007CD8072D}" destId="{48A11A6A-C3E7-4A7B-BFC8-DBA034E3D855}" srcOrd="1" destOrd="0" presId="urn:microsoft.com/office/officeart/2005/8/layout/hList1"/>
    <dgm:cxn modelId="{D87C7140-32CC-4A27-BFDC-E35EE792FE47}" type="presParOf" srcId="{71A79C08-2AC6-46CF-930A-4A007CD8072D}" destId="{93BA8076-2E86-4F9B-80D0-8506829CF701}" srcOrd="2" destOrd="0" presId="urn:microsoft.com/office/officeart/2005/8/layout/hList1"/>
    <dgm:cxn modelId="{C6BE168E-F9CE-4F46-B831-2F2E459083CC}" type="presParOf" srcId="{93BA8076-2E86-4F9B-80D0-8506829CF701}" destId="{88F1B83F-861D-4293-A330-0BAC09EBE56B}" srcOrd="0" destOrd="0" presId="urn:microsoft.com/office/officeart/2005/8/layout/hList1"/>
    <dgm:cxn modelId="{093E2A96-475A-4C2C-836B-4F88FEB589EE}" type="presParOf" srcId="{93BA8076-2E86-4F9B-80D0-8506829CF701}" destId="{4D62E21F-7A69-4CAA-B4FC-3C3B2D5B28EB}" srcOrd="1" destOrd="0" presId="urn:microsoft.com/office/officeart/2005/8/layout/hList1"/>
    <dgm:cxn modelId="{D1778FE1-D90B-46A2-9C00-60201DD1B2DD}" type="presParOf" srcId="{71A79C08-2AC6-46CF-930A-4A007CD8072D}" destId="{8CD0EE89-3121-4117-B77F-C8FAFA6C33DE}" srcOrd="3" destOrd="0" presId="urn:microsoft.com/office/officeart/2005/8/layout/hList1"/>
    <dgm:cxn modelId="{6992CC92-D2C0-42DD-8DA9-21CA2D57080D}" type="presParOf" srcId="{71A79C08-2AC6-46CF-930A-4A007CD8072D}" destId="{34CF87A2-CAE3-4D4A-AAA4-B8161E19C1B2}" srcOrd="4" destOrd="0" presId="urn:microsoft.com/office/officeart/2005/8/layout/hList1"/>
    <dgm:cxn modelId="{B56C598B-0221-44CB-9A20-A4E9941C65B3}" type="presParOf" srcId="{34CF87A2-CAE3-4D4A-AAA4-B8161E19C1B2}" destId="{03CE3A27-A151-4C7E-9A43-3A08B5859ED9}" srcOrd="0" destOrd="0" presId="urn:microsoft.com/office/officeart/2005/8/layout/hList1"/>
    <dgm:cxn modelId="{D80EEE64-D2A6-4550-A199-D106FC284558}" type="presParOf" srcId="{34CF87A2-CAE3-4D4A-AAA4-B8161E19C1B2}" destId="{092D56C9-817F-447C-BDC9-F04BA7F798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41EE-0C0C-4691-95D0-C4DF37A476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CFA15-D7AE-4FAC-B807-865BA037A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1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CFA15-D7AE-4FAC-B807-865BA037A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498255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48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970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31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596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679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376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921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076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انقر لتحرير نمط العنوان الرئيسي</a:t>
            </a:r>
            <a:endParaRPr lang="zh-CN" altLang="en-US"/>
          </a:p>
        </p:txBody>
      </p:sp>
      <p:sp>
        <p:nvSpPr>
          <p:cNvPr id="15" name="Text box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انقر لتحرير أنماط النص الرئيسي</a:t>
            </a:r>
          </a:p>
          <a:p>
            <a:pPr lvl="1"/>
            <a:r>
              <a:rPr lang="en-US" altLang="zh-CN"/>
              <a:t>المستوى الثاني</a:t>
            </a:r>
          </a:p>
          <a:p>
            <a:pPr lvl="2"/>
            <a:r>
              <a:rPr lang="en-US" altLang="zh-CN"/>
              <a:t>المستوى الثالث</a:t>
            </a:r>
          </a:p>
          <a:p>
            <a:pPr lvl="3"/>
            <a:r>
              <a:rPr lang="en-US" altLang="zh-CN"/>
              <a:t>المستوى الرابع</a:t>
            </a:r>
          </a:p>
          <a:p>
            <a:pPr lvl="4"/>
            <a:r>
              <a:rPr lang="en-US" altLang="zh-CN"/>
              <a:t>المستوى الخامس</a:t>
            </a:r>
            <a:endParaRPr lang="zh-CN" altLang="en-US"/>
          </a:p>
        </p:txBody>
      </p:sp>
      <p:sp>
        <p:nvSpPr>
          <p:cNvPr id="16" name="Text box"/>
          <p:cNvSpPr>
            <a:spLocks noGrp="1"/>
          </p:cNvSpPr>
          <p:nvPr>
            <p:ph type="dt" idx="10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7" name="Text box"/>
          <p:cNvSpPr>
            <a:spLocks noGrp="1"/>
          </p:cNvSpPr>
          <p:nvPr>
            <p:ph type="ftr" idx="11"/>
          </p:nvPr>
        </p:nvSpPr>
        <p:spPr>
          <a:xfrm>
            <a:off x="3124200" y="6356349"/>
            <a:ext cx="2895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8" name="Text box"/>
          <p:cNvSpPr>
            <a:spLocks noGrp="1"/>
          </p:cNvSpPr>
          <p:nvPr>
            <p:ph type="sldNum" idx="1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3038"/>
      </p:ext>
    </p:extLst>
  </p:cSld>
  <p:clrMapOvr>
    <a:masterClrMapping/>
  </p:clrMapOvr>
  <p:hf sldNu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2000" b="1"/>
              <a:t>انقر لتحرير نمط العنوان الرئيسي</a:t>
            </a:r>
            <a:endParaRPr lang="zh-CN" altLang="en-US" sz="2000" b="1"/>
          </a:p>
        </p:txBody>
      </p:sp>
      <p:pic>
        <p:nvPicPr>
          <p:cNvPr id="26" name="Images"/>
          <p:cNvPicPr>
            <a:picLocks noGrp="1"/>
          </p:cNvPicPr>
          <p:nvPr>
            <p:ph idx="1"/>
          </p:nvPr>
        </p:nvPicPr>
        <p:blipFill>
          <a:blip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27" name="Text box"/>
          <p:cNvSpPr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sz="1400"/>
              <a:t>انقر لتحرير أنماط النص الرئيسي</a:t>
            </a:r>
            <a:endParaRPr lang="zh-CN" altLang="en-US" sz="1400"/>
          </a:p>
        </p:txBody>
      </p:sp>
      <p:sp>
        <p:nvSpPr>
          <p:cNvPr id="28" name="Text box"/>
          <p:cNvSpPr>
            <a:spLocks noGrp="1"/>
          </p:cNvSpPr>
          <p:nvPr>
            <p:ph type="dt" idx="10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29" name="Text box"/>
          <p:cNvSpPr>
            <a:spLocks noGrp="1"/>
          </p:cNvSpPr>
          <p:nvPr>
            <p:ph type="ftr" idx="11"/>
          </p:nvPr>
        </p:nvSpPr>
        <p:spPr>
          <a:xfrm>
            <a:off x="3124200" y="6356349"/>
            <a:ext cx="2895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30" name="Text box"/>
          <p:cNvSpPr>
            <a:spLocks noGrp="1"/>
          </p:cNvSpPr>
          <p:nvPr>
            <p:ph type="sldNum" idx="1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5093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561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27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27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74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590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42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097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360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CAD2D6BD-DE1B-4B5F-8B41-2702339687B9}" type="datetime1">
              <a:rPr lang="en-US" altLang="zh-CN" sz="120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4/12/2026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CAD2D6BD-DE1B-4B5F-8B41-2702339687B9}" type="slidenum">
              <a:rPr lang="en-US" altLang="zh-CN" sz="1200" b="0" i="0" u="none" strike="noStrike" kern="1200" cap="none" spc="0" baseline="0" smtClean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"/>
          <p:cNvSpPr>
            <a:spLocks noGrp="1"/>
          </p:cNvSpPr>
          <p:nvPr>
            <p:ph type="ctrTitle"/>
          </p:nvPr>
        </p:nvSpPr>
        <p:spPr>
          <a:xfrm>
            <a:off x="685800" y="1052670"/>
            <a:ext cx="7772400" cy="254777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وِرشة</a:t>
            </a:r>
            <a:r>
              <a:rPr lang="en-US" altLang="zh-CN" sz="4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عِلميّة</a:t>
            </a:r>
            <a:r>
              <a:rPr lang="en-US" altLang="zh-CN" sz="4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بعُنوان</a:t>
            </a:r>
            <a:r>
              <a:rPr lang="en-US" altLang="zh-CN" sz="4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zh-CN" altLang="en-US" sz="4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/>
            </a:r>
            <a:br>
              <a:rPr lang="zh-CN" altLang="en-US" sz="4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</a:b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التهديد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الإلكتروني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وأساليب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مواجهته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endParaRPr lang="zh-CN" altLang="en-US" sz="4400" b="1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13" name="Text box"/>
          <p:cNvSpPr>
            <a:spLocks noGrp="1"/>
          </p:cNvSpPr>
          <p:nvPr>
            <p:ph type="subTitle" idx="1"/>
          </p:nvPr>
        </p:nvSpPr>
        <p:spPr>
          <a:xfrm>
            <a:off x="685800" y="3212970"/>
            <a:ext cx="7772400" cy="129618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يُحاضِر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فيها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كُلّاً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:</a:t>
            </a: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م.م.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رؤى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علي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إبراهيم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/ م.م.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آمنة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عبد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الكريم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1" i="0" u="none" strike="noStrike" kern="1200" cap="none" spc="0" baseline="0" dirty="0" err="1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محمد</a:t>
            </a:r>
            <a:r>
              <a:rPr lang="en-US" altLang="zh-CN" sz="3200" b="1" i="0" u="none" strike="noStrike" kern="1200" cap="none" spc="0" baseline="0" dirty="0">
                <a:solidFill>
                  <a:srgbClr val="898989"/>
                </a:solidFill>
                <a:latin typeface="Calibri" charset="0"/>
                <a:ea typeface="宋体" charset="0"/>
                <a:cs typeface="Lucida Sans"/>
              </a:rPr>
              <a:t> </a:t>
            </a: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3200" b="1" i="0" u="none" strike="noStrike" kern="1200" cap="none" spc="0" baseline="0" dirty="0">
              <a:solidFill>
                <a:srgbClr val="898989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1617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dirty="0"/>
              <a:t>Effects of Cyber Threats:</a:t>
            </a:r>
            <a:endParaRPr lang="zh-CN" altLang="en-US" sz="4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46" name="Text box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rtl="0">
              <a:buNone/>
            </a:pPr>
            <a:r>
              <a:rPr lang="en-US" dirty="0"/>
              <a:t>Cyber threats can lead to: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Loss of sensitive data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Disruption of business operations.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Significant financial costs as a result of attacks.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Loss of trust from customers and users.</a:t>
            </a:r>
          </a:p>
          <a:p>
            <a:pPr marL="514350" indent="-5143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0592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"/>
          <p:cNvSpPr>
            <a:spLocks noGrp="1"/>
          </p:cNvSpPr>
          <p:nvPr>
            <p:ph type="title"/>
          </p:nvPr>
        </p:nvSpPr>
        <p:spPr>
          <a:xfrm>
            <a:off x="457200" y="620610"/>
            <a:ext cx="8229600" cy="1143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The Importance of Awareness about Cyber Threats</a:t>
            </a:r>
            <a:endParaRPr lang="zh-CN" altLang="en-US" sz="4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48" name="Text box"/>
          <p:cNvSpPr>
            <a:spLocks noGrp="1"/>
          </p:cNvSpPr>
          <p:nvPr>
            <p:ph type="body" idx="1"/>
          </p:nvPr>
        </p:nvSpPr>
        <p:spPr>
          <a:xfrm>
            <a:off x="457200" y="1763610"/>
            <a:ext cx="8229600" cy="49058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just" rtl="0">
              <a:buNone/>
            </a:pPr>
            <a:r>
              <a:rPr lang="en-US" dirty="0"/>
              <a:t>With the increasing reliance on technology, it becomes essential for individuals and organizations to understand cyber threats and how to counter them to ensure the protection of information and systems.</a:t>
            </a:r>
          </a:p>
          <a:p>
            <a:pPr marL="0" indent="0" algn="just" rtl="0">
              <a:buNone/>
            </a:pPr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C365A4-F421-13D6-E0A8-4807789F8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3312460"/>
            <a:ext cx="7056980" cy="33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3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endParaRPr lang="zh-CN" altLang="en-US" sz="2000" b="1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52" name="Imag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80" y="260560"/>
            <a:ext cx="8929240" cy="61928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97292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إجراءات الحماية من التهديدات الإلكترونية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54" name="Text box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قوية</a:t>
            </a:r>
            <a:endParaRPr lang="en-US" altLang="zh-CN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إنشاء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معقدة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مزيجًا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الأحرف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الكبيرة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والصغيرة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الأرقام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والرموز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تغيير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بانتظام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بتحديث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عدة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أشهر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استخدام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مديري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يساعدك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على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إنشاء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وتخزين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مرور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قوية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0" indent="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2200" dirty="0">
              <a:cs typeface="Lucida Sans"/>
            </a:endParaRP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تفعيل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المصادقة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الثنائية</a:t>
            </a:r>
            <a:endParaRPr lang="en-US" altLang="zh-CN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algn="r" rtl="1">
              <a:lnSpc>
                <a:spcPct val="80000"/>
              </a:lnSpc>
            </a:pP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استخدام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المصادقة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الثنائية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(2FA):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يوفر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طبقة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إضافية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الأمان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عبر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طلب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رمز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إضافي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عند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تسجيل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الدخول</a:t>
            </a:r>
            <a:r>
              <a:rPr lang="en-US" altLang="zh-CN" sz="2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  <a:endParaRPr lang="zh-CN" altLang="en-US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2717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"/>
          <p:cNvSpPr>
            <a:spLocks noGrp="1"/>
          </p:cNvSpPr>
          <p:nvPr>
            <p:ph type="body" idx="1"/>
          </p:nvPr>
        </p:nvSpPr>
        <p:spPr>
          <a:xfrm>
            <a:off x="457200" y="332570"/>
            <a:ext cx="8229600" cy="633688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تحديث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البرمجيات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بانتظام</a:t>
            </a: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تحديث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نظام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التشغيل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والتطبيقات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تأكد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تثبيت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التحديثات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الأمنية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فور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صدورها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استخدام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برامج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مضادة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للفيروسات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قم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بتثبيت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برنامج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موثوق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لمكافحة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الفيروسات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وتحديثه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بانتظام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0" indent="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zh-CN" sz="2800" dirty="0" err="1">
                <a:cs typeface="Lucida Sans"/>
              </a:rPr>
              <a:t>كن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حذرًا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عند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تصفح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الإنترنت</a:t>
            </a:r>
            <a:endParaRPr lang="en-US" altLang="zh-CN" sz="2800" dirty="0">
              <a:cs typeface="Lucida Sans"/>
            </a:endParaRPr>
          </a:p>
          <a:p>
            <a:pPr rtl="1">
              <a:lnSpc>
                <a:spcPct val="80000"/>
              </a:lnSpc>
            </a:pPr>
            <a:endParaRPr lang="en-US" altLang="zh-CN" sz="2800" dirty="0">
              <a:cs typeface="Lucida Sans"/>
            </a:endParaRPr>
          </a:p>
          <a:p>
            <a:pPr algn="r" rtl="1">
              <a:lnSpc>
                <a:spcPct val="80000"/>
              </a:lnSpc>
            </a:pPr>
            <a:r>
              <a:rPr lang="en-US" altLang="zh-CN" sz="2800" dirty="0" err="1">
                <a:cs typeface="Lucida Sans"/>
              </a:rPr>
              <a:t>تجنب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الروابط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المشبوهة</a:t>
            </a:r>
            <a:r>
              <a:rPr lang="en-US" altLang="zh-CN" sz="2800" dirty="0">
                <a:cs typeface="Lucida Sans"/>
              </a:rPr>
              <a:t>: </a:t>
            </a:r>
            <a:r>
              <a:rPr lang="en-US" altLang="zh-CN" sz="2800" dirty="0" err="1">
                <a:cs typeface="Lucida Sans"/>
              </a:rPr>
              <a:t>لا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تضغط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على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الروابط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في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رسائل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البريد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الإلكتروني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أو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الرسائل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النصية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مصادر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غير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موثوقة</a:t>
            </a:r>
            <a:r>
              <a:rPr lang="en-US" altLang="zh-CN" sz="2800" dirty="0">
                <a:cs typeface="Lucida Sans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en-US" altLang="zh-CN" sz="2800" dirty="0" err="1">
                <a:cs typeface="Lucida Sans"/>
              </a:rPr>
              <a:t>تصفح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المواقع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الآمنة</a:t>
            </a:r>
            <a:r>
              <a:rPr lang="en-US" altLang="zh-CN" sz="2800" dirty="0">
                <a:cs typeface="Lucida Sans"/>
              </a:rPr>
              <a:t>: </a:t>
            </a:r>
            <a:r>
              <a:rPr lang="en-US" altLang="zh-CN" sz="2800" dirty="0" err="1">
                <a:cs typeface="Lucida Sans"/>
              </a:rPr>
              <a:t>تأكد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أن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عنوان</a:t>
            </a:r>
            <a:r>
              <a:rPr lang="en-US" altLang="zh-CN" sz="2800" dirty="0">
                <a:cs typeface="Lucida Sans"/>
              </a:rPr>
              <a:t> URL </a:t>
            </a:r>
            <a:r>
              <a:rPr lang="en-US" altLang="zh-CN" sz="2800" dirty="0" err="1">
                <a:cs typeface="Lucida Sans"/>
              </a:rPr>
              <a:t>يبدأ</a:t>
            </a:r>
            <a:r>
              <a:rPr lang="en-US" altLang="zh-CN" sz="2800" dirty="0">
                <a:cs typeface="Lucida Sans"/>
              </a:rPr>
              <a:t> بـ "https://" </a:t>
            </a:r>
            <a:r>
              <a:rPr lang="en-US" altLang="zh-CN" sz="2800" dirty="0" err="1">
                <a:cs typeface="Lucida Sans"/>
              </a:rPr>
              <a:t>قبل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إدخال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معلوماتك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الشخصية</a:t>
            </a:r>
            <a:r>
              <a:rPr lang="en-US" altLang="zh-CN" sz="2800" dirty="0">
                <a:cs typeface="Lucida Sans"/>
              </a:rPr>
              <a:t>.</a:t>
            </a:r>
          </a:p>
          <a:p>
            <a:pPr marL="0" indent="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4511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"/>
          <p:cNvSpPr>
            <a:spLocks noGrp="1"/>
          </p:cNvSpPr>
          <p:nvPr>
            <p:ph type="body" idx="1"/>
          </p:nvPr>
        </p:nvSpPr>
        <p:spPr>
          <a:xfrm>
            <a:off x="457200" y="188550"/>
            <a:ext cx="8229600" cy="593761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27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حماية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المعلومات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الشخصية</a:t>
            </a:r>
            <a:endParaRPr lang="en-US" altLang="zh-CN" sz="27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7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تجنب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مشاركة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المعلومات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الحساسة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كن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حذرًا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عند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مشاركة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معلوماتك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الشخصية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على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وسائل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التواصل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7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الاجتماعي</a:t>
            </a:r>
            <a:r>
              <a:rPr lang="en-US" altLang="zh-CN" sz="27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en-US" altLang="zh-CN" sz="2800" dirty="0" err="1">
                <a:cs typeface="Lucida Sans"/>
              </a:rPr>
              <a:t>استخدام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إعدادات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الخصوصية</a:t>
            </a:r>
            <a:r>
              <a:rPr lang="en-US" altLang="zh-CN" sz="2800" dirty="0">
                <a:cs typeface="Lucida Sans"/>
              </a:rPr>
              <a:t>: </a:t>
            </a:r>
            <a:r>
              <a:rPr lang="en-US" altLang="zh-CN" sz="2800" dirty="0" err="1">
                <a:cs typeface="Lucida Sans"/>
              </a:rPr>
              <a:t>تحقق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إعدادات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الخصوصية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في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حساباتك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الاجتماعية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وقلل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من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المعلومات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العامة</a:t>
            </a:r>
            <a:r>
              <a:rPr lang="en-US" altLang="zh-CN" sz="2800" dirty="0">
                <a:cs typeface="Lucida Sans"/>
              </a:rPr>
              <a:t>.</a:t>
            </a:r>
          </a:p>
          <a:p>
            <a:pPr marL="0" indent="0" algn="r" rtl="1">
              <a:buNone/>
            </a:pPr>
            <a:endParaRPr lang="en-US" altLang="zh-CN" sz="2800" dirty="0">
              <a:cs typeface="Lucida Sans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النسخ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الاحتياطي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للبيانات</a:t>
            </a:r>
            <a:endParaRPr lang="en-US" altLang="zh-CN" sz="2800" dirty="0">
              <a:cs typeface="Lucida Sans"/>
            </a:endParaRPr>
          </a:p>
          <a:p>
            <a:pPr algn="r" rtl="1"/>
            <a:endParaRPr lang="en-US" altLang="zh-CN" sz="2800" dirty="0">
              <a:cs typeface="Lucida Sans"/>
            </a:endParaRPr>
          </a:p>
          <a:p>
            <a:pPr algn="r" rtl="1"/>
            <a:r>
              <a:rPr lang="en-US" altLang="zh-CN" sz="2800" dirty="0" err="1">
                <a:cs typeface="Lucida Sans"/>
              </a:rPr>
              <a:t>قم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بعمل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نسخ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احتياطية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منتظمة</a:t>
            </a:r>
            <a:r>
              <a:rPr lang="en-US" altLang="zh-CN" sz="2800" dirty="0">
                <a:cs typeface="Lucida Sans"/>
              </a:rPr>
              <a:t>: </a:t>
            </a:r>
            <a:r>
              <a:rPr lang="en-US" altLang="zh-CN" sz="2800" dirty="0" err="1">
                <a:cs typeface="Lucida Sans"/>
              </a:rPr>
              <a:t>احتفظ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بنسخ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احتياطية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للبيانات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المهمة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على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وسائط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خارجية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أو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خدمات</a:t>
            </a:r>
            <a:r>
              <a:rPr lang="en-US" altLang="zh-CN" sz="2800" dirty="0">
                <a:cs typeface="Lucida Sans"/>
              </a:rPr>
              <a:t> </a:t>
            </a:r>
            <a:r>
              <a:rPr lang="en-US" altLang="zh-CN" sz="2800" dirty="0" err="1">
                <a:cs typeface="Lucida Sans"/>
              </a:rPr>
              <a:t>سحابية</a:t>
            </a:r>
            <a:r>
              <a:rPr lang="en-US" altLang="zh-CN" sz="2800" dirty="0">
                <a:cs typeface="Lucida Sans"/>
              </a:rPr>
              <a:t>.</a:t>
            </a:r>
          </a:p>
          <a:p>
            <a:pPr algn="r" rtl="1"/>
            <a:endParaRPr lang="zh-CN" altLang="en-US" sz="2800" dirty="0">
              <a:cs typeface="Lucida Sans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altLang="zh-CN" sz="2800" dirty="0"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7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7463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"/>
          <p:cNvSpPr>
            <a:spLocks noGrp="1"/>
          </p:cNvSpPr>
          <p:nvPr>
            <p:ph type="body" idx="1"/>
          </p:nvPr>
        </p:nvSpPr>
        <p:spPr>
          <a:xfrm>
            <a:off x="457200" y="692620"/>
            <a:ext cx="8229600" cy="543354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تعليم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نفسك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ومحيطك</a:t>
            </a: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التوعية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حول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الأمن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السيبراني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تعلم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أحدث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التهديدات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وأساليب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الاحتيال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تدريب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الأسرة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أو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الزملاء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شارك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المعرفة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حول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كيفية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التعرف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على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التهديدات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الإلكترونية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استخدام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الشبكات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الآمنة</a:t>
            </a: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تجنب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الشبكات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العامة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غير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المحمية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إذا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كان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يجب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عليك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استخدامها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شبكة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افتراضية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خاصة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VPN).)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تأمين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شبكة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الواي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فاي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المنزلية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بتغيير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مرور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الواي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فاي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الافتراضية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واستخدم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تشفير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WPA3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أمكن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1615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"/>
          <p:cNvSpPr>
            <a:spLocks noGrp="1"/>
          </p:cNvSpPr>
          <p:nvPr>
            <p:ph type="body" idx="1"/>
          </p:nvPr>
        </p:nvSpPr>
        <p:spPr>
          <a:xfrm>
            <a:off x="457200" y="908650"/>
            <a:ext cx="8229600" cy="521751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مراقبة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الحسابات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المالية</a:t>
            </a: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تحقق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البيانات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المصرفية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بانتظام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راقب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معاملات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غير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معروفة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أو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مشبوهة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استخدم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إشعارات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المعاملات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بتفعيل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الإشعارات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لتلقي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تنبيهات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عند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حدوث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نشاط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حساباتك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استجابة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سريعة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للحوادث</a:t>
            </a: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تعلم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كيفية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التصرف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في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حالة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حدوث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هجوم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: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إذا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كنت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تعتقد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أنك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تعرضت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للاختراق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قم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بتغيير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كلمات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المرور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على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الفور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وإبلاغ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السلطات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إذا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لزم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25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الأمر</a:t>
            </a:r>
            <a:r>
              <a:rPr lang="en-US" altLang="zh-CN" sz="25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5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52531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"/>
          <p:cNvSpPr>
            <a:spLocks noGrp="1"/>
          </p:cNvSpPr>
          <p:nvPr>
            <p:ph type="body" idx="1"/>
          </p:nvPr>
        </p:nvSpPr>
        <p:spPr>
          <a:xfrm>
            <a:off x="457200" y="188550"/>
            <a:ext cx="8229600" cy="593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4000" b="1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4000" b="1" dirty="0"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4000" b="1" dirty="0">
              <a:cs typeface="Lucida Sans"/>
            </a:endParaRPr>
          </a:p>
          <a:p>
            <a:pPr marL="0" indent="0" algn="ctr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في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الختام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شكرًا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لحسن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الاصغاء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4000" b="1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والاستماع</a:t>
            </a:r>
            <a:r>
              <a:rPr lang="en-US" altLang="zh-CN" sz="4000" b="1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endParaRPr lang="zh-CN" altLang="en-US" sz="4000" b="1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9596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مقدمة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20" name="Text box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تعتبر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التهديدات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الإلكترونية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من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أبرز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التحديات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التي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تواجه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الأفراد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والمنظمات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في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العصر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الرقمي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مع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تزايد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الاعتماد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على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التكنولوجيا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والإنترنت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أصبحت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الهجمات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الإلكترونية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أكثر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تعقيدًا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وتنوعًا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مما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يتطلب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فهمًا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عميقًا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لأساليبها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وطرق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مواجهتها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،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تهدف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هذه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الورشة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إلى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توعية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المشاركين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بمخاطر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التهديدات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الإلكترونية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وتزويدهم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بالاستراتيجيات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اللازمة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لحماية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أنفسهم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ومنظماتهم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3614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ar-IQ" altLang="zh-CN" dirty="0">
                <a:cs typeface="Lucida Sans"/>
              </a:rPr>
              <a:t>اهداف الورشة </a:t>
            </a:r>
            <a:endParaRPr lang="zh-CN" altLang="en-US" sz="4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22" name="Text box"/>
          <p:cNvSpPr>
            <a:spLocks noGrp="1"/>
          </p:cNvSpPr>
          <p:nvPr>
            <p:ph type="body" idx="1"/>
          </p:nvPr>
        </p:nvSpPr>
        <p:spPr>
          <a:xfrm>
            <a:off x="457200" y="1772770"/>
            <a:ext cx="8229600" cy="435339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30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IQ" altLang="zh-CN" sz="3000" dirty="0">
                <a:latin typeface="Calibri" charset="0"/>
                <a:ea typeface="宋体" charset="0"/>
                <a:cs typeface="Lucida Sans"/>
              </a:rPr>
              <a:t>فهم التهديدات الالكترونية وأنواعها المختلفة</a:t>
            </a:r>
            <a:r>
              <a:rPr lang="en-US" altLang="zh-CN" sz="3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.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IQ" altLang="zh-CN" sz="3000" dirty="0">
                <a:latin typeface="Calibri" charset="0"/>
                <a:ea typeface="宋体" charset="0"/>
                <a:cs typeface="Lucida Sans"/>
              </a:rPr>
              <a:t>تقييم المخاطر: تعلم كيفية تقييم المخاطر المتعلقة بالأمن  السيبراني في بيئة العمل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IQ" altLang="zh-CN" sz="3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استراتيجيات الحماية: استكشاف أساليب وتقنيات لحماية البيانات والأنظمة. 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IQ" altLang="zh-CN" sz="3000" dirty="0">
                <a:latin typeface="Calibri" charset="0"/>
                <a:ea typeface="宋体" charset="0"/>
                <a:cs typeface="Lucida Sans"/>
              </a:rPr>
              <a:t>التعامل مع الحوادث: كيفية الاستجابة بشكل فعال عند حدوث هجوم الكتروني. 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IQ" altLang="zh-CN" sz="3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Lucida Sans"/>
              </a:rPr>
              <a:t>تعزيز الوعي الأمني: بناء ثقافة الامن السيبراني داخل المنظمات. </a:t>
            </a:r>
            <a:endParaRPr lang="zh-CN" altLang="en-US" sz="30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1349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 fontScale="90000"/>
          </a:bodyPr>
          <a:lstStyle/>
          <a:p>
            <a:r>
              <a:rPr lang="en-US" b="1" dirty="0"/>
              <a:t>The Concept of Cyber Threats:</a:t>
            </a:r>
            <a:endParaRPr lang="zh-CN" altLang="en-US" sz="4400" b="1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24" name="Text box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8229600" cy="585152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just" rtl="0"/>
            <a:r>
              <a:rPr lang="en-US" dirty="0"/>
              <a:t>Cyber threats are any type of risks that target information systems, networks, or data with the aim of causing harm or breaching them. These threats can include a wide range of malicious activities carried out by individuals or groups, whether driven by financial, political, or even personal motives.</a:t>
            </a:r>
          </a:p>
          <a:p>
            <a:pPr algn="just" rtl="0"/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9F01F3-54ED-6F16-F729-77C71B94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2996940"/>
            <a:ext cx="7859320" cy="32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0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 fontScale="90000"/>
          </a:bodyPr>
          <a:lstStyle/>
          <a:p>
            <a:r>
              <a:rPr lang="en-US" b="1" dirty="0"/>
              <a:t>Types of Cyber Threats:</a:t>
            </a:r>
            <a:endParaRPr lang="zh-CN" altLang="en-US" sz="4400" b="1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36" name="Text box"/>
          <p:cNvSpPr>
            <a:spLocks noGrp="1"/>
          </p:cNvSpPr>
          <p:nvPr>
            <p:ph type="body" idx="1"/>
          </p:nvPr>
        </p:nvSpPr>
        <p:spPr>
          <a:xfrm>
            <a:off x="457200" y="836640"/>
            <a:ext cx="8363390" cy="590482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/>
              <a:t>Viruses: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Malicious programs that replicate by inserting themselves into other files and spread to new systems.</a:t>
            </a:r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/>
              <a:t>Malware: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broad term that includes all types of harmful software, including viruses, worms, spyware, and ransomware.</a:t>
            </a:r>
          </a:p>
          <a:p>
            <a:pPr marL="457200" indent="-457200" algn="l" rtl="0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 marL="0" indent="0" algn="r" rtl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2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ECCEDA-91C9-3177-3AE9-9EC836EA0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/>
          <a:stretch>
            <a:fillRect/>
          </a:stretch>
        </p:blipFill>
        <p:spPr>
          <a:xfrm>
            <a:off x="1115520" y="1844780"/>
            <a:ext cx="3528490" cy="1800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C84393-9EB4-A597-D993-1AD1E3CB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4783112"/>
            <a:ext cx="3816530" cy="18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"/>
          <p:cNvSpPr>
            <a:spLocks noGrp="1"/>
          </p:cNvSpPr>
          <p:nvPr>
            <p:ph type="body" idx="1"/>
          </p:nvPr>
        </p:nvSpPr>
        <p:spPr>
          <a:xfrm>
            <a:off x="457200" y="260560"/>
            <a:ext cx="8229600" cy="640889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en-US" b="1" dirty="0"/>
              <a:t>Phishing attacks: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deceptive technique used by attackers to obtain sensitive information such as passwords or credit card details by impersonating a trusted entity.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en-US" b="1" dirty="0"/>
              <a:t>Denial-of-Service (DoS) attacks: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Attacks that aim to overwhelm a system or network with abnormal traffic, leading to service disruption.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dirty="0">
              <a:latin typeface="Calibri" charset="0"/>
              <a:ea typeface="宋体" charset="0"/>
              <a:cs typeface="Lucida Sans"/>
            </a:endParaRPr>
          </a:p>
          <a:p>
            <a:pPr marL="0" indent="0" algn="l" rtl="0">
              <a:lnSpc>
                <a:spcPct val="80000"/>
              </a:lnSpc>
              <a:buNone/>
            </a:pPr>
            <a:endParaRPr lang="zh-CN" altLang="en-US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2C281B-7977-3037-ED35-EAE6609E2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1484730"/>
            <a:ext cx="3816530" cy="2088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C6BA75-A658-03E4-6C51-9DCC51A55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r="52362" b="19904"/>
          <a:stretch>
            <a:fillRect/>
          </a:stretch>
        </p:blipFill>
        <p:spPr>
          <a:xfrm>
            <a:off x="1074400" y="4797190"/>
            <a:ext cx="3898770" cy="18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487FE5-D09F-2546-857B-9C3B3C81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2570"/>
            <a:ext cx="8229600" cy="579359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b="1" dirty="0"/>
              <a:t>Social engineering attacks: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Methods that rely on deceiving individuals to obtain confidential information, such as phone calls or fake emails.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b="1" dirty="0"/>
              <a:t>Security vulnerabilities: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Exploiting weaknesses in software or systems to gain unauthorized access.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endParaRPr lang="zh-CN" altLang="en-US" dirty="0">
              <a:latin typeface="Calibri" charset="0"/>
              <a:ea typeface="宋体" charset="0"/>
              <a:cs typeface="Lucida Sans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39AB31-5ED1-A67B-26DE-EF61B29B3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9" y="1340710"/>
            <a:ext cx="4392609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FA810B-7E25-893D-8872-FA4D7887D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3" y="4141457"/>
            <a:ext cx="4392610" cy="23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3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40" name="Images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"/>
          <p:cNvSpPr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pic>
        <p:nvPicPr>
          <p:cNvPr id="42" name="Imag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455" y="116540"/>
            <a:ext cx="7849090" cy="6399873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69642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dirty="0"/>
              <a:t>Motives of Cyber Threats:</a:t>
            </a:r>
            <a:endParaRPr lang="zh-CN" altLang="en-US" sz="4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sp>
        <p:nvSpPr>
          <p:cNvPr id="44" name="Text box"/>
          <p:cNvSpPr>
            <a:spLocks noGrp="1"/>
          </p:cNvSpPr>
          <p:nvPr>
            <p:ph type="body" idx="1"/>
          </p:nvPr>
        </p:nvSpPr>
        <p:spPr>
          <a:xfrm>
            <a:off x="457200" y="4653170"/>
            <a:ext cx="8229600" cy="158421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r>
              <a:rPr lang="en-US" sz="2000" b="1" dirty="0"/>
              <a:t>:</a:t>
            </a:r>
            <a:r>
              <a:rPr lang="en-US" sz="2000" dirty="0"/>
              <a:t> Stealing money or financial information.</a:t>
            </a:r>
          </a:p>
          <a:p>
            <a:r>
              <a:rPr lang="en-US" sz="2000" b="1" dirty="0"/>
              <a:t>:</a:t>
            </a:r>
            <a:r>
              <a:rPr lang="en-US" sz="2000" dirty="0"/>
              <a:t> Damaging reputations or targeting specific organizations.</a:t>
            </a:r>
          </a:p>
          <a:p>
            <a:r>
              <a:rPr lang="en-US" sz="2000" b="1" dirty="0"/>
              <a:t>:</a:t>
            </a:r>
            <a:r>
              <a:rPr lang="en-US" sz="2000" dirty="0"/>
              <a:t> Revenge or harming the reputation of a specific individual.</a:t>
            </a:r>
            <a:endParaRPr lang="zh-CN" altLang="en-US" sz="2800" dirty="0">
              <a:latin typeface="Calibri" charset="0"/>
              <a:ea typeface="宋体" charset="0"/>
              <a:cs typeface="Lucida Sans"/>
            </a:endParaRPr>
          </a:p>
          <a:p>
            <a:pPr marL="0" indent="0" algn="l" rtl="0">
              <a:buNone/>
            </a:pPr>
            <a:endParaRPr lang="zh-CN" altLang="en-US" sz="20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Lucida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5FE6A08-1E6E-CFC8-072B-604AC0A7E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67250"/>
              </p:ext>
            </p:extLst>
          </p:nvPr>
        </p:nvGraphicFramePr>
        <p:xfrm>
          <a:off x="1115520" y="1268700"/>
          <a:ext cx="7128990" cy="3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B59CE5-DF3B-5E2B-63C9-F7781450A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2636890"/>
            <a:ext cx="1944270" cy="1413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208E22-45BC-038E-F42D-349FFE93C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r="13496"/>
          <a:stretch>
            <a:fillRect/>
          </a:stretch>
        </p:blipFill>
        <p:spPr>
          <a:xfrm>
            <a:off x="3563860" y="2541965"/>
            <a:ext cx="2232310" cy="1774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479F51-A091-3443-C394-F602BDE01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10" y="2566104"/>
            <a:ext cx="2160300" cy="17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82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962</TotalTime>
  <Words>659</Words>
  <Application>Microsoft Office PowerPoint</Application>
  <PresentationFormat>عرض على الشاشة (3:4)‏</PresentationFormat>
  <Paragraphs>113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Parallax</vt:lpstr>
      <vt:lpstr>وِرشة عِلميّة بعُنوان:  التهديد الإلكتروني وأساليب مواجهته </vt:lpstr>
      <vt:lpstr>مقدمة </vt:lpstr>
      <vt:lpstr>اهداف الورشة </vt:lpstr>
      <vt:lpstr>The Concept of Cyber Threats:</vt:lpstr>
      <vt:lpstr>Types of Cyber Threats:</vt:lpstr>
      <vt:lpstr>عرض تقديمي في PowerPoint</vt:lpstr>
      <vt:lpstr>عرض تقديمي في PowerPoint</vt:lpstr>
      <vt:lpstr>عرض تقديمي في PowerPoint</vt:lpstr>
      <vt:lpstr>Motives of Cyber Threats:</vt:lpstr>
      <vt:lpstr>Effects of Cyber Threats:</vt:lpstr>
      <vt:lpstr>The Importance of Awareness about Cyber Threats</vt:lpstr>
      <vt:lpstr> </vt:lpstr>
      <vt:lpstr>إجراءات الحماية من التهديدات الإلكترونية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وِرشة عِلميّة بعُنوان:  التهديد الإلكتروني وأساليب مواجهته</dc:title>
  <dc:creator>plus</dc:creator>
  <cp:lastModifiedBy>Maher</cp:lastModifiedBy>
  <cp:revision>16</cp:revision>
  <dcterms:created xsi:type="dcterms:W3CDTF">2025-10-31T20:44:19Z</dcterms:created>
  <dcterms:modified xsi:type="dcterms:W3CDTF">2026-04-12T07:53:48Z</dcterms:modified>
</cp:coreProperties>
</file>