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8" r:id="rId5"/>
    <p:sldId id="259" r:id="rId6"/>
    <p:sldId id="260" r:id="rId7"/>
    <p:sldId id="261" r:id="rId8"/>
    <p:sldId id="262" r:id="rId9"/>
    <p:sldId id="263" r:id="rId10"/>
    <p:sldId id="264" r:id="rId11"/>
    <p:sldId id="266" r:id="rId12"/>
    <p:sldId id="265"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1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2/8/2026</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55BA285-9698-1B45-8319-D90A8C63F150}" type="datetimeFigureOut">
              <a:rPr lang="en-US" dirty="0"/>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CFCDFD-B4CF-A241-8D71-E814B10BEAF4}" type="datetimeFigureOut">
              <a:rPr lang="en-US" dirty="0"/>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2/8/2026</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2/8/2026</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0.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000" dirty="0" smtClean="0">
                <a:latin typeface="Times New Roman" panose="02020603050405020304" pitchFamily="18" charset="0"/>
                <a:cs typeface="Times New Roman" panose="02020603050405020304" pitchFamily="18" charset="0"/>
              </a:rPr>
              <a:t>Visual Impression of Woman Representation in Media and Advertisements </a:t>
            </a:r>
            <a:endParaRPr lang="en-US" sz="60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r>
              <a:rPr lang="en-US" b="1" i="1" dirty="0" smtClean="0">
                <a:latin typeface="Times New Roman" panose="02020603050405020304" pitchFamily="18" charset="0"/>
                <a:cs typeface="Times New Roman" panose="02020603050405020304" pitchFamily="18" charset="0"/>
              </a:rPr>
              <a:t>By</a:t>
            </a:r>
          </a:p>
          <a:p>
            <a:r>
              <a:rPr lang="en-US" b="1" i="1" dirty="0" smtClean="0">
                <a:latin typeface="Times New Roman" panose="02020603050405020304" pitchFamily="18" charset="0"/>
                <a:cs typeface="Times New Roman" panose="02020603050405020304" pitchFamily="18" charset="0"/>
              </a:rPr>
              <a:t>Assist. </a:t>
            </a:r>
            <a:r>
              <a:rPr lang="en-US" b="1" i="1" dirty="0" err="1" smtClean="0">
                <a:latin typeface="Times New Roman" panose="02020603050405020304" pitchFamily="18" charset="0"/>
                <a:cs typeface="Times New Roman" panose="02020603050405020304" pitchFamily="18" charset="0"/>
              </a:rPr>
              <a:t>Lect</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Zainab</a:t>
            </a:r>
            <a:r>
              <a:rPr lang="en-US" b="1" i="1" dirty="0" smtClean="0">
                <a:latin typeface="Times New Roman" panose="02020603050405020304" pitchFamily="18" charset="0"/>
                <a:cs typeface="Times New Roman" panose="02020603050405020304" pitchFamily="18" charset="0"/>
              </a:rPr>
              <a:t> Ibrahim</a:t>
            </a:r>
          </a:p>
          <a:p>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75028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1015" y="661182"/>
            <a:ext cx="10044333" cy="2185214"/>
          </a:xfrm>
          <a:prstGeom prst="rect">
            <a:avLst/>
          </a:prstGeom>
          <a:noFill/>
        </p:spPr>
        <p:txBody>
          <a:bodyPr wrap="square" rtlCol="0">
            <a:spAutoFit/>
          </a:bodyPr>
          <a:lstStyle/>
          <a:p>
            <a:r>
              <a:rPr lang="en-US" b="1" dirty="0"/>
              <a:t>INTRODUCTION </a:t>
            </a:r>
            <a:endParaRPr lang="en-US" b="1" dirty="0" smtClean="0"/>
          </a:p>
          <a:p>
            <a:endParaRPr lang="fa-IR" b="1" dirty="0" smtClean="0"/>
          </a:p>
          <a:p>
            <a:pPr algn="just"/>
            <a:r>
              <a:rPr lang="en-US" sz="2000" dirty="0" smtClean="0">
                <a:latin typeface="Times New Roman" panose="02020603050405020304" pitchFamily="18" charset="0"/>
                <a:cs typeface="Times New Roman" panose="02020603050405020304" pitchFamily="18" charset="0"/>
              </a:rPr>
              <a:t>Female </a:t>
            </a:r>
            <a:r>
              <a:rPr lang="en-US" sz="2000" dirty="0">
                <a:latin typeface="Times New Roman" panose="02020603050405020304" pitchFamily="18" charset="0"/>
                <a:cs typeface="Times New Roman" panose="02020603050405020304" pitchFamily="18" charset="0"/>
              </a:rPr>
              <a:t>empowerment has become an </a:t>
            </a:r>
            <a:r>
              <a:rPr lang="en-US" sz="2000" dirty="0" smtClean="0">
                <a:latin typeface="Times New Roman" panose="02020603050405020304" pitchFamily="18" charset="0"/>
                <a:cs typeface="Times New Roman" panose="02020603050405020304" pitchFamily="18" charset="0"/>
              </a:rPr>
              <a:t>increasingly prevalent </a:t>
            </a:r>
            <a:r>
              <a:rPr lang="en-US" sz="2000" dirty="0">
                <a:latin typeface="Times New Roman" panose="02020603050405020304" pitchFamily="18" charset="0"/>
                <a:cs typeface="Times New Roman" panose="02020603050405020304" pitchFamily="18" charset="0"/>
              </a:rPr>
              <a:t>theme in </a:t>
            </a:r>
            <a:r>
              <a:rPr lang="en-US" sz="2000" dirty="0" smtClean="0">
                <a:latin typeface="Times New Roman" panose="02020603050405020304" pitchFamily="18" charset="0"/>
                <a:cs typeface="Times New Roman" panose="02020603050405020304" pitchFamily="18" charset="0"/>
              </a:rPr>
              <a:t>Media and advertising</a:t>
            </a:r>
            <a:r>
              <a:rPr lang="en-US" sz="2000" dirty="0">
                <a:latin typeface="Times New Roman" panose="02020603050405020304" pitchFamily="18" charset="0"/>
                <a:cs typeface="Times New Roman" panose="02020603050405020304" pitchFamily="18" charset="0"/>
              </a:rPr>
              <a:t>, challenging </a:t>
            </a:r>
            <a:r>
              <a:rPr lang="en-US" sz="2000" dirty="0" smtClean="0">
                <a:latin typeface="Times New Roman" panose="02020603050405020304" pitchFamily="18" charset="0"/>
                <a:cs typeface="Times New Roman" panose="02020603050405020304" pitchFamily="18" charset="0"/>
              </a:rPr>
              <a:t>stereotypical gender roles</a:t>
            </a:r>
            <a:r>
              <a:rPr lang="en-US" sz="2000" dirty="0">
                <a:latin typeface="Times New Roman" panose="02020603050405020304" pitchFamily="18" charset="0"/>
                <a:cs typeface="Times New Roman" panose="02020603050405020304" pitchFamily="18" charset="0"/>
              </a:rPr>
              <a:t>, which has </a:t>
            </a:r>
            <a:r>
              <a:rPr lang="en-US" sz="2000" dirty="0" smtClean="0">
                <a:latin typeface="Times New Roman" panose="02020603050405020304" pitchFamily="18" charset="0"/>
                <a:cs typeface="Times New Roman" panose="02020603050405020304" pitchFamily="18" charset="0"/>
              </a:rPr>
              <a:t>been widely </a:t>
            </a:r>
            <a:r>
              <a:rPr lang="en-US" sz="2000" dirty="0">
                <a:latin typeface="Times New Roman" panose="02020603050405020304" pitchFamily="18" charset="0"/>
                <a:cs typeface="Times New Roman" panose="02020603050405020304" pitchFamily="18" charset="0"/>
              </a:rPr>
              <a:t>recognized for incorporating </a:t>
            </a:r>
            <a:r>
              <a:rPr lang="en-US" sz="2000" dirty="0" smtClean="0">
                <a:latin typeface="Times New Roman" panose="02020603050405020304" pitchFamily="18" charset="0"/>
                <a:cs typeface="Times New Roman" panose="02020603050405020304" pitchFamily="18" charset="0"/>
              </a:rPr>
              <a:t>empowerment messaging </a:t>
            </a:r>
            <a:r>
              <a:rPr lang="en-US" sz="2000" dirty="0">
                <a:latin typeface="Times New Roman" panose="02020603050405020304" pitchFamily="18" charset="0"/>
                <a:cs typeface="Times New Roman" panose="02020603050405020304" pitchFamily="18" charset="0"/>
              </a:rPr>
              <a:t>into marketing efforts. While such ads </a:t>
            </a:r>
            <a:r>
              <a:rPr lang="en-US" sz="2000" dirty="0" smtClean="0">
                <a:latin typeface="Times New Roman" panose="02020603050405020304" pitchFamily="18" charset="0"/>
                <a:cs typeface="Times New Roman" panose="02020603050405020304" pitchFamily="18" charset="0"/>
              </a:rPr>
              <a:t>have been </a:t>
            </a:r>
            <a:r>
              <a:rPr lang="en-US" sz="2000" dirty="0">
                <a:latin typeface="Times New Roman" panose="02020603050405020304" pitchFamily="18" charset="0"/>
                <a:cs typeface="Times New Roman" panose="02020603050405020304" pitchFamily="18" charset="0"/>
              </a:rPr>
              <a:t>discussed in depth and applauded </a:t>
            </a:r>
            <a:r>
              <a:rPr lang="en-US" sz="2000" dirty="0" smtClean="0">
                <a:latin typeface="Times New Roman" panose="02020603050405020304" pitchFamily="18" charset="0"/>
                <a:cs typeface="Times New Roman" panose="02020603050405020304" pitchFamily="18" charset="0"/>
              </a:rPr>
              <a:t>for communicating </a:t>
            </a:r>
            <a:r>
              <a:rPr lang="en-US" sz="2000" dirty="0">
                <a:latin typeface="Times New Roman" panose="02020603050405020304" pitchFamily="18" charset="0"/>
                <a:cs typeface="Times New Roman" panose="02020603050405020304" pitchFamily="18" charset="0"/>
              </a:rPr>
              <a:t>positive messages to </a:t>
            </a:r>
            <a:r>
              <a:rPr lang="en-US" sz="2000" dirty="0" smtClean="0">
                <a:latin typeface="Times New Roman" panose="02020603050405020304" pitchFamily="18" charset="0"/>
                <a:cs typeface="Times New Roman" panose="02020603050405020304" pitchFamily="18" charset="0"/>
              </a:rPr>
              <a:t>women</a:t>
            </a:r>
          </a:p>
          <a:p>
            <a:pPr algn="just"/>
            <a:endParaRPr lang="en-US" sz="2000" dirty="0">
              <a:latin typeface="Times New Roman" panose="02020603050405020304" pitchFamily="18" charset="0"/>
              <a:cs typeface="Times New Roman" panose="02020603050405020304" pitchFamily="18" charset="0"/>
            </a:endParaRPr>
          </a:p>
        </p:txBody>
      </p:sp>
      <p:pic>
        <p:nvPicPr>
          <p:cNvPr id="1026" name="Picture 2" descr="Manchester Womens's Empowerment Group, C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5926" y="2656889"/>
            <a:ext cx="4644190" cy="29377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1438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6948" y="689318"/>
            <a:ext cx="11201678" cy="412420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Media and Woman</a:t>
            </a:r>
          </a:p>
          <a:p>
            <a:endParaRPr lang="en-US" sz="2400" b="1" dirty="0" smtClean="0">
              <a:latin typeface="Times New Roman" panose="02020603050405020304" pitchFamily="18" charset="0"/>
              <a:cs typeface="Times New Roman" panose="02020603050405020304" pitchFamily="18" charset="0"/>
            </a:endParaRPr>
          </a:p>
          <a:p>
            <a:pPr algn="just"/>
            <a:r>
              <a:rPr lang="en-GB" sz="2000" dirty="0">
                <a:latin typeface="Times New Roman" panose="02020603050405020304" pitchFamily="18" charset="0"/>
                <a:cs typeface="Times New Roman" panose="02020603050405020304" pitchFamily="18" charset="0"/>
              </a:rPr>
              <a:t>Media is a truncation of the term media of communication, referring to those organized means of dissemination of fact, opinion, entertainment, and other information, such as newspapers, </a:t>
            </a:r>
            <a:r>
              <a:rPr lang="en-GB" sz="2000" dirty="0" smtClean="0">
                <a:latin typeface="Times New Roman" panose="02020603050405020304" pitchFamily="18" charset="0"/>
                <a:cs typeface="Times New Roman" panose="02020603050405020304" pitchFamily="18" charset="0"/>
              </a:rPr>
              <a:t>magazines, banners </a:t>
            </a:r>
            <a:r>
              <a:rPr lang="en-GB" sz="2000" dirty="0">
                <a:latin typeface="Times New Roman" panose="02020603050405020304" pitchFamily="18" charset="0"/>
                <a:cs typeface="Times New Roman" panose="02020603050405020304" pitchFamily="18" charset="0"/>
              </a:rPr>
              <a:t>and billboards, cinema films, radio, television, the world wide web, billboards, books, </a:t>
            </a:r>
            <a:r>
              <a:rPr lang="en-GB" sz="2000" dirty="0" smtClean="0">
                <a:latin typeface="Times New Roman" panose="02020603050405020304" pitchFamily="18" charset="0"/>
                <a:cs typeface="Times New Roman" panose="02020603050405020304" pitchFamily="18" charset="0"/>
              </a:rPr>
              <a:t>cd, </a:t>
            </a:r>
            <a:r>
              <a:rPr lang="en-GB" sz="2000" dirty="0" err="1" smtClean="0">
                <a:latin typeface="Times New Roman" panose="02020603050405020304" pitchFamily="18" charset="0"/>
                <a:cs typeface="Times New Roman" panose="02020603050405020304" pitchFamily="18" charset="0"/>
              </a:rPr>
              <a:t>dvd</a:t>
            </a:r>
            <a:r>
              <a:rPr lang="en-GB" sz="2000" dirty="0" smtClean="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videocassettes, computer games and other forms of publishing </a:t>
            </a:r>
            <a:endParaRPr lang="en-US" sz="2000" b="1" dirty="0" smtClean="0">
              <a:latin typeface="Times New Roman" panose="02020603050405020304" pitchFamily="18" charset="0"/>
              <a:cs typeface="Times New Roman" panose="02020603050405020304" pitchFamily="18" charset="0"/>
            </a:endParaRPr>
          </a:p>
          <a:p>
            <a:endParaRPr lang="en-US" dirty="0" smtClean="0"/>
          </a:p>
          <a:p>
            <a:endParaRPr lang="en-US" dirty="0"/>
          </a:p>
          <a:p>
            <a:endParaRPr lang="en-US" dirty="0" smtClean="0"/>
          </a:p>
          <a:p>
            <a:r>
              <a:rPr lang="en-GB" sz="2000" dirty="0">
                <a:latin typeface="Times New Roman" panose="02020603050405020304" pitchFamily="18" charset="0"/>
                <a:cs typeface="Times New Roman" panose="02020603050405020304" pitchFamily="18" charset="0"/>
              </a:rPr>
              <a:t>Media images are powerful tools of socialization, shaping and reinforcing both positive and negative </a:t>
            </a:r>
            <a:r>
              <a:rPr lang="en-GB" sz="2000" dirty="0" smtClean="0">
                <a:latin typeface="Times New Roman" panose="02020603050405020304" pitchFamily="18" charset="0"/>
                <a:cs typeface="Times New Roman" panose="02020603050405020304" pitchFamily="18" charset="0"/>
              </a:rPr>
              <a:t>attitudes</a:t>
            </a:r>
          </a:p>
          <a:p>
            <a:endParaRPr lang="en-GB"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It also has to be instrumental in creating an awareness among civil society </a:t>
            </a:r>
          </a:p>
        </p:txBody>
      </p:sp>
    </p:spTree>
    <p:extLst>
      <p:ext uri="{BB962C8B-B14F-4D97-AF65-F5344CB8AC3E}">
        <p14:creationId xmlns:p14="http://schemas.microsoft.com/office/powerpoint/2010/main" val="4433263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atch Maleficent | Full movie | Disn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161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8746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8578" y="283038"/>
            <a:ext cx="3886639" cy="1762125"/>
          </a:xfrm>
          <a:prstGeom prst="rect">
            <a:avLst/>
          </a:prstGeom>
        </p:spPr>
      </p:pic>
      <p:pic>
        <p:nvPicPr>
          <p:cNvPr id="3" name="Picture 2"/>
          <p:cNvPicPr>
            <a:picLocks noChangeAspect="1"/>
          </p:cNvPicPr>
          <p:nvPr/>
        </p:nvPicPr>
        <p:blipFill>
          <a:blip r:embed="rId3"/>
          <a:stretch>
            <a:fillRect/>
          </a:stretch>
        </p:blipFill>
        <p:spPr>
          <a:xfrm>
            <a:off x="938578" y="2624797"/>
            <a:ext cx="3745963" cy="1862796"/>
          </a:xfrm>
          <a:prstGeom prst="rect">
            <a:avLst/>
          </a:prstGeom>
        </p:spPr>
      </p:pic>
      <p:sp>
        <p:nvSpPr>
          <p:cNvPr id="4" name="TextBox 3"/>
          <p:cNvSpPr txBox="1"/>
          <p:nvPr/>
        </p:nvSpPr>
        <p:spPr>
          <a:xfrm>
            <a:off x="1789484" y="4744061"/>
            <a:ext cx="2044149" cy="646331"/>
          </a:xfrm>
          <a:prstGeom prst="rect">
            <a:avLst/>
          </a:prstGeom>
          <a:noFill/>
        </p:spPr>
        <p:txBody>
          <a:bodyPr wrap="none" rtlCol="0">
            <a:spAutoFit/>
          </a:bodyPr>
          <a:lstStyle/>
          <a:p>
            <a:r>
              <a:rPr lang="fr-FR" b="1" dirty="0">
                <a:latin typeface="Times New Roman" panose="02020603050405020304" pitchFamily="18" charset="0"/>
                <a:cs typeface="Times New Roman" panose="02020603050405020304" pitchFamily="18" charset="0"/>
              </a:rPr>
              <a:t>Duration 00:01:53 </a:t>
            </a:r>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Duration </a:t>
            </a:r>
            <a:r>
              <a:rPr lang="fr-FR" b="1" dirty="0">
                <a:latin typeface="Times New Roman" panose="02020603050405020304" pitchFamily="18" charset="0"/>
                <a:cs typeface="Times New Roman" panose="02020603050405020304" pitchFamily="18" charset="0"/>
              </a:rPr>
              <a:t>00:02:04</a:t>
            </a:r>
            <a:endParaRPr lang="en-US"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6485206" y="914400"/>
            <a:ext cx="5460051" cy="2554545"/>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The film started with the scenes when Young Maleficent took a rest in the big tree. She lie down in the big tree and played a doll which made from stem of tree with her magic</a:t>
            </a:r>
            <a:r>
              <a:rPr lang="en-US" sz="2000" dirty="0" smtClean="0">
                <a:latin typeface="Times New Roman" panose="02020603050405020304" pitchFamily="18" charset="0"/>
                <a:cs typeface="Times New Roman" panose="02020603050405020304" pitchFamily="18" charset="0"/>
              </a:rPr>
              <a:t>.</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Suddenly she saw a broken tree branch. Then, she repaired the broken tree branch become good as before used her magic also.</a:t>
            </a:r>
          </a:p>
        </p:txBody>
      </p:sp>
    </p:spTree>
    <p:extLst>
      <p:ext uri="{BB962C8B-B14F-4D97-AF65-F5344CB8AC3E}">
        <p14:creationId xmlns:p14="http://schemas.microsoft.com/office/powerpoint/2010/main" val="34579116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53" y="240409"/>
            <a:ext cx="4951830" cy="646331"/>
          </a:xfrm>
          <a:prstGeom prst="rect">
            <a:avLst/>
          </a:prstGeom>
        </p:spPr>
        <p:txBody>
          <a:bodyPr wrap="square">
            <a:spAutoFit/>
          </a:bodyPr>
          <a:lstStyle/>
          <a:p>
            <a:r>
              <a:rPr lang="en-US" dirty="0"/>
              <a:t>In other scene </a:t>
            </a:r>
            <a:endParaRPr lang="en-US" dirty="0" smtClean="0"/>
          </a:p>
          <a:p>
            <a:r>
              <a:rPr lang="en-US" dirty="0" smtClean="0"/>
              <a:t>Such </a:t>
            </a:r>
            <a:r>
              <a:rPr lang="en-US" dirty="0"/>
              <a:t>as in the duration </a:t>
            </a:r>
            <a:r>
              <a:rPr lang="en-US" b="1" dirty="0"/>
              <a:t>00:12:06-00:12:33.</a:t>
            </a:r>
          </a:p>
        </p:txBody>
      </p:sp>
      <p:pic>
        <p:nvPicPr>
          <p:cNvPr id="3" name="Picture 2"/>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Lst>
          </a:blip>
          <a:srcRect b="6835"/>
          <a:stretch/>
        </p:blipFill>
        <p:spPr>
          <a:xfrm>
            <a:off x="351690" y="998807"/>
            <a:ext cx="4825219" cy="2293034"/>
          </a:xfrm>
          <a:prstGeom prst="rect">
            <a:avLst/>
          </a:prstGeom>
        </p:spPr>
      </p:pic>
      <p:pic>
        <p:nvPicPr>
          <p:cNvPr id="4" name="Picture 3"/>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Lst>
          </a:blip>
          <a:stretch>
            <a:fillRect/>
          </a:stretch>
        </p:blipFill>
        <p:spPr>
          <a:xfrm>
            <a:off x="351690" y="3515975"/>
            <a:ext cx="4825219" cy="2476862"/>
          </a:xfrm>
          <a:prstGeom prst="rect">
            <a:avLst/>
          </a:prstGeom>
        </p:spPr>
      </p:pic>
      <p:sp>
        <p:nvSpPr>
          <p:cNvPr id="5" name="TextBox 4"/>
          <p:cNvSpPr txBox="1"/>
          <p:nvPr/>
        </p:nvSpPr>
        <p:spPr>
          <a:xfrm>
            <a:off x="6288258" y="1139483"/>
            <a:ext cx="5540885" cy="1631216"/>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In these scene above happened when King Henry and his soldiers want to dominated Moors and they zap the Moors. But, King Henry plans to </a:t>
            </a:r>
            <a:r>
              <a:rPr lang="en-US" sz="2000" dirty="0" smtClean="0">
                <a:latin typeface="Times New Roman" panose="02020603050405020304" pitchFamily="18" charset="0"/>
                <a:cs typeface="Times New Roman" panose="02020603050405020304" pitchFamily="18" charset="0"/>
              </a:rPr>
              <a:t>dominated</a:t>
            </a:r>
          </a:p>
          <a:p>
            <a:pPr algn="just"/>
            <a:r>
              <a:rPr lang="en-US" sz="2000" dirty="0">
                <a:latin typeface="Times New Roman" panose="02020603050405020304" pitchFamily="18" charset="0"/>
                <a:cs typeface="Times New Roman" panose="02020603050405020304" pitchFamily="18" charset="0"/>
              </a:rPr>
              <a:t>the Moors did not walk easily because Maleficent comes and </a:t>
            </a:r>
            <a:r>
              <a:rPr lang="en-US" sz="2000" dirty="0" smtClean="0">
                <a:latin typeface="Times New Roman" panose="02020603050405020304" pitchFamily="18" charset="0"/>
                <a:cs typeface="Times New Roman" panose="02020603050405020304" pitchFamily="18" charset="0"/>
              </a:rPr>
              <a:t>stopped </a:t>
            </a:r>
            <a:r>
              <a:rPr lang="en-US" sz="2000" dirty="0">
                <a:latin typeface="Times New Roman" panose="02020603050405020304" pitchFamily="18" charset="0"/>
                <a:cs typeface="Times New Roman" panose="02020603050405020304" pitchFamily="18" charset="0"/>
              </a:rPr>
              <a:t>them. </a:t>
            </a:r>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80780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6850967" y="730419"/>
            <a:ext cx="4923692" cy="2730232"/>
          </a:xfrm>
          <a:prstGeom prst="rect">
            <a:avLst/>
          </a:prstGeom>
        </p:spPr>
      </p:pic>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Lst>
          </a:blip>
          <a:stretch>
            <a:fillRect/>
          </a:stretch>
        </p:blipFill>
        <p:spPr>
          <a:xfrm>
            <a:off x="6850967" y="3656280"/>
            <a:ext cx="4923692" cy="2547571"/>
          </a:xfrm>
          <a:prstGeom prst="rect">
            <a:avLst/>
          </a:prstGeom>
        </p:spPr>
      </p:pic>
      <p:sp>
        <p:nvSpPr>
          <p:cNvPr id="4" name="TextBox 3"/>
          <p:cNvSpPr txBox="1"/>
          <p:nvPr/>
        </p:nvSpPr>
        <p:spPr>
          <a:xfrm>
            <a:off x="7132320" y="84088"/>
            <a:ext cx="384900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In this scenes below, in the </a:t>
            </a:r>
            <a:r>
              <a:rPr lang="en-US" dirty="0" smtClean="0">
                <a:latin typeface="Times New Roman" panose="02020603050405020304" pitchFamily="18" charset="0"/>
                <a:cs typeface="Times New Roman" panose="02020603050405020304" pitchFamily="18" charset="0"/>
              </a:rPr>
              <a:t>duration</a:t>
            </a:r>
          </a:p>
          <a:p>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00:22:15- 00:22:39</a:t>
            </a:r>
            <a:r>
              <a:rPr lang="en-US" b="1" dirty="0"/>
              <a:t> </a:t>
            </a:r>
          </a:p>
        </p:txBody>
      </p:sp>
      <p:sp>
        <p:nvSpPr>
          <p:cNvPr id="5" name="TextBox 4"/>
          <p:cNvSpPr txBox="1"/>
          <p:nvPr/>
        </p:nvSpPr>
        <p:spPr>
          <a:xfrm>
            <a:off x="253219" y="1055077"/>
            <a:ext cx="5978769" cy="2554545"/>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In these scene above happened when Maleficent walked in the forest. She saw a crow which trapped in the dragnet, and the crow would be killing by a bad farmer. </a:t>
            </a:r>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Then </a:t>
            </a:r>
            <a:r>
              <a:rPr lang="en-US" sz="2000" dirty="0">
                <a:latin typeface="Times New Roman" panose="02020603050405020304" pitchFamily="18" charset="0"/>
                <a:cs typeface="Times New Roman" panose="02020603050405020304" pitchFamily="18" charset="0"/>
              </a:rPr>
              <a:t>Maleficent help the crow, she changed the crow became a man used her magic. The farmer shocked and was </a:t>
            </a:r>
            <a:r>
              <a:rPr lang="en-US" sz="2000" dirty="0" smtClean="0">
                <a:latin typeface="Times New Roman" panose="02020603050405020304" pitchFamily="18" charset="0"/>
                <a:cs typeface="Times New Roman" panose="02020603050405020304" pitchFamily="18" charset="0"/>
              </a:rPr>
              <a:t>afraid </a:t>
            </a:r>
            <a:r>
              <a:rPr lang="en-US" sz="2000" dirty="0">
                <a:latin typeface="Times New Roman" panose="02020603050405020304" pitchFamily="18" charset="0"/>
                <a:cs typeface="Times New Roman" panose="02020603050405020304" pitchFamily="18" charset="0"/>
              </a:rPr>
              <a:t>when he saw it and he run away</a:t>
            </a:r>
          </a:p>
        </p:txBody>
      </p:sp>
    </p:spTree>
    <p:extLst>
      <p:ext uri="{BB962C8B-B14F-4D97-AF65-F5344CB8AC3E}">
        <p14:creationId xmlns:p14="http://schemas.microsoft.com/office/powerpoint/2010/main" val="1791495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86762" y="126291"/>
            <a:ext cx="5105238"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In this scenes below, in the </a:t>
            </a:r>
            <a:r>
              <a:rPr lang="en-US" dirty="0" smtClean="0">
                <a:latin typeface="Times New Roman" panose="02020603050405020304" pitchFamily="18" charset="0"/>
                <a:cs typeface="Times New Roman" panose="02020603050405020304" pitchFamily="18" charset="0"/>
              </a:rPr>
              <a:t>duration </a:t>
            </a:r>
            <a:r>
              <a:rPr lang="fr-FR" b="1" dirty="0" smtClean="0"/>
              <a:t>00:17:30- 00:18:20</a:t>
            </a:r>
            <a:endParaRPr lang="en-US" b="1" dirty="0"/>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rightnessContrast bright="62000" contrast="-40000"/>
                    </a14:imgEffect>
                  </a14:imgLayer>
                </a14:imgProps>
              </a:ext>
            </a:extLst>
          </a:blip>
          <a:stretch>
            <a:fillRect/>
          </a:stretch>
        </p:blipFill>
        <p:spPr>
          <a:xfrm>
            <a:off x="7086762" y="772622"/>
            <a:ext cx="4965895" cy="3011586"/>
          </a:xfrm>
          <a:prstGeom prst="rect">
            <a:avLst/>
          </a:prstGeom>
        </p:spPr>
      </p:pic>
      <p:pic>
        <p:nvPicPr>
          <p:cNvPr id="5" name="Picture 4"/>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40000" contrast="-20000"/>
                    </a14:imgEffect>
                  </a14:imgLayer>
                </a14:imgProps>
              </a:ext>
            </a:extLst>
          </a:blip>
          <a:srcRect l="13382" t="6325" r="3614" b="5059"/>
          <a:stretch/>
        </p:blipFill>
        <p:spPr>
          <a:xfrm>
            <a:off x="7086763" y="3924886"/>
            <a:ext cx="4965895" cy="2560319"/>
          </a:xfrm>
          <a:prstGeom prst="rect">
            <a:avLst/>
          </a:prstGeom>
        </p:spPr>
      </p:pic>
      <p:sp>
        <p:nvSpPr>
          <p:cNvPr id="6" name="TextBox 5"/>
          <p:cNvSpPr txBox="1"/>
          <p:nvPr/>
        </p:nvSpPr>
        <p:spPr>
          <a:xfrm>
            <a:off x="309490" y="772622"/>
            <a:ext cx="5387926" cy="2246769"/>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In this scenes below, </a:t>
            </a:r>
            <a:r>
              <a:rPr lang="en-US" sz="2000" dirty="0" smtClean="0">
                <a:latin typeface="Times New Roman" panose="02020603050405020304" pitchFamily="18" charset="0"/>
                <a:cs typeface="Times New Roman" panose="02020603050405020304" pitchFamily="18" charset="0"/>
              </a:rPr>
              <a:t>when </a:t>
            </a:r>
            <a:r>
              <a:rPr lang="en-US" sz="2000" dirty="0">
                <a:latin typeface="Times New Roman" panose="02020603050405020304" pitchFamily="18" charset="0"/>
                <a:cs typeface="Times New Roman" panose="02020603050405020304" pitchFamily="18" charset="0"/>
              </a:rPr>
              <a:t>Stefan wanted to kill Maleficent but he can not did </a:t>
            </a:r>
            <a:r>
              <a:rPr lang="en-US" sz="2000" dirty="0" smtClean="0">
                <a:latin typeface="Times New Roman" panose="02020603050405020304" pitchFamily="18" charset="0"/>
                <a:cs typeface="Times New Roman" panose="02020603050405020304" pitchFamily="18" charset="0"/>
              </a:rPr>
              <a:t>it.</a:t>
            </a:r>
          </a:p>
          <a:p>
            <a:pPr algn="just"/>
            <a:endParaRPr lang="en-US" sz="2000" dirty="0" smtClean="0">
              <a:latin typeface="Times New Roman" panose="02020603050405020304" pitchFamily="18" charset="0"/>
              <a:cs typeface="Times New Roman" panose="02020603050405020304" pitchFamily="18" charset="0"/>
            </a:endParaRPr>
          </a:p>
          <a:p>
            <a:pPr algn="just"/>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And </a:t>
            </a:r>
            <a:r>
              <a:rPr lang="en-US" sz="2000" dirty="0">
                <a:latin typeface="Times New Roman" panose="02020603050405020304" pitchFamily="18" charset="0"/>
                <a:cs typeface="Times New Roman" panose="02020603050405020304" pitchFamily="18" charset="0"/>
              </a:rPr>
              <a:t>he just stolen Maleficent wings. Stefan do that because he want to be a king, he was willing to betraying Maleficent because of his ambitions.</a:t>
            </a:r>
          </a:p>
        </p:txBody>
      </p:sp>
    </p:spTree>
    <p:extLst>
      <p:ext uri="{BB962C8B-B14F-4D97-AF65-F5344CB8AC3E}">
        <p14:creationId xmlns:p14="http://schemas.microsoft.com/office/powerpoint/2010/main" val="2312240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3" y="422031"/>
            <a:ext cx="3724738" cy="830997"/>
          </a:xfrm>
          <a:prstGeom prst="rect">
            <a:avLst/>
          </a:prstGeom>
          <a:noFill/>
        </p:spPr>
        <p:txBody>
          <a:bodyPr wrap="none" rtlCol="0">
            <a:spAutoFit/>
          </a:bodyPr>
          <a:lstStyle/>
          <a:p>
            <a:r>
              <a:rPr lang="en-US" sz="2400" b="1" dirty="0" smtClean="0">
                <a:latin typeface="Times New Roman" panose="02020603050405020304" pitchFamily="18" charset="0"/>
                <a:cs typeface="Times New Roman" panose="02020603050405020304" pitchFamily="18" charset="0"/>
              </a:rPr>
              <a:t>Woman and </a:t>
            </a:r>
            <a:r>
              <a:rPr lang="en-GB" sz="2400" b="1" dirty="0" smtClean="0">
                <a:latin typeface="Times New Roman" panose="02020603050405020304" pitchFamily="18" charset="0"/>
                <a:cs typeface="Times New Roman" panose="02020603050405020304" pitchFamily="18" charset="0"/>
              </a:rPr>
              <a:t>advertisement</a:t>
            </a:r>
          </a:p>
          <a:p>
            <a:endParaRPr lang="en-US" sz="2400" b="1" dirty="0">
              <a:latin typeface="Times New Roman" panose="02020603050405020304" pitchFamily="18" charset="0"/>
              <a:cs typeface="Times New Roman" panose="02020603050405020304" pitchFamily="18" charset="0"/>
            </a:endParaRPr>
          </a:p>
        </p:txBody>
      </p:sp>
      <p:pic>
        <p:nvPicPr>
          <p:cNvPr id="1026" name="Picture 2" descr="Women Empowerment Ads II I Ads about Strong Women I Inspiring Women I  Adytude.com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t="9749" r="1893" b="9892"/>
          <a:stretch/>
        </p:blipFill>
        <p:spPr bwMode="auto">
          <a:xfrm>
            <a:off x="2185881" y="1574799"/>
            <a:ext cx="7816249" cy="3995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666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9484" y="731520"/>
            <a:ext cx="9481624" cy="1938992"/>
          </a:xfrm>
          <a:prstGeom prst="rect">
            <a:avLst/>
          </a:prstGeom>
          <a:noFill/>
        </p:spPr>
        <p:txBody>
          <a:bodyPr wrap="square" rtlCol="0">
            <a:spAutoFit/>
          </a:bodyPr>
          <a:lstStyle/>
          <a:p>
            <a:pPr algn="just"/>
            <a:r>
              <a:rPr lang="en-GB" sz="2000" dirty="0">
                <a:latin typeface="Times New Roman" panose="02020603050405020304" pitchFamily="18" charset="0"/>
                <a:cs typeface="Times New Roman" panose="02020603050405020304" pitchFamily="18" charset="0"/>
              </a:rPr>
              <a:t>An advertisement is an announcement to </a:t>
            </a:r>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public of a product, service or idea through a medium to which </a:t>
            </a:r>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public </a:t>
            </a:r>
            <a:r>
              <a:rPr lang="en-GB" sz="2000" dirty="0" smtClean="0">
                <a:latin typeface="Times New Roman" panose="02020603050405020304" pitchFamily="18" charset="0"/>
                <a:cs typeface="Times New Roman" panose="02020603050405020304" pitchFamily="18" charset="0"/>
              </a:rPr>
              <a:t>has access</a:t>
            </a:r>
          </a:p>
          <a:p>
            <a:pPr algn="just"/>
            <a:endParaRPr lang="en-GB" sz="2000" dirty="0" smtClean="0">
              <a:latin typeface="Times New Roman" panose="02020603050405020304" pitchFamily="18" charset="0"/>
              <a:cs typeface="Times New Roman" panose="02020603050405020304" pitchFamily="18" charset="0"/>
            </a:endParaRPr>
          </a:p>
          <a:p>
            <a:pPr algn="just"/>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medium may be print, electronic, or any other. This is a form of persuasive communication </a:t>
            </a:r>
            <a:r>
              <a:rPr lang="en-GB" sz="2000" dirty="0" smtClean="0">
                <a:latin typeface="Times New Roman" panose="02020603050405020304" pitchFamily="18" charset="0"/>
                <a:cs typeface="Times New Roman" panose="02020603050405020304" pitchFamily="18" charset="0"/>
              </a:rPr>
              <a:t>with the </a:t>
            </a:r>
            <a:r>
              <a:rPr lang="en-GB" sz="2000" dirty="0">
                <a:latin typeface="Times New Roman" panose="02020603050405020304" pitchFamily="18" charset="0"/>
                <a:cs typeface="Times New Roman" panose="02020603050405020304" pitchFamily="18" charset="0"/>
              </a:rPr>
              <a:t>public</a:t>
            </a:r>
            <a:r>
              <a:rPr lang="en-GB" sz="2000" dirty="0" smtClean="0">
                <a:latin typeface="Times New Roman" panose="02020603050405020304" pitchFamily="18" charset="0"/>
                <a:cs typeface="Times New Roman" panose="02020603050405020304" pitchFamily="18" charset="0"/>
              </a:rPr>
              <a:t>.</a:t>
            </a:r>
          </a:p>
          <a:p>
            <a:pPr algn="just"/>
            <a:endParaRPr lang="en-GB" sz="2000" dirty="0" smtClean="0">
              <a:latin typeface="Times New Roman" panose="02020603050405020304" pitchFamily="18" charset="0"/>
              <a:cs typeface="Times New Roman" panose="02020603050405020304" pitchFamily="18" charset="0"/>
            </a:endParaRPr>
          </a:p>
        </p:txBody>
      </p:sp>
      <p:pic>
        <p:nvPicPr>
          <p:cNvPr id="1026" name="Picture 2" descr="The new virtues of Advertisements during the Pandemic - Passionate In  Marke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296" y="2670512"/>
            <a:ext cx="7620000" cy="2982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310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468" y="506437"/>
            <a:ext cx="10000343" cy="2308324"/>
          </a:xfrm>
          <a:prstGeom prst="rect">
            <a:avLst/>
          </a:prstGeom>
          <a:noFill/>
        </p:spPr>
        <p:txBody>
          <a:bodyPr wrap="square" rtlCol="0">
            <a:spAutoFit/>
          </a:bodyPr>
          <a:lstStyle/>
          <a:p>
            <a:pPr algn="just"/>
            <a:r>
              <a:rPr lang="en-US" b="1" dirty="0">
                <a:solidFill>
                  <a:srgbClr val="FF0000"/>
                </a:solidFill>
                <a:latin typeface="Times New Roman" panose="02020603050405020304" pitchFamily="18" charset="0"/>
                <a:cs typeface="Times New Roman" panose="02020603050405020304" pitchFamily="18" charset="0"/>
              </a:rPr>
              <a:t>Back</a:t>
            </a:r>
            <a:r>
              <a:rPr lang="en-GB" b="1" dirty="0">
                <a:solidFill>
                  <a:srgbClr val="FF0000"/>
                </a:solidFill>
                <a:latin typeface="Times New Roman" panose="02020603050405020304" pitchFamily="18" charset="0"/>
                <a:cs typeface="Times New Roman" panose="02020603050405020304" pitchFamily="18" charset="0"/>
              </a:rPr>
              <a:t> in 1980’s </a:t>
            </a:r>
            <a:r>
              <a:rPr lang="en-GB" dirty="0">
                <a:latin typeface="Times New Roman" panose="02020603050405020304" pitchFamily="18" charset="0"/>
                <a:cs typeface="Times New Roman" panose="02020603050405020304" pitchFamily="18" charset="0"/>
              </a:rPr>
              <a:t>the portrayal of women has been that of a stereotypical women who takes care of her family and looks after household. </a:t>
            </a:r>
          </a:p>
          <a:p>
            <a:pPr algn="just"/>
            <a:endParaRPr lang="en-GB" dirty="0">
              <a:latin typeface="Times New Roman" panose="02020603050405020304" pitchFamily="18" charset="0"/>
              <a:cs typeface="Times New Roman" panose="02020603050405020304" pitchFamily="18" charset="0"/>
            </a:endParaRPr>
          </a:p>
          <a:p>
            <a:pPr algn="just"/>
            <a:r>
              <a:rPr lang="en-GB" b="1" dirty="0">
                <a:solidFill>
                  <a:srgbClr val="FF0000"/>
                </a:solidFill>
                <a:latin typeface="Times New Roman" panose="02020603050405020304" pitchFamily="18" charset="0"/>
                <a:cs typeface="Times New Roman" panose="02020603050405020304" pitchFamily="18" charset="0"/>
              </a:rPr>
              <a:t>In today’s era</a:t>
            </a:r>
            <a:r>
              <a:rPr lang="en-GB" dirty="0">
                <a:latin typeface="Times New Roman" panose="02020603050405020304" pitchFamily="18" charset="0"/>
                <a:cs typeface="Times New Roman" panose="02020603050405020304" pitchFamily="18" charset="0"/>
              </a:rPr>
              <a:t>, the advertisements are more of girls being equal to boys and portray women as independent and powerful, yet there are advertisements that showcase and reinforce various stereotypes such as women being tall, slim and fair. Such advertisements not only affect the self-esteem of women but also influence how men perceive them</a:t>
            </a:r>
            <a:endParaRPr lang="en-US" dirty="0">
              <a:latin typeface="Times New Roman" panose="02020603050405020304" pitchFamily="18" charset="0"/>
              <a:cs typeface="Times New Roman" panose="02020603050405020304" pitchFamily="18" charset="0"/>
            </a:endParaRPr>
          </a:p>
          <a:p>
            <a:endParaRPr lang="en-US" dirty="0"/>
          </a:p>
        </p:txBody>
      </p:sp>
      <p:pic>
        <p:nvPicPr>
          <p:cNvPr id="2050" name="Picture 2" descr="Artist Gives Vintage Ads A Feminist Makeover By Swapping Gender Roles |  HuffPost Women"/>
          <p:cNvPicPr>
            <a:picLocks noChangeAspect="1" noChangeArrowheads="1"/>
          </p:cNvPicPr>
          <p:nvPr/>
        </p:nvPicPr>
        <p:blipFill rotWithShape="1">
          <a:blip r:embed="rId2">
            <a:extLst>
              <a:ext uri="{28A0092B-C50C-407E-A947-70E740481C1C}">
                <a14:useLocalDpi xmlns:a14="http://schemas.microsoft.com/office/drawing/2010/main" val="0"/>
              </a:ext>
            </a:extLst>
          </a:blip>
          <a:srcRect b="24218"/>
          <a:stretch/>
        </p:blipFill>
        <p:spPr bwMode="auto">
          <a:xfrm>
            <a:off x="2594889" y="2814761"/>
            <a:ext cx="6667500" cy="3702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1466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Woman Pow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39537" r="-612" b="39012"/>
          <a:stretch/>
        </p:blipFill>
        <p:spPr>
          <a:xfrm>
            <a:off x="464235" y="140677"/>
            <a:ext cx="11124994" cy="5528603"/>
          </a:xfrm>
          <a:prstGeom prst="rect">
            <a:avLst/>
          </a:prstGeom>
        </p:spPr>
      </p:pic>
    </p:spTree>
    <p:extLst>
      <p:ext uri="{BB962C8B-B14F-4D97-AF65-F5344CB8AC3E}">
        <p14:creationId xmlns:p14="http://schemas.microsoft.com/office/powerpoint/2010/main" val="33501185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049108"/>
          </a:xfrm>
          <a:prstGeom prst="rect">
            <a:avLst/>
          </a:prstGeom>
        </p:spPr>
      </p:pic>
    </p:spTree>
    <p:extLst>
      <p:ext uri="{BB962C8B-B14F-4D97-AF65-F5344CB8AC3E}">
        <p14:creationId xmlns:p14="http://schemas.microsoft.com/office/powerpoint/2010/main" val="5909960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TM10001114[[fn=Gallery]]</Template>
  <TotalTime>9109</TotalTime>
  <Words>546</Words>
  <Application>Microsoft Office PowerPoint</Application>
  <PresentationFormat>Widescreen</PresentationFormat>
  <Paragraphs>42</Paragraphs>
  <Slides>13</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Palatino Linotype</vt:lpstr>
      <vt:lpstr>Times New Roman</vt:lpstr>
      <vt:lpstr>Gallery</vt:lpstr>
      <vt:lpstr>Visual Impression of Woman Representation in Media and Advertisements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Impression of Woman Representation in Me</dc:title>
  <dc:creator>User</dc:creator>
  <cp:lastModifiedBy>User</cp:lastModifiedBy>
  <cp:revision>87</cp:revision>
  <dcterms:created xsi:type="dcterms:W3CDTF">2022-11-10T13:52:38Z</dcterms:created>
  <dcterms:modified xsi:type="dcterms:W3CDTF">2026-02-08T07:05:43Z</dcterms:modified>
</cp:coreProperties>
</file>