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64" r:id="rId2"/>
    <p:sldId id="266" r:id="rId3"/>
    <p:sldId id="265" r:id="rId4"/>
    <p:sldId id="256" r:id="rId5"/>
    <p:sldId id="257" r:id="rId6"/>
    <p:sldId id="258" r:id="rId7"/>
    <p:sldId id="267" r:id="rId8"/>
    <p:sldId id="268" r:id="rId9"/>
    <p:sldId id="271" r:id="rId10"/>
    <p:sldId id="272" r:id="rId11"/>
    <p:sldId id="273" r:id="rId12"/>
    <p:sldId id="274" r:id="rId13"/>
    <p:sldId id="275" r:id="rId14"/>
  </p:sldIdLst>
  <p:sldSz cx="14630400" cy="8229600"/>
  <p:notesSz cx="8229600" cy="14630400"/>
  <p:embeddedFontLst>
    <p:embeddedFont>
      <p:font typeface="Aldhabi" panose="01000000000000000000" pitchFamily="2" charset="-78"/>
      <p:regular r:id="rId16"/>
    </p:embeddedFont>
    <p:embeddedFont>
      <p:font typeface="Algerian" panose="04020705040A02060702" pitchFamily="8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2" d="100"/>
          <a:sy n="52" d="100"/>
        </p:scale>
        <p:origin x="9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07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76107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C1825-EC8B-4143-B73A-117166144A4E}" type="datetimeFigureOut">
              <a:rPr lang="en-US" smtClean="0"/>
              <a:t>2/15/2026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016BE-0658-4944-ADD9-5E6361FC889A}" type="slidenum">
              <a:rPr lang="en-US" smtClean="0"/>
              <a:t>‹#›</a:t>
            </a:fld>
            <a:endParaRPr lang="en-US"/>
          </a:p>
        </p:txBody>
      </p:sp>
    </p:spTree>
    <p:extLst>
      <p:ext uri="{BB962C8B-B14F-4D97-AF65-F5344CB8AC3E}">
        <p14:creationId xmlns:p14="http://schemas.microsoft.com/office/powerpoint/2010/main" val="322049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
          <p:cNvPicPr>
            <a:picLocks noGrp="1" noChangeAspect="1"/>
          </p:cNvPicPr>
          <p:nvPr isPhoto="1"/>
        </p:nvPicPr>
        <p:blipFill rotWithShape="1">
          <a:blip r:embed="rId2">
            <a:lum/>
            <a:extLst>
              <a:ext uri="{28A0092B-C50C-407E-A947-70E740481C1C}">
                <a14:useLocalDpi xmlns:a14="http://schemas.microsoft.com/office/drawing/2010/main" val="0"/>
              </a:ext>
            </a:extLst>
          </a:blip>
          <a:srcRect b="31526"/>
          <a:stretch/>
        </p:blipFill>
        <p:spPr>
          <a:xfrm>
            <a:off x="149288" y="0"/>
            <a:ext cx="14630400" cy="822960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 name="Rectangle 2"/>
          <p:cNvSpPr/>
          <p:nvPr/>
        </p:nvSpPr>
        <p:spPr>
          <a:xfrm>
            <a:off x="4678901" y="156847"/>
            <a:ext cx="5272597" cy="1126462"/>
          </a:xfrm>
          <a:prstGeom prst="rect">
            <a:avLst/>
          </a:prstGeom>
          <a:solidFill>
            <a:schemeClr val="accent2">
              <a:lumMod val="75000"/>
              <a:alpha val="44000"/>
            </a:schemeClr>
          </a:solidFill>
        </p:spPr>
        <p:txBody>
          <a:bodyPr wrap="none">
            <a:spAutoFit/>
          </a:bodyPr>
          <a:lstStyle/>
          <a:p>
            <a:pPr algn="ctr"/>
            <a:r>
              <a:rPr lang="ar-IQ" sz="3360" dirty="0"/>
              <a:t>جامعة بغداد</a:t>
            </a:r>
          </a:p>
          <a:p>
            <a:pPr algn="ctr"/>
            <a:r>
              <a:rPr lang="ar-IQ" sz="3360" dirty="0"/>
              <a:t>مركز بحوث ومتحف التاريخ الطبيعي</a:t>
            </a:r>
          </a:p>
        </p:txBody>
      </p:sp>
      <p:pic>
        <p:nvPicPr>
          <p:cNvPr id="4" name="Picture 3"/>
          <p:cNvPicPr>
            <a:picLocks noChangeAspect="1"/>
          </p:cNvPicPr>
          <p:nvPr/>
        </p:nvPicPr>
        <p:blipFill>
          <a:blip r:embed="rId3"/>
          <a:stretch>
            <a:fillRect/>
          </a:stretch>
        </p:blipFill>
        <p:spPr>
          <a:xfrm>
            <a:off x="302142" y="0"/>
            <a:ext cx="2493480" cy="3121423"/>
          </a:xfrm>
          <a:prstGeom prst="rect">
            <a:avLst/>
          </a:prstGeom>
        </p:spPr>
      </p:pic>
      <p:pic>
        <p:nvPicPr>
          <p:cNvPr id="5" name="Picture 4"/>
          <p:cNvPicPr>
            <a:picLocks noChangeAspect="1"/>
          </p:cNvPicPr>
          <p:nvPr/>
        </p:nvPicPr>
        <p:blipFill>
          <a:blip r:embed="rId4"/>
          <a:stretch>
            <a:fillRect/>
          </a:stretch>
        </p:blipFill>
        <p:spPr>
          <a:xfrm>
            <a:off x="12234190" y="0"/>
            <a:ext cx="2225233" cy="1963082"/>
          </a:xfrm>
          <a:prstGeom prst="rect">
            <a:avLst/>
          </a:prstGeom>
        </p:spPr>
      </p:pic>
      <p:sp>
        <p:nvSpPr>
          <p:cNvPr id="6" name="Rectangle 5"/>
          <p:cNvSpPr/>
          <p:nvPr/>
        </p:nvSpPr>
        <p:spPr>
          <a:xfrm>
            <a:off x="2351313" y="4336683"/>
            <a:ext cx="10226351" cy="2677656"/>
          </a:xfrm>
          <a:prstGeom prst="rect">
            <a:avLst/>
          </a:prstGeom>
          <a:solidFill>
            <a:schemeClr val="accent2">
              <a:lumMod val="75000"/>
              <a:alpha val="56000"/>
            </a:schemeClr>
          </a:solidFill>
        </p:spPr>
        <p:txBody>
          <a:bodyPr wrap="square">
            <a:spAutoFit/>
          </a:bodyPr>
          <a:lstStyle/>
          <a:p>
            <a:pPr algn="ctr"/>
            <a:r>
              <a:rPr lang="ar-IQ" sz="3600" dirty="0"/>
              <a:t>ورشة عمل بعنوان</a:t>
            </a:r>
            <a:r>
              <a:rPr lang="ar-IQ" sz="6600" dirty="0"/>
              <a:t/>
            </a:r>
            <a:br>
              <a:rPr lang="ar-IQ" sz="6600" dirty="0"/>
            </a:br>
            <a:r>
              <a:rPr lang="ar-IQ" sz="6600" dirty="0"/>
              <a:t/>
            </a:r>
            <a:br>
              <a:rPr lang="ar-IQ" sz="6600" dirty="0"/>
            </a:br>
            <a:r>
              <a:rPr lang="ar-IQ" sz="6600" b="1" dirty="0">
                <a:latin typeface="Aldhabi" panose="01000000000000000000" pitchFamily="2" charset="-78"/>
                <a:cs typeface="Aldhabi" panose="01000000000000000000" pitchFamily="2" charset="-78"/>
              </a:rPr>
              <a:t>مخاطر جمع النماذج والعينات </a:t>
            </a:r>
            <a:r>
              <a:rPr lang="ar-IQ" sz="6600" b="1" dirty="0" smtClean="0">
                <a:latin typeface="Aldhabi" panose="01000000000000000000" pitchFamily="2" charset="-78"/>
                <a:cs typeface="Aldhabi" panose="01000000000000000000" pitchFamily="2" charset="-78"/>
              </a:rPr>
              <a:t>الاحيائية</a:t>
            </a:r>
            <a:endParaRPr lang="ar-IQ" sz="66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517597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999" y="-7320606"/>
            <a:ext cx="13413837" cy="7545283"/>
          </a:xfrm>
          <a:prstGeom prst="rect">
            <a:avLst/>
          </a:prstGeom>
          <a:effectLst>
            <a:reflection stA="67000" endPos="65000" dist="50800" dir="5400000" sy="-100000" algn="bl" rotWithShape="0"/>
          </a:effectLst>
        </p:spPr>
      </p:pic>
      <p:sp>
        <p:nvSpPr>
          <p:cNvPr id="4" name="Text Placeholder 2"/>
          <p:cNvSpPr txBox="1">
            <a:spLocks/>
          </p:cNvSpPr>
          <p:nvPr/>
        </p:nvSpPr>
        <p:spPr>
          <a:xfrm>
            <a:off x="5292969" y="184639"/>
            <a:ext cx="8911687" cy="1280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IQ" sz="4000" dirty="0">
                <a:latin typeface="Algerian" panose="04020705040A02060702" pitchFamily="82" charset="0"/>
              </a:rPr>
              <a:t>مخاطر بيئية</a:t>
            </a:r>
          </a:p>
        </p:txBody>
      </p:sp>
      <p:sp>
        <p:nvSpPr>
          <p:cNvPr id="5" name="Rectangle 4"/>
          <p:cNvSpPr/>
          <p:nvPr/>
        </p:nvSpPr>
        <p:spPr>
          <a:xfrm>
            <a:off x="2332653" y="4197727"/>
            <a:ext cx="12297747" cy="4031873"/>
          </a:xfrm>
          <a:prstGeom prst="rect">
            <a:avLst/>
          </a:prstGeom>
          <a:solidFill>
            <a:srgbClr val="C00000">
              <a:alpha val="93000"/>
            </a:srgbClr>
          </a:solidFill>
        </p:spPr>
        <p:txBody>
          <a:bodyPr wrap="square">
            <a:spAutoFit/>
          </a:bodyPr>
          <a:lstStyle/>
          <a:p>
            <a:pPr algn="ctr"/>
            <a:r>
              <a:rPr lang="ar-IQ" sz="3200" dirty="0" smtClean="0"/>
              <a:t>•</a:t>
            </a:r>
            <a:r>
              <a:rPr lang="ar-IQ" sz="3200" dirty="0"/>
              <a:t>	انقراض الأنواع: يؤدي الاستغلال المفرط إلى انخفاض أعداد الأنواع، وفي النهاية انقراضها، مما يسبب فقدانًا لا يمكن تعويضه للتنوع البيولوجي، كما حدث مع النمور ووحيد القرن.</a:t>
            </a:r>
          </a:p>
          <a:p>
            <a:pPr algn="ctr"/>
            <a:r>
              <a:rPr lang="ar-IQ" sz="3200" dirty="0"/>
              <a:t>•	اختلال التوازن البيئي: إزالة نوع واحد يخل بالشبكات الغذائية الدقيقة، حيث يمكن أن ينمو نوع آخر خارج السيطرة (مثل زيادة الفرائس) أو يختفي نوع آخر يعتمد عليه (مثل المفترسات)، مما يؤثر على النظام بأكمله، كما أن بعض الحيوانات تساعد في نثر البذور.</a:t>
            </a:r>
          </a:p>
          <a:p>
            <a:pPr algn="ctr"/>
            <a:r>
              <a:rPr lang="ar-IQ" sz="3200" dirty="0"/>
              <a:t>•	تدهور الموائل: تدمير الغابات والموائل الطبيعية لتوفير مساحات للزراعة أو التوسع العمراني يقلل من قدرة الأرض على تجديد الهواء والمياه. </a:t>
            </a:r>
          </a:p>
        </p:txBody>
      </p:sp>
    </p:spTree>
    <p:extLst>
      <p:ext uri="{BB962C8B-B14F-4D97-AF65-F5344CB8AC3E}">
        <p14:creationId xmlns:p14="http://schemas.microsoft.com/office/powerpoint/2010/main" val="3999965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9" y="2239669"/>
            <a:ext cx="5917061" cy="4710445"/>
          </a:xfrm>
          <a:prstGeom prst="rect">
            <a:avLst/>
          </a:prstGeom>
        </p:spPr>
      </p:pic>
      <p:sp>
        <p:nvSpPr>
          <p:cNvPr id="8" name="Rectangle 7"/>
          <p:cNvSpPr/>
          <p:nvPr/>
        </p:nvSpPr>
        <p:spPr>
          <a:xfrm>
            <a:off x="7104185" y="2239669"/>
            <a:ext cx="7315200" cy="3970318"/>
          </a:xfrm>
          <a:prstGeom prst="rect">
            <a:avLst/>
          </a:prstGeom>
        </p:spPr>
        <p:txBody>
          <a:bodyPr>
            <a:spAutoFit/>
          </a:bodyPr>
          <a:lstStyle/>
          <a:p>
            <a:pPr algn="r" rtl="1"/>
            <a:r>
              <a:rPr lang="ar-IQ" sz="2800" u="sng" dirty="0"/>
              <a:t>مخاطر صحية (الأمراض الحيوانية المنشأ</a:t>
            </a:r>
            <a:r>
              <a:rPr lang="ar-IQ" sz="2800" u="sng" dirty="0" smtClean="0"/>
              <a:t>)</a:t>
            </a:r>
            <a:endParaRPr lang="en-US" sz="2800" u="sng" dirty="0" smtClean="0"/>
          </a:p>
          <a:p>
            <a:pPr algn="r" rtl="1"/>
            <a:endParaRPr lang="ar-IQ" sz="2800" u="sng" dirty="0"/>
          </a:p>
          <a:p>
            <a:pPr algn="r" rtl="1"/>
            <a:r>
              <a:rPr lang="ar-IQ" sz="2800" dirty="0"/>
              <a:t>•	انتقال الأمراض: التجارة غير المشروعة بالحياة البرية يمكن أن تنقل فيروسات وبكتيريا من الحيوانات إلى البشر، مثل الإيبولا وفيروس نقص المناعة البشرية (</a:t>
            </a:r>
            <a:r>
              <a:rPr lang="en-US" sz="2800" dirty="0"/>
              <a:t>HIV)، </a:t>
            </a:r>
            <a:r>
              <a:rPr lang="ar-IQ" sz="2800" dirty="0"/>
              <a:t>مما يهدد الصحة العامة.</a:t>
            </a:r>
          </a:p>
          <a:p>
            <a:pPr algn="r" rtl="1"/>
            <a:r>
              <a:rPr lang="ar-IQ" sz="2800" dirty="0"/>
              <a:t>•	أنواع غازية و طفيليات: الأنواع الغريبة المنقولة قد تستقر في البرية وتصبح آفات، أو تحمل معها بذور وطفيليات وفيروسات ضارة بالزراعة والحياة البرية المحلية. </a:t>
            </a:r>
          </a:p>
        </p:txBody>
      </p:sp>
    </p:spTree>
    <p:extLst>
      <p:ext uri="{BB962C8B-B14F-4D97-AF65-F5344CB8AC3E}">
        <p14:creationId xmlns:p14="http://schemas.microsoft.com/office/powerpoint/2010/main" val="2127176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
          <p:cNvPicPr>
            <a:picLocks noGrp="1" noChangeAspect="1"/>
          </p:cNvPicPr>
          <p:nvPr isPhoto="1"/>
        </p:nvPicPr>
        <p:blipFill rotWithShape="1">
          <a:blip r:embed="rId2">
            <a:lum/>
            <a:extLst>
              <a:ext uri="{28A0092B-C50C-407E-A947-70E740481C1C}">
                <a14:useLocalDpi xmlns:a14="http://schemas.microsoft.com/office/drawing/2010/main" val="0"/>
              </a:ext>
            </a:extLst>
          </a:blip>
          <a:srcRect b="31526"/>
          <a:stretch/>
        </p:blipFill>
        <p:spPr>
          <a:xfrm>
            <a:off x="0" y="17800"/>
            <a:ext cx="14630400" cy="822960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 name="Rectangle 2"/>
          <p:cNvSpPr/>
          <p:nvPr/>
        </p:nvSpPr>
        <p:spPr>
          <a:xfrm>
            <a:off x="9951316" y="725038"/>
            <a:ext cx="3942105" cy="609398"/>
          </a:xfrm>
          <a:prstGeom prst="rect">
            <a:avLst/>
          </a:prstGeom>
          <a:solidFill>
            <a:schemeClr val="accent2">
              <a:lumMod val="75000"/>
              <a:alpha val="44000"/>
            </a:schemeClr>
          </a:solidFill>
        </p:spPr>
        <p:txBody>
          <a:bodyPr wrap="none">
            <a:spAutoFit/>
          </a:bodyPr>
          <a:lstStyle/>
          <a:p>
            <a:pPr algn="ctr"/>
            <a:r>
              <a:rPr lang="ar-IQ" sz="3360" dirty="0" smtClean="0"/>
              <a:t>مخاطر </a:t>
            </a:r>
            <a:r>
              <a:rPr lang="ar-IQ" sz="3360" dirty="0"/>
              <a:t>اقتصادية واجتماعية</a:t>
            </a:r>
          </a:p>
        </p:txBody>
      </p:sp>
      <p:sp>
        <p:nvSpPr>
          <p:cNvPr id="6" name="Rectangle 5"/>
          <p:cNvSpPr/>
          <p:nvPr/>
        </p:nvSpPr>
        <p:spPr>
          <a:xfrm>
            <a:off x="2058835" y="2546560"/>
            <a:ext cx="12108110" cy="4524315"/>
          </a:xfrm>
          <a:prstGeom prst="rect">
            <a:avLst/>
          </a:prstGeom>
          <a:solidFill>
            <a:schemeClr val="accent2">
              <a:lumMod val="75000"/>
              <a:alpha val="56000"/>
            </a:schemeClr>
          </a:solidFill>
        </p:spPr>
        <p:txBody>
          <a:bodyPr wrap="square">
            <a:spAutoFit/>
          </a:bodyPr>
          <a:lstStyle/>
          <a:p>
            <a:pPr algn="r" rtl="1"/>
            <a:r>
              <a:rPr lang="ar-SA" sz="3200" b="1" dirty="0" smtClean="0"/>
              <a:t>•</a:t>
            </a:r>
            <a:r>
              <a:rPr lang="ar-SA" sz="3200" b="1" u="sng" dirty="0"/>
              <a:t>	تأثير على السياحة: </a:t>
            </a:r>
            <a:r>
              <a:rPr lang="ar-SA" sz="3200" b="1" dirty="0"/>
              <a:t>يعتمد الاقتصاد في بعض المناطق على السياحة البيئية ومشاهدة الحياة البرية، وفقدان الأنواع يهدد هذه الصناعة.</a:t>
            </a:r>
          </a:p>
          <a:p>
            <a:pPr algn="r" rtl="1"/>
            <a:r>
              <a:rPr lang="ar-SA" sz="3200" b="1" dirty="0"/>
              <a:t>•</a:t>
            </a:r>
            <a:r>
              <a:rPr lang="ar-SA" sz="3200" b="1" u="sng" dirty="0"/>
              <a:t>	تهديد الأمن الغذائي</a:t>
            </a:r>
            <a:r>
              <a:rPr lang="ar-SA" sz="3200" b="1" dirty="0"/>
              <a:t>: يعتمد جزء كبير من السكان على اللحوم البرية، وفقدان الحيوانات يؤثر على الأمن الغذائي، خاصة في مناطق مثل أفريقيا والهند، كما أن تدهور النظم البيئية يهدد جودة المياه والهواء. </a:t>
            </a:r>
          </a:p>
          <a:p>
            <a:pPr algn="r" rtl="1"/>
            <a:r>
              <a:rPr lang="ar-SA" sz="3200" b="1" dirty="0"/>
              <a:t>مخاطر على الإنسان نفسه</a:t>
            </a:r>
          </a:p>
          <a:p>
            <a:pPr algn="r" rtl="1"/>
            <a:r>
              <a:rPr lang="ar-SA" sz="3200" b="1" dirty="0"/>
              <a:t>•	</a:t>
            </a:r>
            <a:r>
              <a:rPr lang="ar-SA" sz="3200" b="1" u="sng" dirty="0"/>
              <a:t>خطر على جودة الحياة: </a:t>
            </a:r>
            <a:r>
              <a:rPr lang="ar-SA" sz="3200" b="1" dirty="0"/>
              <a:t>يؤدي انهيار النظم البيئية إلى تدهور جودة الحياة البشرية، حيث تعتمد المجتمعات على هذه النظم للحصول على الطعام والماء النقي واللقاحات، كما يشير تقرير الأمم المتحدة. </a:t>
            </a:r>
          </a:p>
        </p:txBody>
      </p:sp>
    </p:spTree>
    <p:extLst>
      <p:ext uri="{BB962C8B-B14F-4D97-AF65-F5344CB8AC3E}">
        <p14:creationId xmlns:p14="http://schemas.microsoft.com/office/powerpoint/2010/main" val="258287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8"/>
            <a:ext cx="14630400" cy="8226042"/>
          </a:xfrm>
          <a:prstGeom prst="rect">
            <a:avLst/>
          </a:prstGeom>
          <a:noFill/>
        </p:spPr>
      </p:pic>
      <p:sp>
        <p:nvSpPr>
          <p:cNvPr id="4" name="Text Placeholder 2"/>
          <p:cNvSpPr txBox="1">
            <a:spLocks/>
          </p:cNvSpPr>
          <p:nvPr/>
        </p:nvSpPr>
        <p:spPr>
          <a:xfrm>
            <a:off x="7315200" y="1943100"/>
            <a:ext cx="8911687" cy="1280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latin typeface="Algerian" panose="04020705040A02060702" pitchFamily="82" charset="0"/>
            </a:endParaRPr>
          </a:p>
        </p:txBody>
      </p:sp>
      <p:sp>
        <p:nvSpPr>
          <p:cNvPr id="5" name="Rectangle 4"/>
          <p:cNvSpPr/>
          <p:nvPr/>
        </p:nvSpPr>
        <p:spPr>
          <a:xfrm>
            <a:off x="6822831" y="3123774"/>
            <a:ext cx="7315200" cy="1323439"/>
          </a:xfrm>
          <a:prstGeom prst="rect">
            <a:avLst/>
          </a:prstGeom>
          <a:solidFill>
            <a:srgbClr val="C00000">
              <a:alpha val="54000"/>
            </a:srgbClr>
          </a:solidFill>
        </p:spPr>
        <p:txBody>
          <a:bodyPr>
            <a:spAutoFit/>
          </a:bodyPr>
          <a:lstStyle/>
          <a:p>
            <a:pPr algn="ctr"/>
            <a:r>
              <a:rPr lang="en-US" sz="8000" dirty="0" smtClean="0"/>
              <a:t>Thank you</a:t>
            </a:r>
            <a:endParaRPr lang="en-US" sz="8000" dirty="0"/>
          </a:p>
        </p:txBody>
      </p:sp>
    </p:spTree>
    <p:extLst>
      <p:ext uri="{BB962C8B-B14F-4D97-AF65-F5344CB8AC3E}">
        <p14:creationId xmlns:p14="http://schemas.microsoft.com/office/powerpoint/2010/main" val="4049797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
          <p:cNvPicPr>
            <a:picLocks noGrp="1" noChangeAspect="1"/>
          </p:cNvPicPr>
          <p:nvPr isPhoto="1"/>
        </p:nvPicPr>
        <p:blipFill rotWithShape="1">
          <a:blip r:embed="rId2">
            <a:lum/>
            <a:extLst>
              <a:ext uri="{28A0092B-C50C-407E-A947-70E740481C1C}">
                <a14:useLocalDpi xmlns:a14="http://schemas.microsoft.com/office/drawing/2010/main" val="0"/>
              </a:ext>
            </a:extLst>
          </a:blip>
          <a:srcRect b="31526"/>
          <a:stretch/>
        </p:blipFill>
        <p:spPr>
          <a:xfrm>
            <a:off x="-1" y="156847"/>
            <a:ext cx="14630400" cy="822960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3" name="Rectangle 2"/>
          <p:cNvSpPr/>
          <p:nvPr/>
        </p:nvSpPr>
        <p:spPr>
          <a:xfrm>
            <a:off x="4678901" y="156847"/>
            <a:ext cx="5272597" cy="1126462"/>
          </a:xfrm>
          <a:prstGeom prst="rect">
            <a:avLst/>
          </a:prstGeom>
          <a:solidFill>
            <a:schemeClr val="accent2">
              <a:lumMod val="75000"/>
              <a:alpha val="44000"/>
            </a:schemeClr>
          </a:solidFill>
        </p:spPr>
        <p:txBody>
          <a:bodyPr wrap="none">
            <a:spAutoFit/>
          </a:bodyPr>
          <a:lstStyle/>
          <a:p>
            <a:pPr algn="ctr"/>
            <a:r>
              <a:rPr lang="ar-IQ" sz="3360" dirty="0"/>
              <a:t>جامعة بغداد</a:t>
            </a:r>
          </a:p>
          <a:p>
            <a:pPr algn="ctr"/>
            <a:r>
              <a:rPr lang="ar-IQ" sz="3360" dirty="0"/>
              <a:t>مركز بحوث ومتحف التاريخ الطبيعي</a:t>
            </a:r>
          </a:p>
        </p:txBody>
      </p:sp>
      <p:pic>
        <p:nvPicPr>
          <p:cNvPr id="4" name="Picture 3"/>
          <p:cNvPicPr>
            <a:picLocks noChangeAspect="1"/>
          </p:cNvPicPr>
          <p:nvPr/>
        </p:nvPicPr>
        <p:blipFill>
          <a:blip r:embed="rId3"/>
          <a:stretch>
            <a:fillRect/>
          </a:stretch>
        </p:blipFill>
        <p:spPr>
          <a:xfrm>
            <a:off x="302142" y="0"/>
            <a:ext cx="2493480" cy="3121423"/>
          </a:xfrm>
          <a:prstGeom prst="rect">
            <a:avLst/>
          </a:prstGeom>
        </p:spPr>
      </p:pic>
      <p:pic>
        <p:nvPicPr>
          <p:cNvPr id="5" name="Picture 4"/>
          <p:cNvPicPr>
            <a:picLocks noChangeAspect="1"/>
          </p:cNvPicPr>
          <p:nvPr/>
        </p:nvPicPr>
        <p:blipFill>
          <a:blip r:embed="rId4"/>
          <a:stretch>
            <a:fillRect/>
          </a:stretch>
        </p:blipFill>
        <p:spPr>
          <a:xfrm>
            <a:off x="12234190" y="0"/>
            <a:ext cx="2225233" cy="1963082"/>
          </a:xfrm>
          <a:prstGeom prst="rect">
            <a:avLst/>
          </a:prstGeom>
        </p:spPr>
      </p:pic>
      <p:sp>
        <p:nvSpPr>
          <p:cNvPr id="6" name="Rectangle 5"/>
          <p:cNvSpPr/>
          <p:nvPr/>
        </p:nvSpPr>
        <p:spPr>
          <a:xfrm>
            <a:off x="634481" y="4765646"/>
            <a:ext cx="12108110" cy="2862322"/>
          </a:xfrm>
          <a:prstGeom prst="rect">
            <a:avLst/>
          </a:prstGeom>
          <a:solidFill>
            <a:schemeClr val="accent2">
              <a:lumMod val="75000"/>
              <a:alpha val="56000"/>
            </a:schemeClr>
          </a:solidFill>
        </p:spPr>
        <p:txBody>
          <a:bodyPr wrap="square">
            <a:spAutoFit/>
          </a:bodyPr>
          <a:lstStyle/>
          <a:p>
            <a:pPr algn="ctr"/>
            <a:r>
              <a:rPr lang="ar-IQ" sz="3600" dirty="0"/>
              <a:t>أ.د رزاق شعلان </a:t>
            </a:r>
            <a:r>
              <a:rPr lang="ar-IQ" sz="3600" dirty="0" smtClean="0"/>
              <a:t>عكل</a:t>
            </a:r>
            <a:endParaRPr lang="en-US" sz="3600" dirty="0" smtClean="0"/>
          </a:p>
          <a:p>
            <a:pPr algn="ctr"/>
            <a:r>
              <a:rPr lang="ar-IQ" sz="3600" dirty="0"/>
              <a:t>م.م شذى عبداللطيف</a:t>
            </a:r>
          </a:p>
          <a:p>
            <a:pPr algn="ctr"/>
            <a:r>
              <a:rPr lang="en-US" sz="3600" dirty="0"/>
              <a:t>Iraq Natural History Research Center and Museum- University of Baghdad</a:t>
            </a:r>
          </a:p>
          <a:p>
            <a:pPr algn="ctr"/>
            <a:endParaRPr lang="ar-IQ" sz="3600" dirty="0"/>
          </a:p>
        </p:txBody>
      </p:sp>
      <p:sp>
        <p:nvSpPr>
          <p:cNvPr id="7" name="Title 8">
            <a:extLst>
              <a:ext uri="{FF2B5EF4-FFF2-40B4-BE49-F238E27FC236}">
                <a16:creationId xmlns:a16="http://schemas.microsoft.com/office/drawing/2014/main" id="{1B6C6BD0-EDC9-7C44-A414-B66D25E34B52}"/>
              </a:ext>
            </a:extLst>
          </p:cNvPr>
          <p:cNvSpPr txBox="1">
            <a:spLocks/>
          </p:cNvSpPr>
          <p:nvPr/>
        </p:nvSpPr>
        <p:spPr>
          <a:xfrm>
            <a:off x="9209728" y="3121423"/>
            <a:ext cx="3619500" cy="13690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IQ" dirty="0" smtClean="0"/>
              <a:t>يلقيها:</a:t>
            </a:r>
            <a:endParaRPr lang="en-US" dirty="0"/>
          </a:p>
        </p:txBody>
      </p:sp>
    </p:spTree>
    <p:extLst>
      <p:ext uri="{BB962C8B-B14F-4D97-AF65-F5344CB8AC3E}">
        <p14:creationId xmlns:p14="http://schemas.microsoft.com/office/powerpoint/2010/main" val="2597020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8"/>
            <a:ext cx="14630400" cy="8226042"/>
          </a:xfrm>
          <a:prstGeom prst="rect">
            <a:avLst/>
          </a:prstGeom>
          <a:noFill/>
        </p:spPr>
      </p:pic>
      <p:sp>
        <p:nvSpPr>
          <p:cNvPr id="4" name="Text Placeholder 2"/>
          <p:cNvSpPr txBox="1">
            <a:spLocks/>
          </p:cNvSpPr>
          <p:nvPr/>
        </p:nvSpPr>
        <p:spPr>
          <a:xfrm>
            <a:off x="7315200" y="1943100"/>
            <a:ext cx="8911687" cy="1280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IQ" sz="4000" dirty="0" smtClean="0">
                <a:latin typeface="Algerian" panose="04020705040A02060702" pitchFamily="82" charset="0"/>
              </a:rPr>
              <a:t>الهدف العام من ورشة العمل:</a:t>
            </a:r>
            <a:endParaRPr lang="en-US" sz="4000" dirty="0">
              <a:latin typeface="Algerian" panose="04020705040A02060702" pitchFamily="82" charset="0"/>
            </a:endParaRPr>
          </a:p>
        </p:txBody>
      </p:sp>
      <p:sp>
        <p:nvSpPr>
          <p:cNvPr id="5" name="Rectangle 4"/>
          <p:cNvSpPr/>
          <p:nvPr/>
        </p:nvSpPr>
        <p:spPr>
          <a:xfrm>
            <a:off x="7315200" y="2660569"/>
            <a:ext cx="7315200" cy="2554545"/>
          </a:xfrm>
          <a:prstGeom prst="rect">
            <a:avLst/>
          </a:prstGeom>
          <a:solidFill>
            <a:srgbClr val="C00000">
              <a:alpha val="54000"/>
            </a:srgbClr>
          </a:solidFill>
        </p:spPr>
        <p:txBody>
          <a:bodyPr>
            <a:spAutoFit/>
          </a:bodyPr>
          <a:lstStyle/>
          <a:p>
            <a:pPr algn="ctr"/>
            <a:r>
              <a:rPr lang="ar-IQ" sz="3200" dirty="0"/>
              <a:t>التعريف بالمخاطر الصحية والبيئية المصاحبة لجمع العينات الأحيائية من البرية، وبيان أهمية الالتزام بإجراءات السلامة الحيوية واستخدام معدات الوقاية الشخصية للحد من انتقال الأمراض وحماية الأفراد والبيئة.</a:t>
            </a:r>
            <a:endParaRPr lang="en-US" sz="3200" dirty="0"/>
          </a:p>
        </p:txBody>
      </p:sp>
    </p:spTree>
    <p:extLst>
      <p:ext uri="{BB962C8B-B14F-4D97-AF65-F5344CB8AC3E}">
        <p14:creationId xmlns:p14="http://schemas.microsoft.com/office/powerpoint/2010/main" val="415545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9" y="2239669"/>
            <a:ext cx="5917061" cy="4710445"/>
          </a:xfrm>
          <a:prstGeom prst="rect">
            <a:avLst/>
          </a:prstGeom>
        </p:spPr>
      </p:pic>
      <p:sp>
        <p:nvSpPr>
          <p:cNvPr id="8" name="Rectangle 7"/>
          <p:cNvSpPr/>
          <p:nvPr/>
        </p:nvSpPr>
        <p:spPr>
          <a:xfrm>
            <a:off x="7104185" y="2239669"/>
            <a:ext cx="7315200" cy="4832092"/>
          </a:xfrm>
          <a:prstGeom prst="rect">
            <a:avLst/>
          </a:prstGeom>
        </p:spPr>
        <p:txBody>
          <a:bodyPr>
            <a:spAutoFit/>
          </a:bodyPr>
          <a:lstStyle/>
          <a:p>
            <a:pPr algn="just" rtl="1"/>
            <a:r>
              <a:rPr lang="ar-IQ" sz="2800" dirty="0" smtClean="0"/>
              <a:t>مقدمة: </a:t>
            </a:r>
          </a:p>
          <a:p>
            <a:pPr algn="just" rtl="1"/>
            <a:r>
              <a:rPr lang="ar-IQ" sz="2800" dirty="0" smtClean="0"/>
              <a:t>يرافق جمع العينات و النماذج الاحيائية من البرية على مخاطر جسيمة، أبرزها انتقال الأمراض الحيوانية المنشأ (مثل داء الكلب والطاعون والسالمونيلا) إلى جامعي العينات عبر الاتصال المباشر أو النواقل، والتعرض للسموم (إفرازات البرمائيات، والحيوانات السامة)، والمخاطر الجسدية (اللدغات واللسعات، والمخاطر البيئية، والتضاريس الوعرة). كما أن سوء التعامل مع العينات يُعرّض البيئة للتلوث ويُهيئ مسارات لانتشار مسببات الأمراض، مما يستلزم استخدامًا صارمًا لمعدات الوقاية الشخصية (</a:t>
            </a:r>
            <a:r>
              <a:rPr lang="en-US" sz="2800" dirty="0" smtClean="0"/>
              <a:t>PPE) </a:t>
            </a:r>
            <a:r>
              <a:rPr lang="ar-IQ" sz="2800" dirty="0" smtClean="0"/>
              <a:t>مثل القفازات والأقنعة وواقيات العين، واتباع بروتوكولات نقل دقيقة لحماية كل من الأفراد والنظم البيئية.</a:t>
            </a:r>
            <a:endParaRPr lang="ar-IQ"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4" name="Shape 1"/>
          <p:cNvSpPr/>
          <p:nvPr/>
        </p:nvSpPr>
        <p:spPr>
          <a:xfrm>
            <a:off x="7839908" y="2961799"/>
            <a:ext cx="510302" cy="510302"/>
          </a:xfrm>
          <a:prstGeom prst="roundRect">
            <a:avLst>
              <a:gd name="adj" fmla="val 6667"/>
            </a:avLst>
          </a:prstGeom>
          <a:solidFill>
            <a:srgbClr val="F3EEE3"/>
          </a:solidFill>
          <a:ln/>
        </p:spPr>
      </p:sp>
      <p:sp>
        <p:nvSpPr>
          <p:cNvPr id="7" name="Shape 4"/>
          <p:cNvSpPr/>
          <p:nvPr/>
        </p:nvSpPr>
        <p:spPr>
          <a:xfrm>
            <a:off x="7810770" y="5542369"/>
            <a:ext cx="510302" cy="510302"/>
          </a:xfrm>
          <a:prstGeom prst="roundRect">
            <a:avLst>
              <a:gd name="adj" fmla="val 6667"/>
            </a:avLst>
          </a:prstGeom>
          <a:solidFill>
            <a:srgbClr val="F3EEE3"/>
          </a:solidFill>
          <a:ln/>
        </p:spPr>
      </p:sp>
      <p:sp>
        <p:nvSpPr>
          <p:cNvPr id="13" name="Rectangle 12"/>
          <p:cNvSpPr/>
          <p:nvPr/>
        </p:nvSpPr>
        <p:spPr>
          <a:xfrm>
            <a:off x="1600200" y="1071410"/>
            <a:ext cx="7315200" cy="1569660"/>
          </a:xfrm>
          <a:prstGeom prst="rect">
            <a:avLst/>
          </a:prstGeom>
        </p:spPr>
        <p:txBody>
          <a:bodyPr>
            <a:spAutoFit/>
          </a:bodyPr>
          <a:lstStyle/>
          <a:p>
            <a:pPr algn="ctr"/>
            <a:r>
              <a:rPr lang="ar-IQ" sz="3200" dirty="0" smtClean="0"/>
              <a:t>مخاطر الصحة والسلامة (الأمراض الحيوانية المنشأ والسموم) </a:t>
            </a:r>
            <a:r>
              <a:rPr lang="en-US" sz="3200" dirty="0" smtClean="0"/>
              <a:t>Health &amp; Safety Risks (</a:t>
            </a:r>
            <a:r>
              <a:rPr lang="en-US" sz="3200" dirty="0" err="1" smtClean="0"/>
              <a:t>Zoonoses</a:t>
            </a:r>
            <a:r>
              <a:rPr lang="en-US" sz="3200" dirty="0" smtClean="0"/>
              <a:t> &amp; Toxins)</a:t>
            </a:r>
            <a:endParaRPr lang="en-US" sz="3200" dirty="0"/>
          </a:p>
        </p:txBody>
      </p:sp>
      <p:sp>
        <p:nvSpPr>
          <p:cNvPr id="14" name="Rectangle 13"/>
          <p:cNvSpPr/>
          <p:nvPr/>
        </p:nvSpPr>
        <p:spPr>
          <a:xfrm>
            <a:off x="793790" y="2933553"/>
            <a:ext cx="7315200" cy="1339213"/>
          </a:xfrm>
          <a:prstGeom prst="rect">
            <a:avLst/>
          </a:prstGeom>
        </p:spPr>
        <p:txBody>
          <a:bodyPr>
            <a:spAutoFit/>
          </a:bodyPr>
          <a:lstStyle/>
          <a:p>
            <a:pPr marL="342900" marR="0" lvl="0" indent="-342900" algn="r" rtl="1">
              <a:lnSpc>
                <a:spcPct val="115000"/>
              </a:lnSpc>
              <a:spcBef>
                <a:spcPts val="0"/>
              </a:spcBef>
              <a:spcAft>
                <a:spcPts val="800"/>
              </a:spcAft>
              <a:buFont typeface="Symbol" panose="05050102010706020507" pitchFamily="18" charset="2"/>
              <a:buChar char=""/>
            </a:pPr>
            <a:r>
              <a:rPr lang="ar-IQ" sz="2400" kern="100" dirty="0">
                <a:latin typeface="Calibri" panose="020F0502020204030204" pitchFamily="34" charset="0"/>
                <a:ea typeface="Calibri" panose="020F0502020204030204" pitchFamily="34" charset="0"/>
              </a:rPr>
              <a:t>الأمراض المعدية: تحمل الحيوانات مسببات الأمراض (الفيروسات والبكتيريا والطفيليات) التي تنتقل إلى البشر (مثل داء الكلب، وفيروس هانتا، وحمى غرب النيل، والكلاميديا).</a:t>
            </a:r>
            <a:endParaRPr lang="en-US" sz="2400" kern="100" dirty="0">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4872" r="13846" b="10267"/>
          <a:stretch/>
        </p:blipFill>
        <p:spPr>
          <a:xfrm>
            <a:off x="9059626" y="1649392"/>
            <a:ext cx="5025652" cy="4905946"/>
          </a:xfrm>
          <a:prstGeom prst="rect">
            <a:avLst/>
          </a:prstGeom>
        </p:spPr>
      </p:pic>
      <p:sp>
        <p:nvSpPr>
          <p:cNvPr id="16" name="Rectangle 15"/>
          <p:cNvSpPr/>
          <p:nvPr/>
        </p:nvSpPr>
        <p:spPr>
          <a:xfrm>
            <a:off x="1005872" y="5580753"/>
            <a:ext cx="7315200" cy="1200329"/>
          </a:xfrm>
          <a:prstGeom prst="rect">
            <a:avLst/>
          </a:prstGeom>
        </p:spPr>
        <p:txBody>
          <a:bodyPr>
            <a:spAutoFit/>
          </a:bodyPr>
          <a:lstStyle/>
          <a:p>
            <a:pPr algn="r" rtl="1"/>
            <a:r>
              <a:rPr lang="ar-IQ" sz="2400" dirty="0" smtClean="0"/>
              <a:t>•	السموم والمواد المسببة للحساسية: تُشكل إفرازات جلد البرمائيات، وسموم الحشرات (الدبابير والنحل)، وحتى المكونات الميكروبية (السموم الداخلية) مخاطر.</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7" name="Rectangle 6"/>
          <p:cNvSpPr/>
          <p:nvPr/>
        </p:nvSpPr>
        <p:spPr>
          <a:xfrm>
            <a:off x="10495330" y="1107272"/>
            <a:ext cx="4135070" cy="1077218"/>
          </a:xfrm>
          <a:prstGeom prst="rect">
            <a:avLst/>
          </a:prstGeom>
        </p:spPr>
        <p:txBody>
          <a:bodyPr wrap="square">
            <a:spAutoFit/>
          </a:bodyPr>
          <a:lstStyle/>
          <a:p>
            <a:r>
              <a:rPr lang="ar-IQ" sz="3200" dirty="0" smtClean="0"/>
              <a:t>المخاطر الفيزيائية  </a:t>
            </a:r>
          </a:p>
          <a:p>
            <a:r>
              <a:rPr lang="en-US" sz="3200" dirty="0" smtClean="0"/>
              <a:t>Physical Hazards</a:t>
            </a:r>
            <a:endParaRPr lang="en-US" sz="3200" dirty="0"/>
          </a:p>
        </p:txBody>
      </p:sp>
      <p:sp>
        <p:nvSpPr>
          <p:cNvPr id="8" name="Rectangle 7"/>
          <p:cNvSpPr/>
          <p:nvPr/>
        </p:nvSpPr>
        <p:spPr>
          <a:xfrm>
            <a:off x="5685769" y="2734380"/>
            <a:ext cx="7989688" cy="461665"/>
          </a:xfrm>
          <a:prstGeom prst="rect">
            <a:avLst/>
          </a:prstGeom>
        </p:spPr>
        <p:txBody>
          <a:bodyPr wrap="none">
            <a:spAutoFit/>
          </a:bodyPr>
          <a:lstStyle/>
          <a:p>
            <a:r>
              <a:rPr lang="ar-IQ" sz="2400" dirty="0" smtClean="0"/>
              <a:t> اللدغات والخدوش واللسعات وملامسة الأجسام الحادة (العظام والأشواك) شائعة.</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61" y="1690876"/>
            <a:ext cx="4530970" cy="254867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887" y="3745935"/>
            <a:ext cx="5197075" cy="292857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0" y="4783015"/>
            <a:ext cx="5867400" cy="330041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1674" y="363905"/>
            <a:ext cx="8752114" cy="7478970"/>
          </a:xfrm>
          <a:prstGeom prst="rect">
            <a:avLst/>
          </a:prstGeom>
          <a:solidFill>
            <a:schemeClr val="accent6">
              <a:lumMod val="60000"/>
              <a:lumOff val="40000"/>
              <a:alpha val="48000"/>
            </a:schemeClr>
          </a:solidFill>
        </p:spPr>
        <p:txBody>
          <a:bodyPr wrap="square">
            <a:spAutoFit/>
          </a:bodyPr>
          <a:lstStyle/>
          <a:p>
            <a:pPr algn="r">
              <a:lnSpc>
                <a:spcPct val="150000"/>
              </a:lnSpc>
            </a:pPr>
            <a:r>
              <a:rPr lang="ar-IQ" sz="6000" dirty="0">
                <a:latin typeface="Aldhabi" panose="01000000000000000000" pitchFamily="2" charset="-78"/>
                <a:cs typeface="Aldhabi" panose="01000000000000000000" pitchFamily="2" charset="-78"/>
              </a:rPr>
              <a:t>المخاطر البيئية </a:t>
            </a:r>
            <a:r>
              <a:rPr lang="ar-IQ" sz="6000" dirty="0" smtClean="0">
                <a:latin typeface="Aldhabi" panose="01000000000000000000" pitchFamily="2" charset="-78"/>
                <a:cs typeface="Aldhabi" panose="01000000000000000000" pitchFamily="2" charset="-78"/>
              </a:rPr>
              <a:t>والإيكولوجية</a:t>
            </a:r>
          </a:p>
          <a:p>
            <a:pPr algn="r">
              <a:lnSpc>
                <a:spcPct val="150000"/>
              </a:lnSpc>
            </a:pPr>
            <a:r>
              <a:rPr lang="ar-IQ" sz="3600" dirty="0" smtClean="0"/>
              <a:t> </a:t>
            </a:r>
            <a:r>
              <a:rPr lang="en-US" sz="3200" dirty="0"/>
              <a:t>Environmental &amp; Ecological Risks</a:t>
            </a:r>
          </a:p>
          <a:p>
            <a:pPr algn="r">
              <a:lnSpc>
                <a:spcPct val="150000"/>
              </a:lnSpc>
            </a:pPr>
            <a:r>
              <a:rPr lang="en-US" sz="3200" dirty="0"/>
              <a:t>	</a:t>
            </a:r>
            <a:r>
              <a:rPr lang="ar-IQ" sz="3200" dirty="0"/>
              <a:t>التلوث: قد يؤدي الجمع أو التخلص غير السليم إلى انتشار مسببات الأمراض.</a:t>
            </a:r>
          </a:p>
          <a:p>
            <a:pPr algn="r">
              <a:lnSpc>
                <a:spcPct val="150000"/>
              </a:lnSpc>
            </a:pPr>
            <a:r>
              <a:rPr lang="ar-IQ" sz="3200" dirty="0"/>
              <a:t>	خلل في التوازن البيئي:  المساهمة في انتشار الأنواع الغازية إلى مناطق جديدة.</a:t>
            </a:r>
          </a:p>
          <a:p>
            <a:pPr algn="r">
              <a:lnSpc>
                <a:spcPct val="150000"/>
              </a:lnSpc>
            </a:pPr>
            <a:r>
              <a:rPr lang="ar-IQ" sz="3200" dirty="0"/>
              <a:t>	التأثير على التجمعات السكانية: قد يؤثر نقل العينات، وخاصة من التجمعات السكانية المعرضة للخطر، على التجمعات البرية، مع الأخذ في الاعتبار ضرورة الفهم العلمي.</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5" y="595080"/>
            <a:ext cx="5510571" cy="7016620"/>
          </a:xfrm>
          <a:prstGeom prst="rect">
            <a:avLst/>
          </a:prstGeom>
        </p:spPr>
      </p:pic>
    </p:spTree>
    <p:extLst>
      <p:ext uri="{BB962C8B-B14F-4D97-AF65-F5344CB8AC3E}">
        <p14:creationId xmlns:p14="http://schemas.microsoft.com/office/powerpoint/2010/main" val="3310271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4106" y="363905"/>
            <a:ext cx="7949682" cy="4985980"/>
          </a:xfrm>
          <a:prstGeom prst="rect">
            <a:avLst/>
          </a:prstGeom>
          <a:solidFill>
            <a:schemeClr val="accent5">
              <a:lumMod val="60000"/>
              <a:lumOff val="40000"/>
              <a:alpha val="48000"/>
            </a:schemeClr>
          </a:solidFill>
        </p:spPr>
        <p:txBody>
          <a:bodyPr wrap="square">
            <a:spAutoFit/>
          </a:bodyPr>
          <a:lstStyle/>
          <a:p>
            <a:pPr algn="r">
              <a:lnSpc>
                <a:spcPct val="150000"/>
              </a:lnSpc>
            </a:pPr>
            <a:r>
              <a:rPr lang="ar-IQ" sz="6000" dirty="0">
                <a:latin typeface="Aldhabi" panose="01000000000000000000" pitchFamily="2" charset="-78"/>
                <a:cs typeface="Aldhabi" panose="01000000000000000000" pitchFamily="2" charset="-78"/>
              </a:rPr>
              <a:t>المخاطر اللوجستية </a:t>
            </a:r>
            <a:endParaRPr lang="ar-IQ" sz="6000" dirty="0" smtClean="0">
              <a:latin typeface="Aldhabi" panose="01000000000000000000" pitchFamily="2" charset="-78"/>
              <a:cs typeface="Aldhabi" panose="01000000000000000000" pitchFamily="2" charset="-78"/>
            </a:endParaRPr>
          </a:p>
          <a:p>
            <a:pPr algn="r">
              <a:lnSpc>
                <a:spcPct val="150000"/>
              </a:lnSpc>
            </a:pPr>
            <a:r>
              <a:rPr lang="en-US" sz="6000" dirty="0" smtClean="0">
                <a:latin typeface="Aldhabi" panose="01000000000000000000" pitchFamily="2" charset="-78"/>
                <a:cs typeface="Aldhabi" panose="01000000000000000000" pitchFamily="2" charset="-78"/>
              </a:rPr>
              <a:t>Logistical </a:t>
            </a:r>
            <a:r>
              <a:rPr lang="en-US" sz="6000" dirty="0">
                <a:latin typeface="Aldhabi" panose="01000000000000000000" pitchFamily="2" charset="-78"/>
                <a:cs typeface="Aldhabi" panose="01000000000000000000" pitchFamily="2" charset="-78"/>
              </a:rPr>
              <a:t>Risks</a:t>
            </a:r>
          </a:p>
          <a:p>
            <a:pPr algn="r">
              <a:lnSpc>
                <a:spcPct val="150000"/>
              </a:lnSpc>
            </a:pPr>
            <a:r>
              <a:rPr lang="en-US" sz="6000" dirty="0">
                <a:latin typeface="Aldhabi" panose="01000000000000000000" pitchFamily="2" charset="-78"/>
                <a:cs typeface="Aldhabi" panose="01000000000000000000" pitchFamily="2" charset="-78"/>
              </a:rPr>
              <a:t>•	</a:t>
            </a:r>
            <a:r>
              <a:rPr lang="ar-IQ" sz="3200" dirty="0">
                <a:latin typeface="Aldhabi" panose="01000000000000000000" pitchFamily="2" charset="-78"/>
                <a:cs typeface="+mj-cs"/>
              </a:rPr>
              <a:t>سلامة العينات و النماذج: قد يؤدي الحفظ غير السليم إلى تلف العينات، مما يجعل البحث مستحيلاً.</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7" y="2108718"/>
            <a:ext cx="6858000" cy="5878285"/>
          </a:xfrm>
          <a:prstGeom prst="rect">
            <a:avLst/>
          </a:prstGeom>
        </p:spPr>
      </p:pic>
    </p:spTree>
    <p:extLst>
      <p:ext uri="{BB962C8B-B14F-4D97-AF65-F5344CB8AC3E}">
        <p14:creationId xmlns:p14="http://schemas.microsoft.com/office/powerpoint/2010/main" val="4810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1674" y="363905"/>
            <a:ext cx="8752114" cy="7417415"/>
          </a:xfrm>
          <a:prstGeom prst="rect">
            <a:avLst/>
          </a:prstGeom>
          <a:solidFill>
            <a:schemeClr val="accent6">
              <a:lumMod val="60000"/>
              <a:lumOff val="40000"/>
              <a:alpha val="48000"/>
            </a:schemeClr>
          </a:solidFill>
        </p:spPr>
        <p:txBody>
          <a:bodyPr wrap="square">
            <a:spAutoFit/>
          </a:bodyPr>
          <a:lstStyle/>
          <a:p>
            <a:pPr lvl="0" algn="r" rtl="1"/>
            <a:r>
              <a:rPr lang="en-US" sz="2800" dirty="0" smtClean="0"/>
              <a:t>- </a:t>
            </a:r>
            <a:r>
              <a:rPr lang="ar-IQ" sz="2800" u="sng" dirty="0" smtClean="0"/>
              <a:t>معدات </a:t>
            </a:r>
            <a:r>
              <a:rPr lang="ar-IQ" sz="2800" u="sng" dirty="0"/>
              <a:t>الوقاية الشخصية: </a:t>
            </a:r>
            <a:r>
              <a:rPr lang="ar-IQ" sz="2800" dirty="0"/>
              <a:t>تشمل العناصر الأساسية القفازات (التي تُستعمل لمرة واحدة/المقاومة للماء)، والبدلات/الملابس المخصصة، والأحذية، وواقيات العين، وربما أجهزة التنفس أو واقيات الوجه.</a:t>
            </a:r>
            <a:endParaRPr lang="en-US" sz="2800" dirty="0"/>
          </a:p>
          <a:p>
            <a:pPr algn="r" rtl="1"/>
            <a:r>
              <a:rPr lang="en-US" sz="2800" dirty="0"/>
              <a:t> </a:t>
            </a:r>
          </a:p>
          <a:p>
            <a:pPr lvl="0" algn="r" rtl="1"/>
            <a:r>
              <a:rPr lang="en-US" sz="2800" u="sng" dirty="0" smtClean="0"/>
              <a:t>- </a:t>
            </a:r>
            <a:r>
              <a:rPr lang="ar-IQ" sz="2800" u="sng" dirty="0" smtClean="0"/>
              <a:t>التعامل </a:t>
            </a:r>
            <a:r>
              <a:rPr lang="ar-IQ" sz="2800" u="sng" dirty="0"/>
              <a:t>الآمن: </a:t>
            </a:r>
            <a:r>
              <a:rPr lang="ar-IQ" sz="2800" dirty="0"/>
              <a:t>تعامل مع جميع العينات على أنها خطرة؛ استخدم الأدوات (الملاقط، المشارط) والحاويات المخصصة.</a:t>
            </a:r>
            <a:endParaRPr lang="en-US" sz="2800" dirty="0"/>
          </a:p>
          <a:p>
            <a:pPr algn="r" rtl="1"/>
            <a:r>
              <a:rPr lang="en-US" sz="2800" dirty="0"/>
              <a:t> </a:t>
            </a:r>
          </a:p>
          <a:p>
            <a:pPr lvl="0" algn="r" rtl="1"/>
            <a:r>
              <a:rPr lang="ar-IQ" sz="2800" u="sng" dirty="0"/>
              <a:t>النقل الآمن: </a:t>
            </a:r>
            <a:r>
              <a:rPr lang="ar-IQ" sz="2800" dirty="0"/>
              <a:t>استخدم حاويات محكمة الإغلاق مانعة للتسرب للعينات لمنع انتشار العدوى.</a:t>
            </a:r>
            <a:endParaRPr lang="en-US" sz="2800" dirty="0"/>
          </a:p>
          <a:p>
            <a:pPr algn="r" rtl="1"/>
            <a:r>
              <a:rPr lang="en-US" sz="2800" dirty="0"/>
              <a:t> </a:t>
            </a:r>
          </a:p>
          <a:p>
            <a:pPr lvl="0" algn="r" rtl="1"/>
            <a:r>
              <a:rPr lang="ar-IQ" sz="2800" u="sng" dirty="0"/>
              <a:t>التدريب</a:t>
            </a:r>
            <a:r>
              <a:rPr lang="ar-IQ" sz="2800" dirty="0"/>
              <a:t>: يُعدّ التدريب المناسب على السلامة البيولوجية، والتعامل مع العينات، وإجراءات الطوارئ أمرًا بالغ الأهمية.</a:t>
            </a:r>
            <a:endParaRPr lang="en-US" sz="2800" dirty="0"/>
          </a:p>
          <a:p>
            <a:pPr algn="r" rtl="1"/>
            <a:r>
              <a:rPr lang="en-US" sz="2800" dirty="0"/>
              <a:t> </a:t>
            </a:r>
          </a:p>
          <a:p>
            <a:pPr lvl="0" algn="r" rtl="1"/>
            <a:r>
              <a:rPr lang="ar-IQ" sz="2800" u="sng" dirty="0"/>
              <a:t>تقييم المخاطر: </a:t>
            </a:r>
            <a:r>
              <a:rPr lang="ar-IQ" sz="2800" dirty="0"/>
              <a:t>قيّم دائمًا المخاطر (سلوك الحيوانات، والأمراض المحلية، والظروف البيئية) قبل جمع العينات.</a:t>
            </a:r>
            <a:endParaRPr lang="en-US" sz="2800" dirty="0"/>
          </a:p>
          <a:p>
            <a:pPr algn="r"/>
            <a:r>
              <a:rPr lang="ar-IQ" sz="2800" dirty="0"/>
              <a:t> </a:t>
            </a:r>
            <a:endParaRPr lang="en-US" sz="2800" dirty="0"/>
          </a:p>
          <a:p>
            <a:pPr algn="r" rtl="1"/>
            <a:r>
              <a:rPr lang="ar-IQ" sz="2800" dirty="0"/>
              <a:t> </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5" y="595080"/>
            <a:ext cx="5510571" cy="7016620"/>
          </a:xfrm>
          <a:prstGeom prst="rect">
            <a:avLst/>
          </a:prstGeom>
        </p:spPr>
      </p:pic>
    </p:spTree>
    <p:extLst>
      <p:ext uri="{BB962C8B-B14F-4D97-AF65-F5344CB8AC3E}">
        <p14:creationId xmlns:p14="http://schemas.microsoft.com/office/powerpoint/2010/main" val="39212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300</Words>
  <Application>Microsoft Office PowerPoint</Application>
  <PresentationFormat>Custom</PresentationFormat>
  <Paragraphs>56</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Aldhabi</vt:lpstr>
      <vt:lpstr>Algerian</vt:lpstr>
      <vt:lpstr>Calibri</vt:lpstr>
      <vt:lpstr>Times New Roman</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acer</dc:creator>
  <cp:lastModifiedBy>acer</cp:lastModifiedBy>
  <cp:revision>18</cp:revision>
  <dcterms:created xsi:type="dcterms:W3CDTF">2026-01-21T20:06:03Z</dcterms:created>
  <dcterms:modified xsi:type="dcterms:W3CDTF">2026-02-15T19:26:33Z</dcterms:modified>
</cp:coreProperties>
</file>