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5" r:id="rId4"/>
    <p:sldId id="267" r:id="rId5"/>
    <p:sldId id="266" r:id="rId6"/>
    <p:sldId id="258" r:id="rId7"/>
    <p:sldId id="259" r:id="rId8"/>
    <p:sldId id="260" r:id="rId9"/>
    <p:sldId id="261" r:id="rId10"/>
    <p:sldId id="262" r:id="rId11"/>
    <p:sldId id="26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56" autoAdjust="0"/>
    <p:restoredTop sz="94660"/>
  </p:normalViewPr>
  <p:slideViewPr>
    <p:cSldViewPr snapToGrid="0" snapToObjects="1">
      <p:cViewPr>
        <p:scale>
          <a:sx n="72" d="100"/>
          <a:sy n="72" d="100"/>
        </p:scale>
        <p:origin x="-1290"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67724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00941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85618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06051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49088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36487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5891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093595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8897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97699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0729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74206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4398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661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792500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74111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4/7/2026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038584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8929"/>
            <a:ext cx="7772400" cy="3237271"/>
          </a:xfrm>
        </p:spPr>
        <p:txBody>
          <a:bodyPr>
            <a:noAutofit/>
          </a:bodyPr>
          <a:lstStyle/>
          <a:p>
            <a:r>
              <a:rPr lang="ar-IQ" sz="4800" dirty="0" smtClean="0"/>
              <a:t>المناطق المهمة للطيور في </a:t>
            </a:r>
            <a:br>
              <a:rPr lang="ar-IQ" sz="4800" dirty="0" smtClean="0"/>
            </a:br>
            <a:r>
              <a:rPr lang="ar-IQ" sz="4800" dirty="0"/>
              <a:t/>
            </a:r>
            <a:br>
              <a:rPr lang="ar-IQ" sz="4800" dirty="0"/>
            </a:br>
            <a:r>
              <a:rPr lang="ar-IQ" sz="4800" dirty="0" smtClean="0"/>
              <a:t>العراق</a:t>
            </a:r>
            <a:r>
              <a:rPr sz="4800" dirty="0" smtClean="0"/>
              <a:t>Important </a:t>
            </a:r>
            <a:r>
              <a:rPr sz="4800" dirty="0"/>
              <a:t>Bird Areas (IBAs) in Iraq</a:t>
            </a:r>
          </a:p>
        </p:txBody>
      </p:sp>
      <p:sp>
        <p:nvSpPr>
          <p:cNvPr id="3" name="Subtitle 2"/>
          <p:cNvSpPr>
            <a:spLocks noGrp="1"/>
          </p:cNvSpPr>
          <p:nvPr>
            <p:ph type="subTitle" idx="1"/>
          </p:nvPr>
        </p:nvSpPr>
        <p:spPr/>
        <p:txBody>
          <a:bodyPr/>
          <a:lstStyle/>
          <a:p>
            <a:r>
              <a:rPr lang="ar-IQ" dirty="0">
                <a:solidFill>
                  <a:srgbClr val="C00000"/>
                </a:solidFill>
              </a:rPr>
              <a:t>    اعداد: </a:t>
            </a:r>
            <a:r>
              <a:rPr lang="ar-IQ" dirty="0" smtClean="0">
                <a:solidFill>
                  <a:srgbClr val="C00000"/>
                </a:solidFill>
              </a:rPr>
              <a:t>م.م.خالده </a:t>
            </a:r>
            <a:r>
              <a:rPr lang="ar-IQ" dirty="0">
                <a:solidFill>
                  <a:srgbClr val="C00000"/>
                </a:solidFill>
              </a:rPr>
              <a:t>ابراهيم حسون</a:t>
            </a:r>
          </a:p>
          <a:p>
            <a:r>
              <a:rPr lang="ar-IQ" dirty="0">
                <a:solidFill>
                  <a:srgbClr val="0070C0"/>
                </a:solidFill>
              </a:rPr>
              <a:t>قسم الفقريات/مركز بحوث ومتحف التاريخ الطبيعي</a:t>
            </a:r>
            <a:endParaRPr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التهديدات</a:t>
            </a:r>
            <a:endParaRPr dirty="0"/>
          </a:p>
        </p:txBody>
      </p:sp>
      <p:sp>
        <p:nvSpPr>
          <p:cNvPr id="3" name="Content Placeholder 2"/>
          <p:cNvSpPr>
            <a:spLocks noGrp="1"/>
          </p:cNvSpPr>
          <p:nvPr>
            <p:ph idx="1"/>
          </p:nvPr>
        </p:nvSpPr>
        <p:spPr/>
        <p:txBody>
          <a:bodyPr/>
          <a:lstStyle/>
          <a:p>
            <a:r>
              <a:rPr lang="ar-IQ" dirty="0"/>
              <a:t>تغير المناخ والجفاف
التلوث
التوسع الحضري
الصيد الجائر</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التوصيات</a:t>
            </a:r>
            <a:endParaRPr dirty="0"/>
          </a:p>
        </p:txBody>
      </p:sp>
      <p:sp>
        <p:nvSpPr>
          <p:cNvPr id="3" name="Content Placeholder 2"/>
          <p:cNvSpPr>
            <a:spLocks noGrp="1"/>
          </p:cNvSpPr>
          <p:nvPr>
            <p:ph idx="1"/>
          </p:nvPr>
        </p:nvSpPr>
        <p:spPr/>
        <p:txBody>
          <a:bodyPr/>
          <a:lstStyle/>
          <a:p>
            <a:r>
              <a:rPr lang="ar-IQ" dirty="0"/>
              <a:t>إنشاء مناطق محمية
تعزيز برامج المراقبة
استخدم نظم المعلومات الجغرافية والاستشعار عن بعد
زيادة الوعي البيئي</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a:xfrm>
            <a:off x="1061885" y="1284903"/>
            <a:ext cx="7329948" cy="4599703"/>
          </a:xfrm>
        </p:spPr>
        <p:txBody>
          <a:bodyPr>
            <a:normAutofit/>
          </a:bodyPr>
          <a:lstStyle/>
          <a:p>
            <a:r>
              <a:rPr dirty="0"/>
              <a:t>Globally important sites for bird conservation</a:t>
            </a:r>
          </a:p>
          <a:p>
            <a:r>
              <a:rPr dirty="0"/>
              <a:t>Identified by </a:t>
            </a:r>
            <a:r>
              <a:rPr dirty="0" err="1"/>
              <a:t>BirdLife</a:t>
            </a:r>
            <a:r>
              <a:rPr dirty="0"/>
              <a:t> International</a:t>
            </a:r>
          </a:p>
          <a:p>
            <a:r>
              <a:rPr dirty="0"/>
              <a:t>Support biodiversity and ecosystems</a:t>
            </a:r>
            <a:endParaRPr lang="ar-IQ" dirty="0"/>
          </a:p>
          <a:p>
            <a:endParaRPr lang="ar-IQ" dirty="0"/>
          </a:p>
          <a:p>
            <a:pPr marL="0" indent="0" algn="ctr">
              <a:buNone/>
            </a:pPr>
            <a:r>
              <a:rPr lang="ar-IQ" dirty="0">
                <a:solidFill>
                  <a:srgbClr val="C00000"/>
                </a:solidFill>
              </a:rPr>
              <a:t>برنامج مناطق التنوع الاحيائي الرئيسة هو مشروع قامت به وزارة البيئة العراقية بالتعاون مع منظمة طبيعة العراق بهدف تحديد وتوثيق وحماية مجموعة من المواقع المهمة بيئياً في العراق باعتبار تنوعها البيولوجي. بدأ المشروع عام 2004 وشمل ابحاث موقعية ورصد وحملات توعية ومناصرة ومبادرات وخطط ادارة وحماية قانونية على الصعيدين الوطني والعالمي.مواقع عالمية مهمة لحفظ الطيور</a:t>
            </a:r>
          </a:p>
          <a:p>
            <a:pPr marL="0" indent="0" algn="ctr">
              <a:buNone/>
            </a:pPr>
            <a:r>
              <a:rPr lang="ar-IQ" dirty="0">
                <a:solidFill>
                  <a:srgbClr val="C00000"/>
                </a:solidFill>
              </a:rPr>
              <a:t>مهمة لدعم التنوع البايولوجي</a:t>
            </a:r>
            <a:endParaRPr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3C6940-7D87-E4A4-0081-223E411084B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469C9693-C5CB-8766-13EC-53F95623D2A8}"/>
              </a:ext>
            </a:extLst>
          </p:cNvPr>
          <p:cNvSpPr>
            <a:spLocks noGrp="1"/>
          </p:cNvSpPr>
          <p:nvPr>
            <p:ph idx="1"/>
          </p:nvPr>
        </p:nvSpPr>
        <p:spPr/>
        <p:txBody>
          <a:bodyPr>
            <a:normAutofit/>
          </a:bodyPr>
          <a:lstStyle/>
          <a:p>
            <a:pPr algn="ctr"/>
            <a:r>
              <a:rPr lang="ar-IQ" b="1" dirty="0"/>
              <a:t>معطيات لترتيب الاولويات وصنع القرار </a:t>
            </a:r>
          </a:p>
          <a:p>
            <a:pPr algn="ctr"/>
            <a:r>
              <a:rPr lang="ar-IQ" b="1" dirty="0"/>
              <a:t>يلعب جمع وتحليل المعطيات العلمية دورا مهما للغاية في اعداد حماية وادارة مناطق التنوع الاحيائي. ان الهدف من المعطيات المقدمة هنا ارشاد الادارة التطبيقية لهذه المناطق واستهداف الاليات السياسية والقانونية لتحقيق حماية مناسبة لهذه المناطق المهمة محليا ووطنيا وعالميا حيث ان تلك المعطيات مفيدة جدا للعلماء والجهات الحكومية والمنظمات ومتخصصي الحماية لتحقيق هذه الغايات.</a:t>
            </a:r>
          </a:p>
        </p:txBody>
      </p:sp>
    </p:spTree>
    <p:extLst>
      <p:ext uri="{BB962C8B-B14F-4D97-AF65-F5344CB8AC3E}">
        <p14:creationId xmlns:p14="http://schemas.microsoft.com/office/powerpoint/2010/main" val="285333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794045-F8E3-644C-7BCF-F60CE985AB9D}"/>
              </a:ext>
            </a:extLst>
          </p:cNvPr>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xmlns="" id="{3A8A6D1A-32E1-9516-D863-DC63F32BD03E}"/>
              </a:ext>
            </a:extLst>
          </p:cNvPr>
          <p:cNvPicPr>
            <a:picLocks noGrp="1" noChangeAspect="1"/>
          </p:cNvPicPr>
          <p:nvPr>
            <p:ph idx="1"/>
          </p:nvPr>
        </p:nvPicPr>
        <p:blipFill>
          <a:blip r:embed="rId2"/>
          <a:stretch>
            <a:fillRect/>
          </a:stretch>
        </p:blipFill>
        <p:spPr>
          <a:xfrm>
            <a:off x="676512" y="274637"/>
            <a:ext cx="8467487" cy="3154363"/>
          </a:xfrm>
          <a:prstGeom prst="rect">
            <a:avLst/>
          </a:prstGeom>
        </p:spPr>
      </p:pic>
      <p:pic>
        <p:nvPicPr>
          <p:cNvPr id="9" name="Picture 8">
            <a:extLst>
              <a:ext uri="{FF2B5EF4-FFF2-40B4-BE49-F238E27FC236}">
                <a16:creationId xmlns:a16="http://schemas.microsoft.com/office/drawing/2014/main" xmlns="" id="{BBA88FEF-0EAF-119C-12F0-858E08F22E9B}"/>
              </a:ext>
            </a:extLst>
          </p:cNvPr>
          <p:cNvPicPr>
            <a:picLocks noChangeAspect="1"/>
          </p:cNvPicPr>
          <p:nvPr/>
        </p:nvPicPr>
        <p:blipFill>
          <a:blip r:embed="rId3"/>
          <a:stretch>
            <a:fillRect/>
          </a:stretch>
        </p:blipFill>
        <p:spPr>
          <a:xfrm>
            <a:off x="676512" y="3429000"/>
            <a:ext cx="8467488" cy="3281516"/>
          </a:xfrm>
          <a:prstGeom prst="rect">
            <a:avLst/>
          </a:prstGeom>
        </p:spPr>
      </p:pic>
    </p:spTree>
    <p:extLst>
      <p:ext uri="{BB962C8B-B14F-4D97-AF65-F5344CB8AC3E}">
        <p14:creationId xmlns:p14="http://schemas.microsoft.com/office/powerpoint/2010/main" val="357026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AD522D-8211-B5A3-82FC-7C506F56E7D7}"/>
              </a:ext>
            </a:extLst>
          </p:cNvPr>
          <p:cNvSpPr>
            <a:spLocks noGrp="1"/>
          </p:cNvSpPr>
          <p:nvPr>
            <p:ph type="title"/>
          </p:nvPr>
        </p:nvSpPr>
        <p:spPr/>
        <p:txBody>
          <a:bodyPr/>
          <a:lstStyle/>
          <a:p>
            <a:r>
              <a:rPr lang="ar-IQ" dirty="0"/>
              <a:t>الاهداف              </a:t>
            </a:r>
            <a:endParaRPr lang="en-US" dirty="0"/>
          </a:p>
        </p:txBody>
      </p:sp>
      <p:sp>
        <p:nvSpPr>
          <p:cNvPr id="3" name="Content Placeholder 2">
            <a:extLst>
              <a:ext uri="{FF2B5EF4-FFF2-40B4-BE49-F238E27FC236}">
                <a16:creationId xmlns:a16="http://schemas.microsoft.com/office/drawing/2014/main" xmlns="" id="{C076FB4A-D676-9793-978A-7DE44886A121}"/>
              </a:ext>
            </a:extLst>
          </p:cNvPr>
          <p:cNvSpPr>
            <a:spLocks noGrp="1"/>
          </p:cNvSpPr>
          <p:nvPr>
            <p:ph idx="1"/>
          </p:nvPr>
        </p:nvSpPr>
        <p:spPr/>
        <p:txBody>
          <a:bodyPr/>
          <a:lstStyle/>
          <a:p>
            <a:endParaRPr lang="ar-IQ" dirty="0"/>
          </a:p>
          <a:p>
            <a:endParaRPr lang="ar-IQ" dirty="0"/>
          </a:p>
          <a:p>
            <a:r>
              <a:rPr lang="ar-IQ" dirty="0"/>
              <a:t>تهدف الورشة الى التعريف بمناطق الطيور المهمة في العراق</a:t>
            </a:r>
          </a:p>
          <a:p>
            <a:r>
              <a:rPr lang="ar-IQ" dirty="0"/>
              <a:t>والحث على المحافظة عليها </a:t>
            </a:r>
            <a:endParaRPr lang="en-US" dirty="0"/>
          </a:p>
        </p:txBody>
      </p:sp>
    </p:spTree>
    <p:extLst>
      <p:ext uri="{BB962C8B-B14F-4D97-AF65-F5344CB8AC3E}">
        <p14:creationId xmlns:p14="http://schemas.microsoft.com/office/powerpoint/2010/main" val="1630686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IBA</a:t>
            </a:r>
            <a:r>
              <a:rPr lang="ar-IQ" dirty="0"/>
              <a:t>معايير </a:t>
            </a:r>
            <a:endParaRPr dirty="0"/>
          </a:p>
        </p:txBody>
      </p:sp>
      <p:sp>
        <p:nvSpPr>
          <p:cNvPr id="3" name="Content Placeholder 2"/>
          <p:cNvSpPr>
            <a:spLocks noGrp="1"/>
          </p:cNvSpPr>
          <p:nvPr>
            <p:ph idx="1"/>
          </p:nvPr>
        </p:nvSpPr>
        <p:spPr/>
        <p:txBody>
          <a:bodyPr>
            <a:normAutofit/>
          </a:bodyPr>
          <a:lstStyle/>
          <a:p>
            <a:r>
              <a:rPr lang="ar-IQ" dirty="0"/>
              <a:t>الأنواع المهددة عالميا
الأنواع ذات النطاق المحدود
الأنواع المقيدة بالنظام البيئي
تجمعات الطيور الكبيرةالمناطق المهمة للطيور</a:t>
            </a:r>
          </a:p>
          <a:p>
            <a:endParaRPr lang="ar-IQ" dirty="0"/>
          </a:p>
          <a:p>
            <a:r>
              <a:rPr lang="ar-IQ" dirty="0"/>
              <a:t> ) والتنوع الحيوي </a:t>
            </a:r>
            <a:r>
              <a:rPr lang="en-US" dirty="0"/>
              <a:t>IBAs)، </a:t>
            </a:r>
            <a:r>
              <a:rPr lang="ar-IQ" dirty="0"/>
              <a:t>والمعروفة أساساً باسم المناطق المهمة للطيور، هي مواقع مهمة لحفظ أنواع الطيور، والتي تم تحديدها من خلال برنامج المناطق المهمة للطيور </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أهمية العراق الطبيعية لهذه المواقع</a:t>
            </a:r>
            <a:endParaRPr dirty="0"/>
          </a:p>
        </p:txBody>
      </p:sp>
      <p:sp>
        <p:nvSpPr>
          <p:cNvPr id="3" name="Content Placeholder 2"/>
          <p:cNvSpPr>
            <a:spLocks noGrp="1"/>
          </p:cNvSpPr>
          <p:nvPr>
            <p:ph idx="1"/>
          </p:nvPr>
        </p:nvSpPr>
        <p:spPr/>
        <p:txBody>
          <a:bodyPr/>
          <a:lstStyle/>
          <a:p>
            <a:r>
              <a:rPr dirty="0"/>
              <a:t>Located on Central Asian Flyway</a:t>
            </a:r>
          </a:p>
          <a:p>
            <a:r>
              <a:rPr dirty="0"/>
              <a:t>Millions of migratory birds pass annually</a:t>
            </a:r>
          </a:p>
          <a:p>
            <a:r>
              <a:rPr dirty="0"/>
              <a:t>Provides feeding and breeding habitats</a:t>
            </a:r>
            <a:endParaRPr lang="ar-IQ" dirty="0"/>
          </a:p>
          <a:p>
            <a:r>
              <a:rPr lang="ar-IQ" dirty="0"/>
              <a:t>يقع على مسار طيران آسيا الوسطى
تمر ملايين الطيور المهاجرة سنويا
يوفر موائل للتغذية والتكاثر</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Key Sites in </a:t>
            </a:r>
            <a:r>
              <a:rPr dirty="0" smtClean="0"/>
              <a:t>Ira</a:t>
            </a:r>
            <a:r>
              <a:rPr lang="en-US" dirty="0" smtClean="0"/>
              <a:t>q</a:t>
            </a:r>
            <a:r>
              <a:rPr lang="ar-IQ" dirty="0" smtClean="0"/>
              <a:t>المناطق المهمة</a:t>
            </a:r>
            <a:r>
              <a:rPr lang="en-US" dirty="0" smtClean="0"/>
              <a:t/>
            </a:r>
            <a:br>
              <a:rPr lang="en-US" dirty="0" smtClean="0"/>
            </a:br>
            <a:endParaRPr dirty="0"/>
          </a:p>
        </p:txBody>
      </p:sp>
      <p:sp>
        <p:nvSpPr>
          <p:cNvPr id="3" name="Content Placeholder 2"/>
          <p:cNvSpPr>
            <a:spLocks noGrp="1"/>
          </p:cNvSpPr>
          <p:nvPr>
            <p:ph idx="1"/>
          </p:nvPr>
        </p:nvSpPr>
        <p:spPr/>
        <p:txBody>
          <a:bodyPr/>
          <a:lstStyle/>
          <a:p>
            <a:r>
              <a:rPr lang="ar-IQ" dirty="0" smtClean="0"/>
              <a:t> سد دوكان
خزان وسد الموصل</a:t>
            </a:r>
            <a:r>
              <a:rPr lang="ar-IQ" dirty="0"/>
              <a:t>
</a:t>
            </a:r>
            <a:r>
              <a:rPr lang="ar-IQ" dirty="0" smtClean="0"/>
              <a:t> </a:t>
            </a:r>
            <a:r>
              <a:rPr lang="ar-IQ" dirty="0" smtClean="0"/>
              <a:t>(الحويزه، حمار)الاهوار العراقية
بغداد /الجادرية</a:t>
            </a:r>
            <a:endParaRPr lang="en-US" dirty="0" smtClean="0"/>
          </a:p>
          <a:p>
            <a:r>
              <a:rPr lang="ar-IQ" dirty="0" smtClean="0"/>
              <a:t>ومناطق كثيرة اخرى</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a:t>الدور </a:t>
            </a:r>
            <a:r>
              <a:rPr lang="ar-IQ" dirty="0" smtClean="0"/>
              <a:t>البيئي لهذه المناطق</a:t>
            </a:r>
            <a:endParaRPr dirty="0"/>
          </a:p>
        </p:txBody>
      </p:sp>
      <p:sp>
        <p:nvSpPr>
          <p:cNvPr id="3" name="Content Placeholder 2"/>
          <p:cNvSpPr>
            <a:spLocks noGrp="1"/>
          </p:cNvSpPr>
          <p:nvPr>
            <p:ph idx="1"/>
          </p:nvPr>
        </p:nvSpPr>
        <p:spPr/>
        <p:txBody>
          <a:bodyPr/>
          <a:lstStyle/>
          <a:p>
            <a:r>
              <a:rPr lang="ar-IQ" dirty="0"/>
              <a:t>الحفاظ على سلاسل الغذاء
  مكافحة الحشرات الضارة
المؤشرات الحيوية للصحة البيئية</a:t>
            </a:r>
            <a:endParaRPr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317</TotalTime>
  <Words>224</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المناطق المهمة للطيور في   العراقImportant Bird Areas (IBAs) in Iraq</vt:lpstr>
      <vt:lpstr>Introduction</vt:lpstr>
      <vt:lpstr>PowerPoint Presentation</vt:lpstr>
      <vt:lpstr>PowerPoint Presentation</vt:lpstr>
      <vt:lpstr>الاهداف              </vt:lpstr>
      <vt:lpstr>IBAمعايير </vt:lpstr>
      <vt:lpstr>أهمية العراق الطبيعية لهذه المواقع</vt:lpstr>
      <vt:lpstr>Key Sites in Iraqالمناطق المهمة </vt:lpstr>
      <vt:lpstr>الدور البيئي لهذه المناطق</vt:lpstr>
      <vt:lpstr>التهديدات</vt:lpstr>
      <vt:lpstr>التوصيات</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Important Bird Areas (IBAs) in Iraq</dc:title>
  <dc:creator>Museum18</dc:creator>
  <dc:description>generated using python-pptx</dc:description>
  <cp:lastModifiedBy>Museum18</cp:lastModifiedBy>
  <cp:revision>32</cp:revision>
  <dcterms:created xsi:type="dcterms:W3CDTF">2013-01-27T09:14:16Z</dcterms:created>
  <dcterms:modified xsi:type="dcterms:W3CDTF">2026-04-07T08:48:03Z</dcterms:modified>
</cp:coreProperties>
</file>