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p:scale>
          <a:sx n="46" d="100"/>
          <a:sy n="46" d="100"/>
        </p:scale>
        <p:origin x="-732"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0181E251-BEBF-404C-A587-5D1554ED9CA8}" type="datetimeFigureOut">
              <a:rPr lang="ar-IQ" smtClean="0"/>
              <a:t>06/10/1447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126478-24BE-48CE-886D-1156F2966952}" type="slidenum">
              <a:rPr lang="ar-IQ" smtClean="0"/>
              <a:t>‹#›</a:t>
            </a:fld>
            <a:endParaRPr lang="ar-IQ"/>
          </a:p>
        </p:txBody>
      </p:sp>
    </p:spTree>
    <p:extLst>
      <p:ext uri="{BB962C8B-B14F-4D97-AF65-F5344CB8AC3E}">
        <p14:creationId xmlns:p14="http://schemas.microsoft.com/office/powerpoint/2010/main" val="422654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181E251-BEBF-404C-A587-5D1554ED9CA8}" type="datetimeFigureOut">
              <a:rPr lang="ar-IQ" smtClean="0"/>
              <a:t>06/10/1447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126478-24BE-48CE-886D-1156F2966952}" type="slidenum">
              <a:rPr lang="ar-IQ" smtClean="0"/>
              <a:t>‹#›</a:t>
            </a:fld>
            <a:endParaRPr lang="ar-IQ"/>
          </a:p>
        </p:txBody>
      </p:sp>
    </p:spTree>
    <p:extLst>
      <p:ext uri="{BB962C8B-B14F-4D97-AF65-F5344CB8AC3E}">
        <p14:creationId xmlns:p14="http://schemas.microsoft.com/office/powerpoint/2010/main" val="296494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0181E251-BEBF-404C-A587-5D1554ED9CA8}" type="datetimeFigureOut">
              <a:rPr lang="ar-IQ" smtClean="0"/>
              <a:t>06/10/1447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126478-24BE-48CE-886D-1156F2966952}" type="slidenum">
              <a:rPr lang="ar-IQ" smtClean="0"/>
              <a:t>‹#›</a:t>
            </a:fld>
            <a:endParaRPr lang="ar-IQ"/>
          </a:p>
        </p:txBody>
      </p:sp>
    </p:spTree>
    <p:extLst>
      <p:ext uri="{BB962C8B-B14F-4D97-AF65-F5344CB8AC3E}">
        <p14:creationId xmlns:p14="http://schemas.microsoft.com/office/powerpoint/2010/main" val="231608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181E251-BEBF-404C-A587-5D1554ED9CA8}" type="datetimeFigureOut">
              <a:rPr lang="ar-IQ" smtClean="0"/>
              <a:t>06/10/1447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126478-24BE-48CE-886D-1156F2966952}" type="slidenum">
              <a:rPr lang="ar-IQ" smtClean="0"/>
              <a:t>‹#›</a:t>
            </a:fld>
            <a:endParaRPr lang="ar-IQ"/>
          </a:p>
        </p:txBody>
      </p:sp>
    </p:spTree>
    <p:extLst>
      <p:ext uri="{BB962C8B-B14F-4D97-AF65-F5344CB8AC3E}">
        <p14:creationId xmlns:p14="http://schemas.microsoft.com/office/powerpoint/2010/main" val="75871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181E251-BEBF-404C-A587-5D1554ED9CA8}" type="datetimeFigureOut">
              <a:rPr lang="ar-IQ" smtClean="0"/>
              <a:t>06/10/1447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126478-24BE-48CE-886D-1156F2966952}" type="slidenum">
              <a:rPr lang="ar-IQ" smtClean="0"/>
              <a:t>‹#›</a:t>
            </a:fld>
            <a:endParaRPr lang="ar-IQ"/>
          </a:p>
        </p:txBody>
      </p:sp>
    </p:spTree>
    <p:extLst>
      <p:ext uri="{BB962C8B-B14F-4D97-AF65-F5344CB8AC3E}">
        <p14:creationId xmlns:p14="http://schemas.microsoft.com/office/powerpoint/2010/main" val="172119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181E251-BEBF-404C-A587-5D1554ED9CA8}" type="datetimeFigureOut">
              <a:rPr lang="ar-IQ" smtClean="0"/>
              <a:t>06/10/1447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126478-24BE-48CE-886D-1156F2966952}" type="slidenum">
              <a:rPr lang="ar-IQ" smtClean="0"/>
              <a:t>‹#›</a:t>
            </a:fld>
            <a:endParaRPr lang="ar-IQ"/>
          </a:p>
        </p:txBody>
      </p:sp>
    </p:spTree>
    <p:extLst>
      <p:ext uri="{BB962C8B-B14F-4D97-AF65-F5344CB8AC3E}">
        <p14:creationId xmlns:p14="http://schemas.microsoft.com/office/powerpoint/2010/main" val="239335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845127" y="2507550"/>
            <a:ext cx="5156200" cy="36805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2507550"/>
            <a:ext cx="5181601" cy="36805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0181E251-BEBF-404C-A587-5D1554ED9CA8}" type="datetimeFigureOut">
              <a:rPr lang="ar-IQ" smtClean="0"/>
              <a:t>06/10/1447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7126478-24BE-48CE-886D-1156F2966952}" type="slidenum">
              <a:rPr lang="ar-IQ" smtClean="0"/>
              <a:t>‹#›</a:t>
            </a:fld>
            <a:endParaRPr lang="ar-IQ"/>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121066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عنوان فقط">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81E251-BEBF-404C-A587-5D1554ED9CA8}" type="datetimeFigureOut">
              <a:rPr lang="ar-IQ" smtClean="0"/>
              <a:t>06/10/1447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7126478-24BE-48CE-886D-1156F2966952}" type="slidenum">
              <a:rPr lang="ar-IQ" smtClean="0"/>
              <a:t>‹#›</a:t>
            </a:fld>
            <a:endParaRPr lang="ar-IQ"/>
          </a:p>
        </p:txBody>
      </p:sp>
      <p:sp>
        <p:nvSpPr>
          <p:cNvPr id="6" name="Title 5"/>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179466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1E251-BEBF-404C-A587-5D1554ED9CA8}" type="datetimeFigureOut">
              <a:rPr lang="ar-IQ" smtClean="0"/>
              <a:t>06/10/1447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7126478-24BE-48CE-886D-1156F2966952}" type="slidenum">
              <a:rPr lang="ar-IQ" smtClean="0"/>
              <a:t>‹#›</a:t>
            </a:fld>
            <a:endParaRPr lang="ar-IQ"/>
          </a:p>
        </p:txBody>
      </p:sp>
    </p:spTree>
    <p:extLst>
      <p:ext uri="{BB962C8B-B14F-4D97-AF65-F5344CB8AC3E}">
        <p14:creationId xmlns:p14="http://schemas.microsoft.com/office/powerpoint/2010/main" val="15020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181E251-BEBF-404C-A587-5D1554ED9CA8}" type="datetimeFigureOut">
              <a:rPr lang="ar-IQ" smtClean="0"/>
              <a:t>06/10/1447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126478-24BE-48CE-886D-1156F2966952}" type="slidenum">
              <a:rPr lang="ar-IQ" smtClean="0"/>
              <a:t>‹#›</a:t>
            </a:fld>
            <a:endParaRPr lang="ar-IQ"/>
          </a:p>
        </p:txBody>
      </p:sp>
    </p:spTree>
    <p:extLst>
      <p:ext uri="{BB962C8B-B14F-4D97-AF65-F5344CB8AC3E}">
        <p14:creationId xmlns:p14="http://schemas.microsoft.com/office/powerpoint/2010/main" val="250284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181E251-BEBF-404C-A587-5D1554ED9CA8}" type="datetimeFigureOut">
              <a:rPr lang="ar-IQ" smtClean="0"/>
              <a:t>06/10/1447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126478-24BE-48CE-886D-1156F2966952}" type="slidenum">
              <a:rPr lang="ar-IQ" smtClean="0"/>
              <a:t>‹#›</a:t>
            </a:fld>
            <a:endParaRPr lang="ar-IQ"/>
          </a:p>
        </p:txBody>
      </p:sp>
    </p:spTree>
    <p:extLst>
      <p:ext uri="{BB962C8B-B14F-4D97-AF65-F5344CB8AC3E}">
        <p14:creationId xmlns:p14="http://schemas.microsoft.com/office/powerpoint/2010/main" val="195026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0181E251-BEBF-404C-A587-5D1554ED9CA8}" type="datetimeFigureOut">
              <a:rPr lang="ar-IQ" smtClean="0"/>
              <a:t>06/10/1447</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ar-IQ"/>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C7126478-24BE-48CE-886D-1156F2966952}" type="slidenum">
              <a:rPr lang="ar-IQ" smtClean="0"/>
              <a:t>‹#›</a:t>
            </a:fld>
            <a:endParaRPr lang="ar-IQ"/>
          </a:p>
        </p:txBody>
      </p:sp>
    </p:spTree>
    <p:extLst>
      <p:ext uri="{BB962C8B-B14F-4D97-AF65-F5344CB8AC3E}">
        <p14:creationId xmlns:p14="http://schemas.microsoft.com/office/powerpoint/2010/main" val="3905921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IQ" sz="4000" b="1" dirty="0" smtClean="0">
                <a:solidFill>
                  <a:srgbClr val="002060"/>
                </a:solidFill>
              </a:rPr>
              <a:t>نظرة في تدريس مادة تاريخ الأمريكيتين للمرحلة الرابعة في قسم التاريخ وسبل تطويرها المنهجي</a:t>
            </a:r>
            <a:endParaRPr lang="ar-IQ" sz="4000" b="1" dirty="0">
              <a:solidFill>
                <a:srgbClr val="002060"/>
              </a:solidFill>
            </a:endParaRPr>
          </a:p>
        </p:txBody>
      </p:sp>
      <p:sp>
        <p:nvSpPr>
          <p:cNvPr id="3" name="عنوان فرعي 2"/>
          <p:cNvSpPr>
            <a:spLocks noGrp="1"/>
          </p:cNvSpPr>
          <p:nvPr>
            <p:ph type="subTitle" idx="1"/>
          </p:nvPr>
        </p:nvSpPr>
        <p:spPr/>
        <p:txBody>
          <a:bodyPr>
            <a:normAutofit/>
          </a:bodyPr>
          <a:lstStyle/>
          <a:p>
            <a:r>
              <a:rPr lang="ar-IQ" sz="2800" b="1" dirty="0" smtClean="0">
                <a:solidFill>
                  <a:srgbClr val="002060"/>
                </a:solidFill>
              </a:rPr>
              <a:t>أ م د أسيل عبد الستار حاجم       م </a:t>
            </a:r>
            <a:r>
              <a:rPr lang="ar-IQ" sz="2800" b="1" dirty="0" err="1" smtClean="0">
                <a:solidFill>
                  <a:srgbClr val="002060"/>
                </a:solidFill>
              </a:rPr>
              <a:t>م</a:t>
            </a:r>
            <a:r>
              <a:rPr lang="ar-IQ" sz="2800" b="1" dirty="0" smtClean="0">
                <a:solidFill>
                  <a:srgbClr val="002060"/>
                </a:solidFill>
              </a:rPr>
              <a:t> </a:t>
            </a:r>
            <a:r>
              <a:rPr lang="ar-IQ" sz="2800" b="1" dirty="0" err="1" smtClean="0">
                <a:solidFill>
                  <a:srgbClr val="002060"/>
                </a:solidFill>
              </a:rPr>
              <a:t>ريام</a:t>
            </a:r>
            <a:r>
              <a:rPr lang="ar-IQ" sz="2800" b="1" dirty="0" smtClean="0">
                <a:solidFill>
                  <a:srgbClr val="002060"/>
                </a:solidFill>
              </a:rPr>
              <a:t> أحمد عبد</a:t>
            </a:r>
            <a:endParaRPr lang="ar-IQ" sz="2800" b="1" dirty="0">
              <a:solidFill>
                <a:srgbClr val="002060"/>
              </a:solidFill>
            </a:endParaRPr>
          </a:p>
        </p:txBody>
      </p:sp>
    </p:spTree>
    <p:extLst>
      <p:ext uri="{BB962C8B-B14F-4D97-AF65-F5344CB8AC3E}">
        <p14:creationId xmlns:p14="http://schemas.microsoft.com/office/powerpoint/2010/main" val="59563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عنصر نائب للمحتوى 2"/>
          <p:cNvPicPr>
            <a:picLocks noGrp="1" noChangeAspect="1"/>
          </p:cNvPicPr>
          <p:nvPr>
            <p:ph idx="1"/>
          </p:nvPr>
        </p:nvPicPr>
        <p:blipFill>
          <a:blip r:embed="rId2"/>
          <a:stretch>
            <a:fillRect/>
          </a:stretch>
        </p:blipFill>
        <p:spPr>
          <a:xfrm>
            <a:off x="200025" y="185737"/>
            <a:ext cx="11844338" cy="6357937"/>
          </a:xfrm>
          <a:prstGeom prst="rect">
            <a:avLst/>
          </a:prstGeom>
        </p:spPr>
      </p:pic>
    </p:spTree>
    <p:extLst>
      <p:ext uri="{BB962C8B-B14F-4D97-AF65-F5344CB8AC3E}">
        <p14:creationId xmlns:p14="http://schemas.microsoft.com/office/powerpoint/2010/main" val="2027059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9862" y="374754"/>
            <a:ext cx="11812249" cy="61159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endParaRPr lang="ar-IQ" dirty="0" smtClean="0"/>
          </a:p>
          <a:p>
            <a:endParaRPr lang="ar-IQ" dirty="0"/>
          </a:p>
          <a:p>
            <a:r>
              <a:rPr lang="ar-IQ" dirty="0" err="1" smtClean="0"/>
              <a:t>اوربا</a:t>
            </a:r>
            <a:r>
              <a:rPr lang="ar-IQ" dirty="0" smtClean="0"/>
              <a:t> العصور الوسطى – سقوط روما 476 م </a:t>
            </a:r>
          </a:p>
          <a:p>
            <a:pPr algn="just"/>
            <a:r>
              <a:rPr lang="ar-IQ" dirty="0" err="1" smtClean="0"/>
              <a:t>اوربا</a:t>
            </a:r>
            <a:r>
              <a:rPr lang="ar-IQ" dirty="0" smtClean="0"/>
              <a:t> عصر النهضة – </a:t>
            </a:r>
          </a:p>
          <a:p>
            <a:pPr marL="0" indent="0" algn="just">
              <a:buNone/>
            </a:pPr>
            <a:r>
              <a:rPr lang="ar-IQ" dirty="0"/>
              <a:t> </a:t>
            </a:r>
            <a:r>
              <a:rPr lang="ar-IQ" dirty="0" smtClean="0">
                <a:solidFill>
                  <a:srgbClr val="FF0000"/>
                </a:solidFill>
              </a:rPr>
              <a:t>هي </a:t>
            </a:r>
            <a:r>
              <a:rPr lang="ar-IQ" dirty="0">
                <a:solidFill>
                  <a:srgbClr val="FF0000"/>
                </a:solidFill>
              </a:rPr>
              <a:t>مرحلة تاريخية وحركة ثقافية اوروبية امتدت من أواخر العصور الوسطى من القرن الرابع عشر الميلادي إلى القرن السابع عشر </a:t>
            </a:r>
            <a:r>
              <a:rPr lang="ar-IQ" dirty="0"/>
              <a:t>وشهدت تحوّلات جذريًا في مختلف مجالات المعرفة بدأت في إيطاليا ثم أخذت في الانتشار إلى بقية أرجاء أوروبا . اتّسمت هذه الفترة بصعود منهج يقوم على التحليل النقدي والتفسيرات العقلية المبنية على الملاحظة المباشرة و علوم الإنسانيات والفنون والهندسة. وساعد اختراع طباعة </a:t>
            </a:r>
            <a:r>
              <a:rPr lang="ar-IQ" dirty="0" err="1"/>
              <a:t>المونوتيب</a:t>
            </a:r>
            <a:r>
              <a:rPr lang="ar-IQ" dirty="0"/>
              <a:t> وتوفر الورق في سرعة انتشار تلك الأفكار أواخر القرن الخامس عشر، إلا أن تغييرات عصر النهضة لم تنتشر بشكل موحد في جميع أنحاء أوروبا إلا أن المفكرين اعتبروها جملةً جسراً بين العصور الوسطى والعصر الحديث.</a:t>
            </a:r>
          </a:p>
        </p:txBody>
      </p:sp>
    </p:spTree>
    <p:extLst>
      <p:ext uri="{BB962C8B-B14F-4D97-AF65-F5344CB8AC3E}">
        <p14:creationId xmlns:p14="http://schemas.microsoft.com/office/powerpoint/2010/main" val="4075500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1450" y="185738"/>
            <a:ext cx="11830050" cy="6515100"/>
          </a:xfrm>
          <a:solidFill>
            <a:schemeClr val="accent1">
              <a:lumMod val="40000"/>
              <a:lumOff val="60000"/>
            </a:schemeClr>
          </a:solidFill>
        </p:spPr>
        <p:txBody>
          <a:bodyPr/>
          <a:lstStyle/>
          <a:p>
            <a:endParaRPr lang="ar-IQ" dirty="0" smtClean="0"/>
          </a:p>
          <a:p>
            <a:r>
              <a:rPr lang="ar-IQ" dirty="0" err="1" smtClean="0"/>
              <a:t>اوربا</a:t>
            </a:r>
            <a:r>
              <a:rPr lang="ar-IQ" dirty="0" smtClean="0"/>
              <a:t> العصر الحديث – الثورة الفرنسية 1789</a:t>
            </a:r>
            <a:endParaRPr lang="ar-IQ" dirty="0"/>
          </a:p>
          <a:p>
            <a:endParaRPr lang="ar-IQ" dirty="0" smtClean="0"/>
          </a:p>
          <a:p>
            <a:endParaRPr lang="ar-IQ" dirty="0"/>
          </a:p>
          <a:p>
            <a:r>
              <a:rPr lang="ar-IQ" dirty="0" smtClean="0"/>
              <a:t>تاريخ العالم المعاصر 1914-1918</a:t>
            </a:r>
          </a:p>
          <a:p>
            <a:endParaRPr lang="ar-IQ" dirty="0"/>
          </a:p>
        </p:txBody>
      </p:sp>
    </p:spTree>
    <p:extLst>
      <p:ext uri="{BB962C8B-B14F-4D97-AF65-F5344CB8AC3E}">
        <p14:creationId xmlns:p14="http://schemas.microsoft.com/office/powerpoint/2010/main" val="1804433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1"/>
          <p:cNvPicPr>
            <a:picLocks noGrp="1" noChangeAspect="1"/>
          </p:cNvPicPr>
          <p:nvPr>
            <p:ph idx="1"/>
          </p:nvPr>
        </p:nvPicPr>
        <p:blipFill>
          <a:blip r:embed="rId2"/>
          <a:stretch>
            <a:fillRect/>
          </a:stretch>
        </p:blipFill>
        <p:spPr>
          <a:xfrm>
            <a:off x="142875" y="157163"/>
            <a:ext cx="11887199" cy="6543675"/>
          </a:xfrm>
          <a:prstGeom prst="rect">
            <a:avLst/>
          </a:prstGeom>
        </p:spPr>
      </p:pic>
    </p:spTree>
    <p:extLst>
      <p:ext uri="{BB962C8B-B14F-4D97-AF65-F5344CB8AC3E}">
        <p14:creationId xmlns:p14="http://schemas.microsoft.com/office/powerpoint/2010/main" val="1102954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365760"/>
            <a:ext cx="11772900" cy="132556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571500" indent="-571500" algn="r">
              <a:buFont typeface="Arial" panose="020B0604020202020204" pitchFamily="34" charset="0"/>
              <a:buChar char="•"/>
            </a:pPr>
            <a:r>
              <a:rPr lang="ar-IQ" dirty="0" smtClean="0"/>
              <a:t>تاريخ </a:t>
            </a:r>
            <a:r>
              <a:rPr lang="ar-IQ" dirty="0" err="1" smtClean="0"/>
              <a:t>الامريكتين</a:t>
            </a:r>
            <a:endParaRPr lang="ar-IQ" dirty="0"/>
          </a:p>
        </p:txBody>
      </p:sp>
      <p:sp>
        <p:nvSpPr>
          <p:cNvPr id="3" name="عنصر نائب للمحتوى 2"/>
          <p:cNvSpPr>
            <a:spLocks noGrp="1"/>
          </p:cNvSpPr>
          <p:nvPr>
            <p:ph idx="1"/>
          </p:nvPr>
        </p:nvSpPr>
        <p:spPr>
          <a:xfrm>
            <a:off x="171450" y="1828800"/>
            <a:ext cx="11844337" cy="47219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endParaRPr lang="ar-IQ" b="1" dirty="0" smtClean="0"/>
          </a:p>
          <a:p>
            <a:r>
              <a:rPr lang="ar-IQ" b="1" dirty="0" smtClean="0"/>
              <a:t>تاريخ الولايات المتحدة الامريكية</a:t>
            </a:r>
          </a:p>
          <a:p>
            <a:r>
              <a:rPr lang="ar-IQ" b="1" dirty="0" smtClean="0"/>
              <a:t>تاريخ أمريكا اللاتينية _ الوسطى والجنوبية</a:t>
            </a:r>
          </a:p>
          <a:p>
            <a:r>
              <a:rPr lang="ar-IQ" b="1" dirty="0" smtClean="0"/>
              <a:t>حركة الاستكشافات الجغرافية وتكوين المستعمرات</a:t>
            </a:r>
          </a:p>
          <a:p>
            <a:r>
              <a:rPr lang="ar-IQ" b="1" dirty="0" smtClean="0"/>
              <a:t>العلاقات السياسية والاقتصادية والمؤثرات الثقافية بين الدول الامريكية</a:t>
            </a:r>
          </a:p>
          <a:p>
            <a:r>
              <a:rPr lang="ar-IQ" b="1" dirty="0" smtClean="0"/>
              <a:t>العلاقات السياسية والتوازن الدبلوماسية </a:t>
            </a:r>
            <a:endParaRPr lang="en-US" b="1" dirty="0"/>
          </a:p>
          <a:p>
            <a:pPr marL="0" indent="0">
              <a:buNone/>
            </a:pPr>
            <a:endParaRPr lang="ar-IQ" dirty="0"/>
          </a:p>
        </p:txBody>
      </p:sp>
    </p:spTree>
    <p:extLst>
      <p:ext uri="{BB962C8B-B14F-4D97-AF65-F5344CB8AC3E}">
        <p14:creationId xmlns:p14="http://schemas.microsoft.com/office/powerpoint/2010/main" val="3218861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429625" y="1"/>
            <a:ext cx="3657600" cy="6858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endParaRPr lang="ar-IQ" dirty="0" smtClean="0"/>
          </a:p>
          <a:p>
            <a:endParaRPr lang="ar-IQ" dirty="0" smtClean="0"/>
          </a:p>
          <a:p>
            <a:endParaRPr lang="ar-IQ" dirty="0"/>
          </a:p>
          <a:p>
            <a:endParaRPr lang="ar-IQ" dirty="0" smtClean="0"/>
          </a:p>
          <a:p>
            <a:r>
              <a:rPr lang="ar-IQ" dirty="0" smtClean="0"/>
              <a:t>تعريف المنهج الدراسي</a:t>
            </a:r>
          </a:p>
          <a:p>
            <a:pPr marL="0" indent="0">
              <a:buNone/>
            </a:pPr>
            <a:endParaRPr lang="en-US" dirty="0"/>
          </a:p>
          <a:p>
            <a:pPr marL="0" indent="0">
              <a:buNone/>
            </a:pPr>
            <a:endParaRPr lang="ar-IQ" dirty="0"/>
          </a:p>
        </p:txBody>
      </p:sp>
      <p:pic>
        <p:nvPicPr>
          <p:cNvPr id="2" name="صورة 1"/>
          <p:cNvPicPr>
            <a:picLocks noChangeAspect="1"/>
          </p:cNvPicPr>
          <p:nvPr/>
        </p:nvPicPr>
        <p:blipFill>
          <a:blip r:embed="rId2"/>
          <a:stretch>
            <a:fillRect/>
          </a:stretch>
        </p:blipFill>
        <p:spPr>
          <a:xfrm>
            <a:off x="0" y="0"/>
            <a:ext cx="8429625" cy="6858000"/>
          </a:xfrm>
          <a:prstGeom prst="rect">
            <a:avLst/>
          </a:prstGeom>
        </p:spPr>
      </p:pic>
    </p:spTree>
    <p:extLst>
      <p:ext uri="{BB962C8B-B14F-4D97-AF65-F5344CB8AC3E}">
        <p14:creationId xmlns:p14="http://schemas.microsoft.com/office/powerpoint/2010/main" val="3708602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571500" indent="-571500" algn="r">
              <a:buFont typeface="Arial" panose="020B0604020202020204" pitchFamily="34" charset="0"/>
              <a:buChar char="•"/>
            </a:pPr>
            <a:r>
              <a:rPr lang="ar-IQ" dirty="0" smtClean="0"/>
              <a:t>   أنواع المناهج الدراسية</a:t>
            </a:r>
            <a:endParaRPr lang="ar-IQ" dirty="0"/>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13" y="1300163"/>
            <a:ext cx="11987211" cy="540067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330761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خطط انسيابي: متعدد المستندات 6"/>
          <p:cNvSpPr/>
          <p:nvPr/>
        </p:nvSpPr>
        <p:spPr>
          <a:xfrm>
            <a:off x="471488" y="171450"/>
            <a:ext cx="11387138" cy="668655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4800" dirty="0" smtClean="0">
                <a:solidFill>
                  <a:schemeClr val="tx1"/>
                </a:solidFill>
              </a:rPr>
              <a:t>عناصر المناهج الدراسية</a:t>
            </a:r>
          </a:p>
          <a:p>
            <a:r>
              <a:rPr lang="ar-IQ" sz="4800" dirty="0" smtClean="0">
                <a:solidFill>
                  <a:schemeClr val="tx1"/>
                </a:solidFill>
              </a:rPr>
              <a:t> أهداف المناهج الدراسية</a:t>
            </a:r>
          </a:p>
          <a:p>
            <a:r>
              <a:rPr lang="ar-IQ" sz="4800" dirty="0" smtClean="0">
                <a:solidFill>
                  <a:schemeClr val="tx1"/>
                </a:solidFill>
              </a:rPr>
              <a:t> آلية تطوير المناهج الدراسية</a:t>
            </a:r>
            <a:endParaRPr lang="ar-IQ" sz="4800" dirty="0">
              <a:solidFill>
                <a:schemeClr val="tx1"/>
              </a:solidFill>
            </a:endParaRPr>
          </a:p>
        </p:txBody>
      </p:sp>
    </p:spTree>
    <p:extLst>
      <p:ext uri="{BB962C8B-B14F-4D97-AF65-F5344CB8AC3E}">
        <p14:creationId xmlns:p14="http://schemas.microsoft.com/office/powerpoint/2010/main" val="3263520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عنصر نائب للمحتوى 8"/>
          <p:cNvPicPr>
            <a:picLocks noGrp="1" noChangeAspect="1"/>
          </p:cNvPicPr>
          <p:nvPr>
            <p:ph idx="1"/>
          </p:nvPr>
        </p:nvPicPr>
        <p:blipFill>
          <a:blip r:embed="rId2"/>
          <a:stretch>
            <a:fillRect/>
          </a:stretch>
        </p:blipFill>
        <p:spPr>
          <a:xfrm>
            <a:off x="257175" y="128588"/>
            <a:ext cx="11672888" cy="6357937"/>
          </a:xfrm>
          <a:prstGeom prst="rect">
            <a:avLst/>
          </a:prstGeom>
        </p:spPr>
      </p:pic>
    </p:spTree>
    <p:extLst>
      <p:ext uri="{BB962C8B-B14F-4D97-AF65-F5344CB8AC3E}">
        <p14:creationId xmlns:p14="http://schemas.microsoft.com/office/powerpoint/2010/main" val="2432041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228600" y="228600"/>
            <a:ext cx="11701463" cy="6415088"/>
          </a:xfrm>
          <a:solidFill>
            <a:schemeClr val="accent1">
              <a:lumMod val="40000"/>
              <a:lumOff val="60000"/>
            </a:schemeClr>
          </a:solidFill>
        </p:spPr>
        <p:txBody>
          <a:bodyPr/>
          <a:lstStyle/>
          <a:p>
            <a:endParaRPr lang="ar-IQ" dirty="0" smtClean="0"/>
          </a:p>
          <a:p>
            <a:endParaRPr lang="ar-IQ" dirty="0"/>
          </a:p>
          <a:p>
            <a:endParaRPr lang="ar-IQ" dirty="0" smtClean="0"/>
          </a:p>
          <a:p>
            <a:r>
              <a:rPr lang="ar-IQ" dirty="0" smtClean="0"/>
              <a:t>تطوير المناهج الدراسية لقسم التاريخ – كلية التربية ابن رشد</a:t>
            </a:r>
          </a:p>
          <a:p>
            <a:pPr marL="0" indent="0">
              <a:buNone/>
            </a:pPr>
            <a:endParaRPr lang="ar-IQ" dirty="0" smtClean="0"/>
          </a:p>
          <a:p>
            <a:r>
              <a:rPr lang="ar-IQ" dirty="0" smtClean="0"/>
              <a:t>تقسيم المواد الدراسية على المراحل الدراسية – تاريخ أوربا والولايات المتحدة الامريكية </a:t>
            </a:r>
            <a:endParaRPr lang="ar-IQ" dirty="0"/>
          </a:p>
        </p:txBody>
      </p:sp>
    </p:spTree>
    <p:extLst>
      <p:ext uri="{BB962C8B-B14F-4D97-AF65-F5344CB8AC3E}">
        <p14:creationId xmlns:p14="http://schemas.microsoft.com/office/powerpoint/2010/main" val="2049645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2"/>
          <a:stretch>
            <a:fillRect/>
          </a:stretch>
        </p:blipFill>
        <p:spPr>
          <a:xfrm>
            <a:off x="185737" y="142875"/>
            <a:ext cx="11787188" cy="6715125"/>
          </a:xfrm>
          <a:prstGeom prst="rect">
            <a:avLst/>
          </a:prstGeom>
        </p:spPr>
      </p:pic>
    </p:spTree>
    <p:extLst>
      <p:ext uri="{BB962C8B-B14F-4D97-AF65-F5344CB8AC3E}">
        <p14:creationId xmlns:p14="http://schemas.microsoft.com/office/powerpoint/2010/main" val="4058608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7163" y="351473"/>
            <a:ext cx="11872912" cy="132556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571500" indent="-571500" algn="r">
              <a:buFont typeface="Arial" panose="020B0604020202020204" pitchFamily="34" charset="0"/>
              <a:buChar char="•"/>
            </a:pPr>
            <a:r>
              <a:rPr lang="ar-IQ" dirty="0" smtClean="0"/>
              <a:t>تاريخ </a:t>
            </a:r>
            <a:r>
              <a:rPr lang="ar-IQ" dirty="0" err="1" smtClean="0"/>
              <a:t>اوربا</a:t>
            </a:r>
            <a:r>
              <a:rPr lang="ar-IQ" dirty="0" smtClean="0"/>
              <a:t> عصر النهضة</a:t>
            </a:r>
            <a:endParaRPr lang="ar-IQ" dirty="0"/>
          </a:p>
        </p:txBody>
      </p:sp>
      <p:pic>
        <p:nvPicPr>
          <p:cNvPr id="4" name="عنصر نائب للمحتوى 3"/>
          <p:cNvPicPr>
            <a:picLocks noGrp="1" noChangeAspect="1"/>
          </p:cNvPicPr>
          <p:nvPr>
            <p:ph idx="1"/>
          </p:nvPr>
        </p:nvPicPr>
        <p:blipFill>
          <a:blip r:embed="rId2"/>
          <a:stretch>
            <a:fillRect/>
          </a:stretch>
        </p:blipFill>
        <p:spPr>
          <a:xfrm>
            <a:off x="114300" y="1757363"/>
            <a:ext cx="11930063" cy="4900612"/>
          </a:xfrm>
          <a:prstGeom prst="rect">
            <a:avLst/>
          </a:prstGeom>
        </p:spPr>
      </p:pic>
    </p:spTree>
    <p:extLst>
      <p:ext uri="{BB962C8B-B14F-4D97-AF65-F5344CB8AC3E}">
        <p14:creationId xmlns:p14="http://schemas.microsoft.com/office/powerpoint/2010/main" val="2701371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عنصر نائب للمحتوى 2"/>
          <p:cNvPicPr>
            <a:picLocks noGrp="1" noChangeAspect="1"/>
          </p:cNvPicPr>
          <p:nvPr>
            <p:ph idx="1"/>
          </p:nvPr>
        </p:nvPicPr>
        <p:blipFill>
          <a:blip r:embed="rId2"/>
          <a:stretch>
            <a:fillRect/>
          </a:stretch>
        </p:blipFill>
        <p:spPr>
          <a:xfrm>
            <a:off x="214313" y="285750"/>
            <a:ext cx="11730037" cy="6443663"/>
          </a:xfrm>
          <a:prstGeom prst="rect">
            <a:avLst/>
          </a:prstGeom>
        </p:spPr>
      </p:pic>
    </p:spTree>
    <p:extLst>
      <p:ext uri="{BB962C8B-B14F-4D97-AF65-F5344CB8AC3E}">
        <p14:creationId xmlns:p14="http://schemas.microsoft.com/office/powerpoint/2010/main" val="2359650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TM02900720[[fn=متكامل]]</Template>
  <TotalTime>115</TotalTime>
  <Words>225</Words>
  <Application>Microsoft Office PowerPoint</Application>
  <PresentationFormat>مخصص</PresentationFormat>
  <Paragraphs>35</Paragraphs>
  <Slides>14</Slides>
  <Notes>0</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HDOfficeLightV0</vt:lpstr>
      <vt:lpstr>نظرة في تدريس مادة تاريخ الأمريكيتين للمرحلة الرابعة في قسم التاريخ وسبل تطويرها المنهجي</vt:lpstr>
      <vt:lpstr>عرض تقديمي في PowerPoint</vt:lpstr>
      <vt:lpstr>   أنواع المناهج الدراسية</vt:lpstr>
      <vt:lpstr>عرض تقديمي في PowerPoint</vt:lpstr>
      <vt:lpstr>عرض تقديمي في PowerPoint</vt:lpstr>
      <vt:lpstr>عرض تقديمي في PowerPoint</vt:lpstr>
      <vt:lpstr>عرض تقديمي في PowerPoint</vt:lpstr>
      <vt:lpstr>تاريخ اوربا عصر النهضة</vt:lpstr>
      <vt:lpstr>عرض تقديمي في PowerPoint</vt:lpstr>
      <vt:lpstr>عرض تقديمي في PowerPoint</vt:lpstr>
      <vt:lpstr>عرض تقديمي في PowerPoint</vt:lpstr>
      <vt:lpstr>عرض تقديمي في PowerPoint</vt:lpstr>
      <vt:lpstr>عرض تقديمي في PowerPoint</vt:lpstr>
      <vt:lpstr>تاريخ الامريكتين</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الركود الاقتصادي بين الأسباب والمعالجات- الازمة الاقتصادية العالمية 1929-1933- أنموذجاً</dc:title>
  <dc:creator>user</dc:creator>
  <cp:lastModifiedBy>Maher</cp:lastModifiedBy>
  <cp:revision>40</cp:revision>
  <dcterms:created xsi:type="dcterms:W3CDTF">2026-03-07T20:17:44Z</dcterms:created>
  <dcterms:modified xsi:type="dcterms:W3CDTF">2026-03-24T06:36:28Z</dcterms:modified>
</cp:coreProperties>
</file>