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76" d="100"/>
          <a:sy n="76" d="100"/>
        </p:scale>
        <p:origin x="165"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CA87C-F368-48AF-A20C-DAFF85A6B96D}"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950BA-2A8A-4E0B-BCB5-95B909B7716A}" type="slidenum">
              <a:rPr lang="en-US" smtClean="0"/>
              <a:t>‹#›</a:t>
            </a:fld>
            <a:endParaRPr lang="en-US"/>
          </a:p>
        </p:txBody>
      </p:sp>
    </p:spTree>
    <p:extLst>
      <p:ext uri="{BB962C8B-B14F-4D97-AF65-F5344CB8AC3E}">
        <p14:creationId xmlns:p14="http://schemas.microsoft.com/office/powerpoint/2010/main" val="37827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258C1A-FBDC-4E19-A847-E1424CF34B58}"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08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108AB-70B2-49AC-A396-9AB757BA2ECB}"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a:t>
            </a:fld>
            <a:endParaRPr lang="en-US"/>
          </a:p>
        </p:txBody>
      </p:sp>
    </p:spTree>
    <p:extLst>
      <p:ext uri="{BB962C8B-B14F-4D97-AF65-F5344CB8AC3E}">
        <p14:creationId xmlns:p14="http://schemas.microsoft.com/office/powerpoint/2010/main" val="135568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408DD9-6190-46B0-AFEC-289FCA3F035A}"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a:t>
            </a:fld>
            <a:endParaRPr lang="en-US"/>
          </a:p>
        </p:txBody>
      </p:sp>
    </p:spTree>
    <p:extLst>
      <p:ext uri="{BB962C8B-B14F-4D97-AF65-F5344CB8AC3E}">
        <p14:creationId xmlns:p14="http://schemas.microsoft.com/office/powerpoint/2010/main" val="161110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C25201-529C-47BB-93ED-D9C26E71915D}"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a:t>
            </a:fld>
            <a:endParaRPr lang="en-US"/>
          </a:p>
        </p:txBody>
      </p:sp>
    </p:spTree>
    <p:extLst>
      <p:ext uri="{BB962C8B-B14F-4D97-AF65-F5344CB8AC3E}">
        <p14:creationId xmlns:p14="http://schemas.microsoft.com/office/powerpoint/2010/main" val="342821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AC3881-8505-4526-9C9E-BBE89CC5E467}"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2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14FAAC-155D-4FAD-90A3-D5866C3E0936}" type="datetime1">
              <a:rPr lang="en-US" smtClean="0"/>
              <a:t>3/12/2026</a:t>
            </a:fld>
            <a:endParaRPr lang="en-US"/>
          </a:p>
        </p:txBody>
      </p:sp>
      <p:sp>
        <p:nvSpPr>
          <p:cNvPr id="6" name="Footer Placeholder 5"/>
          <p:cNvSpPr>
            <a:spLocks noGrp="1"/>
          </p:cNvSpPr>
          <p:nvPr>
            <p:ph type="ftr" sz="quarter" idx="11"/>
          </p:nvPr>
        </p:nvSpPr>
        <p:spPr/>
        <p:txBody>
          <a:bodyPr/>
          <a:lstStyle/>
          <a:p>
            <a:r>
              <a:rPr lang="en-US"/>
              <a:t>Shahbaa AbdulGhafoor</a:t>
            </a:r>
          </a:p>
        </p:txBody>
      </p:sp>
      <p:sp>
        <p:nvSpPr>
          <p:cNvPr id="7" name="Slide Number Placeholder 6"/>
          <p:cNvSpPr>
            <a:spLocks noGrp="1"/>
          </p:cNvSpPr>
          <p:nvPr>
            <p:ph type="sldNum" sz="quarter" idx="12"/>
          </p:nvPr>
        </p:nvSpPr>
        <p:spPr/>
        <p:txBody>
          <a:bodyPr/>
          <a:lstStyle/>
          <a:p>
            <a:fld id="{26B9608E-BA5A-4EFE-8702-E886C1540642}" type="slidenum">
              <a:rPr lang="en-US" smtClean="0"/>
              <a:t>‹#›</a:t>
            </a:fld>
            <a:endParaRPr lang="en-US"/>
          </a:p>
        </p:txBody>
      </p:sp>
    </p:spTree>
    <p:extLst>
      <p:ext uri="{BB962C8B-B14F-4D97-AF65-F5344CB8AC3E}">
        <p14:creationId xmlns:p14="http://schemas.microsoft.com/office/powerpoint/2010/main" val="179545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EAAAE9-9057-401B-ABEA-37FFC4478393}" type="datetime1">
              <a:rPr lang="en-US" smtClean="0"/>
              <a:t>3/12/2026</a:t>
            </a:fld>
            <a:endParaRPr lang="en-US"/>
          </a:p>
        </p:txBody>
      </p:sp>
      <p:sp>
        <p:nvSpPr>
          <p:cNvPr id="8" name="Footer Placeholder 7"/>
          <p:cNvSpPr>
            <a:spLocks noGrp="1"/>
          </p:cNvSpPr>
          <p:nvPr>
            <p:ph type="ftr" sz="quarter" idx="11"/>
          </p:nvPr>
        </p:nvSpPr>
        <p:spPr/>
        <p:txBody>
          <a:bodyPr/>
          <a:lstStyle/>
          <a:p>
            <a:r>
              <a:rPr lang="en-US"/>
              <a:t>Shahbaa AbdulGhafoor</a:t>
            </a:r>
          </a:p>
        </p:txBody>
      </p:sp>
      <p:sp>
        <p:nvSpPr>
          <p:cNvPr id="9" name="Slide Number Placeholder 8"/>
          <p:cNvSpPr>
            <a:spLocks noGrp="1"/>
          </p:cNvSpPr>
          <p:nvPr>
            <p:ph type="sldNum" sz="quarter" idx="12"/>
          </p:nvPr>
        </p:nvSpPr>
        <p:spPr/>
        <p:txBody>
          <a:bodyPr/>
          <a:lstStyle/>
          <a:p>
            <a:fld id="{26B9608E-BA5A-4EFE-8702-E886C1540642}" type="slidenum">
              <a:rPr lang="en-US" smtClean="0"/>
              <a:t>‹#›</a:t>
            </a:fld>
            <a:endParaRPr lang="en-US"/>
          </a:p>
        </p:txBody>
      </p:sp>
    </p:spTree>
    <p:extLst>
      <p:ext uri="{BB962C8B-B14F-4D97-AF65-F5344CB8AC3E}">
        <p14:creationId xmlns:p14="http://schemas.microsoft.com/office/powerpoint/2010/main" val="69396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D2F7F8-4AAE-4C28-BDC0-903AFD9CE346}" type="datetime1">
              <a:rPr lang="en-US" smtClean="0"/>
              <a:t>3/12/2026</a:t>
            </a:fld>
            <a:endParaRPr lang="en-US"/>
          </a:p>
        </p:txBody>
      </p:sp>
      <p:sp>
        <p:nvSpPr>
          <p:cNvPr id="4" name="Footer Placeholder 3"/>
          <p:cNvSpPr>
            <a:spLocks noGrp="1"/>
          </p:cNvSpPr>
          <p:nvPr>
            <p:ph type="ftr" sz="quarter" idx="11"/>
          </p:nvPr>
        </p:nvSpPr>
        <p:spPr/>
        <p:txBody>
          <a:bodyPr/>
          <a:lstStyle/>
          <a:p>
            <a:r>
              <a:rPr lang="en-US"/>
              <a:t>Shahbaa AbdulGhafoor</a:t>
            </a:r>
          </a:p>
        </p:txBody>
      </p:sp>
      <p:sp>
        <p:nvSpPr>
          <p:cNvPr id="5" name="Slide Number Placeholder 4"/>
          <p:cNvSpPr>
            <a:spLocks noGrp="1"/>
          </p:cNvSpPr>
          <p:nvPr>
            <p:ph type="sldNum" sz="quarter" idx="12"/>
          </p:nvPr>
        </p:nvSpPr>
        <p:spPr/>
        <p:txBody>
          <a:bodyPr/>
          <a:lstStyle/>
          <a:p>
            <a:fld id="{26B9608E-BA5A-4EFE-8702-E886C1540642}" type="slidenum">
              <a:rPr lang="en-US" smtClean="0"/>
              <a:t>‹#›</a:t>
            </a:fld>
            <a:endParaRPr lang="en-US"/>
          </a:p>
        </p:txBody>
      </p:sp>
    </p:spTree>
    <p:extLst>
      <p:ext uri="{BB962C8B-B14F-4D97-AF65-F5344CB8AC3E}">
        <p14:creationId xmlns:p14="http://schemas.microsoft.com/office/powerpoint/2010/main" val="164241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59E193-5407-443C-9C7B-7062DC7B1A75}" type="datetime1">
              <a:rPr lang="en-US" smtClean="0"/>
              <a:t>3/12/2026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Shahbaa AbdulGhafoor</a:t>
            </a:r>
          </a:p>
        </p:txBody>
      </p:sp>
      <p:sp>
        <p:nvSpPr>
          <p:cNvPr id="9" name="Slide Number Placeholder 8"/>
          <p:cNvSpPr>
            <a:spLocks noGrp="1"/>
          </p:cNvSpPr>
          <p:nvPr>
            <p:ph type="sldNum" sz="quarter" idx="12"/>
          </p:nvPr>
        </p:nvSpPr>
        <p:spPr/>
        <p:txBody>
          <a:bodyPr/>
          <a:lstStyle/>
          <a:p>
            <a:fld id="{26B9608E-BA5A-4EFE-8702-E886C1540642}" type="slidenum">
              <a:rPr lang="en-US" smtClean="0"/>
              <a:t>‹#›</a:t>
            </a:fld>
            <a:endParaRPr lang="en-US"/>
          </a:p>
        </p:txBody>
      </p:sp>
    </p:spTree>
    <p:extLst>
      <p:ext uri="{BB962C8B-B14F-4D97-AF65-F5344CB8AC3E}">
        <p14:creationId xmlns:p14="http://schemas.microsoft.com/office/powerpoint/2010/main" val="14102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510559-B38F-4BE9-9911-9F666502A182}" type="datetime1">
              <a:rPr lang="en-US" smtClean="0"/>
              <a:t>3/12/2026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Shahbaa AbdulGhafoor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B9608E-BA5A-4EFE-8702-E886C1540642}" type="slidenum">
              <a:rPr lang="en-US" smtClean="0"/>
              <a:t>‹#›</a:t>
            </a:fld>
            <a:endParaRPr lang="en-US"/>
          </a:p>
        </p:txBody>
      </p:sp>
    </p:spTree>
    <p:extLst>
      <p:ext uri="{BB962C8B-B14F-4D97-AF65-F5344CB8AC3E}">
        <p14:creationId xmlns:p14="http://schemas.microsoft.com/office/powerpoint/2010/main" val="270297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9F0CD9-25C9-4219-B84D-ED5705C64E93}" type="datetime1">
              <a:rPr lang="en-US" smtClean="0"/>
              <a:t>3/12/2026</a:t>
            </a:fld>
            <a:endParaRPr lang="en-US"/>
          </a:p>
        </p:txBody>
      </p:sp>
      <p:sp>
        <p:nvSpPr>
          <p:cNvPr id="6" name="Footer Placeholder 5"/>
          <p:cNvSpPr>
            <a:spLocks noGrp="1"/>
          </p:cNvSpPr>
          <p:nvPr>
            <p:ph type="ftr" sz="quarter" idx="11"/>
          </p:nvPr>
        </p:nvSpPr>
        <p:spPr/>
        <p:txBody>
          <a:bodyPr/>
          <a:lstStyle/>
          <a:p>
            <a:r>
              <a:rPr lang="en-US"/>
              <a:t>Shahbaa AbdulGhafoor</a:t>
            </a:r>
          </a:p>
        </p:txBody>
      </p:sp>
      <p:sp>
        <p:nvSpPr>
          <p:cNvPr id="7" name="Slide Number Placeholder 6"/>
          <p:cNvSpPr>
            <a:spLocks noGrp="1"/>
          </p:cNvSpPr>
          <p:nvPr>
            <p:ph type="sldNum" sz="quarter" idx="12"/>
          </p:nvPr>
        </p:nvSpPr>
        <p:spPr/>
        <p:txBody>
          <a:bodyPr/>
          <a:lstStyle/>
          <a:p>
            <a:fld id="{26B9608E-BA5A-4EFE-8702-E886C1540642}" type="slidenum">
              <a:rPr lang="en-US" smtClean="0"/>
              <a:t>‹#›</a:t>
            </a:fld>
            <a:endParaRPr lang="en-US"/>
          </a:p>
        </p:txBody>
      </p:sp>
    </p:spTree>
    <p:extLst>
      <p:ext uri="{BB962C8B-B14F-4D97-AF65-F5344CB8AC3E}">
        <p14:creationId xmlns:p14="http://schemas.microsoft.com/office/powerpoint/2010/main" val="383321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BC7E1C-966B-4CAE-8E8D-9B6A3A5E39D2}" type="datetime1">
              <a:rPr lang="en-US" smtClean="0"/>
              <a:t>3/12/2026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Shahbaa AbdulGhafoor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B9608E-BA5A-4EFE-8702-E886C154064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4262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139140" y="2560320"/>
            <a:ext cx="10014067" cy="523220"/>
          </a:xfrm>
          <a:prstGeom prst="rect">
            <a:avLst/>
          </a:prstGeom>
          <a:noFill/>
        </p:spPr>
        <p:txBody>
          <a:bodyPr wrap="square" rtlCol="0">
            <a:spAutoFit/>
          </a:bodyPr>
          <a:lstStyle/>
          <a:p>
            <a:r>
              <a:rPr lang="en-US" sz="2800" b="1" dirty="0"/>
              <a:t>Orthodontics and medically compromised patients</a:t>
            </a:r>
          </a:p>
        </p:txBody>
      </p:sp>
      <p:sp>
        <p:nvSpPr>
          <p:cNvPr id="4" name="TextBox 3"/>
          <p:cNvSpPr txBox="1"/>
          <p:nvPr/>
        </p:nvSpPr>
        <p:spPr>
          <a:xfrm flipH="1">
            <a:off x="3060468" y="4433455"/>
            <a:ext cx="4127270" cy="369332"/>
          </a:xfrm>
          <a:prstGeom prst="rect">
            <a:avLst/>
          </a:prstGeom>
          <a:noFill/>
        </p:spPr>
        <p:txBody>
          <a:bodyPr wrap="square" rtlCol="0">
            <a:spAutoFit/>
          </a:bodyPr>
          <a:lstStyle/>
          <a:p>
            <a:r>
              <a:rPr lang="ar-IQ" dirty="0"/>
              <a:t>ا.د.شهباء عبد الغفور محمد</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352" y="152841"/>
            <a:ext cx="2115128" cy="211512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9236" y="276609"/>
            <a:ext cx="1773382" cy="1773382"/>
          </a:xfrm>
          <a:prstGeom prst="rect">
            <a:avLst/>
          </a:prstGeom>
        </p:spPr>
      </p:pic>
      <p:sp>
        <p:nvSpPr>
          <p:cNvPr id="7" name="Date Placeholder 6"/>
          <p:cNvSpPr>
            <a:spLocks noGrp="1"/>
          </p:cNvSpPr>
          <p:nvPr>
            <p:ph type="dt" sz="half" idx="10"/>
          </p:nvPr>
        </p:nvSpPr>
        <p:spPr/>
        <p:txBody>
          <a:bodyPr/>
          <a:lstStyle/>
          <a:p>
            <a:fld id="{41C4C202-2430-47FE-922A-64989C6A8FE2}" type="datetime1">
              <a:rPr lang="en-US" smtClean="0"/>
              <a:t>3/12/2026</a:t>
            </a:fld>
            <a:endParaRPr lang="en-US"/>
          </a:p>
        </p:txBody>
      </p:sp>
      <p:sp>
        <p:nvSpPr>
          <p:cNvPr id="8" name="Footer Placeholder 7"/>
          <p:cNvSpPr>
            <a:spLocks noGrp="1"/>
          </p:cNvSpPr>
          <p:nvPr>
            <p:ph type="ftr" sz="quarter" idx="11"/>
          </p:nvPr>
        </p:nvSpPr>
        <p:spPr/>
        <p:txBody>
          <a:bodyPr/>
          <a:lstStyle/>
          <a:p>
            <a:r>
              <a:rPr lang="en-US"/>
              <a:t>Shahbaa AbdulGhafoor</a:t>
            </a:r>
          </a:p>
        </p:txBody>
      </p:sp>
      <p:sp>
        <p:nvSpPr>
          <p:cNvPr id="9" name="Slide Number Placeholder 8"/>
          <p:cNvSpPr>
            <a:spLocks noGrp="1"/>
          </p:cNvSpPr>
          <p:nvPr>
            <p:ph type="sldNum" sz="quarter" idx="12"/>
          </p:nvPr>
        </p:nvSpPr>
        <p:spPr/>
        <p:txBody>
          <a:bodyPr/>
          <a:lstStyle/>
          <a:p>
            <a:fld id="{26B9608E-BA5A-4EFE-8702-E886C1540642}" type="slidenum">
              <a:rPr lang="en-US" smtClean="0"/>
              <a:t>1</a:t>
            </a:fld>
            <a:endParaRPr lang="en-US"/>
          </a:p>
        </p:txBody>
      </p:sp>
    </p:spTree>
    <p:extLst>
      <p:ext uri="{BB962C8B-B14F-4D97-AF65-F5344CB8AC3E}">
        <p14:creationId xmlns:p14="http://schemas.microsoft.com/office/powerpoint/2010/main" val="328397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957" y="911459"/>
            <a:ext cx="10967259" cy="1508105"/>
          </a:xfrm>
          <a:prstGeom prst="rect">
            <a:avLst/>
          </a:prstGeom>
        </p:spPr>
        <p:txBody>
          <a:bodyPr wrap="square">
            <a:spAutoFit/>
          </a:bodyPr>
          <a:lstStyle/>
          <a:p>
            <a:pPr algn="just"/>
            <a:r>
              <a:rPr lang="en-US" sz="2000" b="1" u="sng" dirty="0"/>
              <a:t>Thyroid disorders </a:t>
            </a:r>
          </a:p>
          <a:p>
            <a:pPr marL="285750" indent="-285750" algn="just">
              <a:buFont typeface="Wingdings" panose="05000000000000000000" pitchFamily="2" charset="2"/>
              <a:buChar char="ü"/>
            </a:pPr>
            <a:r>
              <a:rPr lang="en-US" dirty="0"/>
              <a:t>A stress reduction protocol should be implemented.</a:t>
            </a:r>
          </a:p>
          <a:p>
            <a:pPr marL="285750" indent="-285750" algn="just">
              <a:buFont typeface="Wingdings" panose="05000000000000000000" pitchFamily="2" charset="2"/>
              <a:buChar char="ü"/>
            </a:pPr>
            <a:r>
              <a:rPr lang="en-US" dirty="0"/>
              <a:t> NSAIDs and aspirin are not recommended, and alternative pain medication should be prescribed.</a:t>
            </a:r>
          </a:p>
          <a:p>
            <a:pPr marL="285750" indent="-285750" algn="just">
              <a:buFont typeface="Wingdings" panose="05000000000000000000" pitchFamily="2" charset="2"/>
              <a:buChar char="ü"/>
            </a:pPr>
            <a:r>
              <a:rPr lang="en-US" dirty="0"/>
              <a:t> Patients with hyperthyroidism tend to have an increased amount of tooth movement .</a:t>
            </a:r>
          </a:p>
          <a:p>
            <a:pPr marL="285750" indent="-285750" algn="just">
              <a:buFont typeface="Wingdings" panose="05000000000000000000" pitchFamily="2" charset="2"/>
              <a:buChar char="ü"/>
            </a:pPr>
            <a:r>
              <a:rPr lang="en-US" dirty="0"/>
              <a:t>Patients with hypothyroidism tend to have an increased risk of root resorption</a:t>
            </a:r>
          </a:p>
        </p:txBody>
      </p:sp>
      <p:pic>
        <p:nvPicPr>
          <p:cNvPr id="3" name="Picture 2"/>
          <p:cNvPicPr>
            <a:picLocks noChangeAspect="1"/>
          </p:cNvPicPr>
          <p:nvPr/>
        </p:nvPicPr>
        <p:blipFill>
          <a:blip r:embed="rId2"/>
          <a:stretch>
            <a:fillRect/>
          </a:stretch>
        </p:blipFill>
        <p:spPr>
          <a:xfrm>
            <a:off x="4121121" y="2775672"/>
            <a:ext cx="3227330" cy="3212986"/>
          </a:xfrm>
          <a:prstGeom prst="rect">
            <a:avLst/>
          </a:prstGeom>
        </p:spPr>
      </p:pic>
      <p:sp>
        <p:nvSpPr>
          <p:cNvPr id="4" name="Date Placeholder 3"/>
          <p:cNvSpPr>
            <a:spLocks noGrp="1"/>
          </p:cNvSpPr>
          <p:nvPr>
            <p:ph type="dt" sz="half" idx="10"/>
          </p:nvPr>
        </p:nvSpPr>
        <p:spPr/>
        <p:txBody>
          <a:bodyPr/>
          <a:lstStyle/>
          <a:p>
            <a:fld id="{DB6E604E-AE73-4DCD-B10C-4A9C61F3508C}"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10</a:t>
            </a:fld>
            <a:endParaRPr lang="en-US"/>
          </a:p>
        </p:txBody>
      </p:sp>
    </p:spTree>
    <p:extLst>
      <p:ext uri="{BB962C8B-B14F-4D97-AF65-F5344CB8AC3E}">
        <p14:creationId xmlns:p14="http://schemas.microsoft.com/office/powerpoint/2010/main" val="176580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1" end="1"/>
                                            </p:txEl>
                                          </p:spTgt>
                                        </p:tgtEl>
                                      </p:cBhvr>
                                    </p:animEffect>
                                    <p:animScale>
                                      <p:cBhvr>
                                        <p:cTn id="7" dur="250" autoRev="1" fill="hold"/>
                                        <p:tgtEl>
                                          <p:spTgt spid="2">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2" end="2"/>
                                            </p:txEl>
                                          </p:spTgt>
                                        </p:tgtEl>
                                      </p:cBhvr>
                                    </p:animEffect>
                                    <p:animScale>
                                      <p:cBhvr>
                                        <p:cTn id="12" dur="250" autoRev="1" fill="hold"/>
                                        <p:tgtEl>
                                          <p:spTgt spid="2">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3" end="3"/>
                                            </p:txEl>
                                          </p:spTgt>
                                        </p:tgtEl>
                                      </p:cBhvr>
                                    </p:animEffect>
                                    <p:animScale>
                                      <p:cBhvr>
                                        <p:cTn id="17" dur="250" autoRev="1" fill="hold"/>
                                        <p:tgtEl>
                                          <p:spTgt spid="2">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
                                            <p:txEl>
                                              <p:pRg st="4" end="4"/>
                                            </p:txEl>
                                          </p:spTgt>
                                        </p:tgtEl>
                                      </p:cBhvr>
                                    </p:animEffect>
                                    <p:animScale>
                                      <p:cBhvr>
                                        <p:cTn id="22" dur="250" autoRev="1" fill="hold"/>
                                        <p:tgtEl>
                                          <p:spTgt spid="2">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08" y="418329"/>
            <a:ext cx="10679085" cy="1846659"/>
          </a:xfrm>
          <a:prstGeom prst="rect">
            <a:avLst/>
          </a:prstGeom>
        </p:spPr>
        <p:txBody>
          <a:bodyPr wrap="square">
            <a:spAutoFit/>
          </a:bodyPr>
          <a:lstStyle/>
          <a:p>
            <a:r>
              <a:rPr lang="en-US" sz="2400" b="1" u="sng" dirty="0"/>
              <a:t>Asthma</a:t>
            </a:r>
          </a:p>
          <a:p>
            <a:r>
              <a:rPr lang="en-US" dirty="0"/>
              <a:t>Stress and anxiety should be minimized. Short morning appointments, short waiting times, and avoidance of the supine position, if possible are recommended The patient's usual medication should be used before the appointment, and an inhaler should be available to the patient during the appointment if needed Asthmatic patients tend to have an increased risk of external root resorption Acetaminophen is recommended over Aspirin and NSAID for pain management</a:t>
            </a:r>
          </a:p>
        </p:txBody>
      </p:sp>
      <p:pic>
        <p:nvPicPr>
          <p:cNvPr id="3" name="Picture 2"/>
          <p:cNvPicPr>
            <a:picLocks noChangeAspect="1"/>
          </p:cNvPicPr>
          <p:nvPr/>
        </p:nvPicPr>
        <p:blipFill>
          <a:blip r:embed="rId2"/>
          <a:stretch>
            <a:fillRect/>
          </a:stretch>
        </p:blipFill>
        <p:spPr>
          <a:xfrm>
            <a:off x="7349144" y="2216727"/>
            <a:ext cx="2728653" cy="3638204"/>
          </a:xfrm>
          <a:prstGeom prst="rect">
            <a:avLst/>
          </a:prstGeom>
        </p:spPr>
      </p:pic>
      <p:sp>
        <p:nvSpPr>
          <p:cNvPr id="4" name="Date Placeholder 3"/>
          <p:cNvSpPr>
            <a:spLocks noGrp="1"/>
          </p:cNvSpPr>
          <p:nvPr>
            <p:ph type="dt" sz="half" idx="10"/>
          </p:nvPr>
        </p:nvSpPr>
        <p:spPr/>
        <p:txBody>
          <a:bodyPr/>
          <a:lstStyle/>
          <a:p>
            <a:fld id="{E65802CE-E389-45BE-9ADE-694F407EEFD5}"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11</a:t>
            </a:fld>
            <a:endParaRPr lang="en-US"/>
          </a:p>
        </p:txBody>
      </p:sp>
    </p:spTree>
    <p:extLst>
      <p:ext uri="{BB962C8B-B14F-4D97-AF65-F5344CB8AC3E}">
        <p14:creationId xmlns:p14="http://schemas.microsoft.com/office/powerpoint/2010/main" val="4250569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37" y="263297"/>
            <a:ext cx="11454939" cy="2800767"/>
          </a:xfrm>
          <a:prstGeom prst="rect">
            <a:avLst/>
          </a:prstGeom>
        </p:spPr>
        <p:txBody>
          <a:bodyPr wrap="square">
            <a:spAutoFit/>
          </a:bodyPr>
          <a:lstStyle/>
          <a:p>
            <a:r>
              <a:rPr lang="en-US" sz="3200" b="1" u="sng" dirty="0"/>
              <a:t>DiGeorge syndrome </a:t>
            </a:r>
          </a:p>
          <a:p>
            <a:pPr marL="285750" indent="-285750">
              <a:buFont typeface="Wingdings" panose="05000000000000000000" pitchFamily="2" charset="2"/>
              <a:buChar char="Ø"/>
            </a:pPr>
            <a:r>
              <a:rPr lang="en-US" dirty="0"/>
              <a:t>Patient's physician should be consulted regarding prophylactic antibiotic.</a:t>
            </a:r>
          </a:p>
          <a:p>
            <a:pPr marL="285750" indent="-285750">
              <a:buFont typeface="Wingdings" panose="05000000000000000000" pitchFamily="2" charset="2"/>
              <a:buChar char="Ø"/>
            </a:pPr>
            <a:r>
              <a:rPr lang="en-US" dirty="0"/>
              <a:t> In particular, if heart defects or immune deficiency exist.</a:t>
            </a:r>
          </a:p>
          <a:p>
            <a:pPr marL="285750" indent="-285750">
              <a:buFont typeface="Wingdings" panose="05000000000000000000" pitchFamily="2" charset="2"/>
              <a:buChar char="Ø"/>
            </a:pPr>
            <a:r>
              <a:rPr lang="en-US" dirty="0"/>
              <a:t> Because of the vertical growth pattern, well-timed orthodontic intervention is recommended.</a:t>
            </a:r>
          </a:p>
          <a:p>
            <a:pPr marL="285750" indent="-285750">
              <a:buFont typeface="Wingdings" panose="05000000000000000000" pitchFamily="2" charset="2"/>
              <a:buChar char="Ø"/>
            </a:pPr>
            <a:r>
              <a:rPr lang="en-US" dirty="0"/>
              <a:t> An open bite should be managed as early as possible by eliminating habits, including thumb sucking Light orthodontic force is recommended, especially in expansion.</a:t>
            </a:r>
          </a:p>
          <a:p>
            <a:pPr marL="285750" indent="-285750">
              <a:buFont typeface="Wingdings" panose="05000000000000000000" pitchFamily="2" charset="2"/>
              <a:buChar char="Ø"/>
            </a:pPr>
            <a:r>
              <a:rPr lang="en-US" dirty="0"/>
              <a:t> The bonding durability of brackets and attachments might be challenging due to the wide spread of enamel hypoplasia Orthodontic treatment options and duration should be managed wisely, based on the expected degree of compliance.</a:t>
            </a:r>
          </a:p>
        </p:txBody>
      </p:sp>
      <p:pic>
        <p:nvPicPr>
          <p:cNvPr id="3" name="Picture 2"/>
          <p:cNvPicPr>
            <a:picLocks noChangeAspect="1"/>
          </p:cNvPicPr>
          <p:nvPr/>
        </p:nvPicPr>
        <p:blipFill>
          <a:blip r:embed="rId2"/>
          <a:stretch>
            <a:fillRect/>
          </a:stretch>
        </p:blipFill>
        <p:spPr>
          <a:xfrm>
            <a:off x="9900458" y="3003195"/>
            <a:ext cx="1993727" cy="3639152"/>
          </a:xfrm>
          <a:prstGeom prst="rect">
            <a:avLst/>
          </a:prstGeom>
        </p:spPr>
      </p:pic>
      <p:pic>
        <p:nvPicPr>
          <p:cNvPr id="4" name="Picture 3"/>
          <p:cNvPicPr>
            <a:picLocks noChangeAspect="1"/>
          </p:cNvPicPr>
          <p:nvPr/>
        </p:nvPicPr>
        <p:blipFill>
          <a:blip r:embed="rId3"/>
          <a:stretch>
            <a:fillRect/>
          </a:stretch>
        </p:blipFill>
        <p:spPr>
          <a:xfrm>
            <a:off x="1556617" y="3208560"/>
            <a:ext cx="3054176" cy="3102219"/>
          </a:xfrm>
          <a:prstGeom prst="rect">
            <a:avLst/>
          </a:prstGeom>
        </p:spPr>
      </p:pic>
      <p:sp>
        <p:nvSpPr>
          <p:cNvPr id="5" name="Date Placeholder 4"/>
          <p:cNvSpPr>
            <a:spLocks noGrp="1"/>
          </p:cNvSpPr>
          <p:nvPr>
            <p:ph type="dt" sz="half" idx="10"/>
          </p:nvPr>
        </p:nvSpPr>
        <p:spPr/>
        <p:txBody>
          <a:bodyPr/>
          <a:lstStyle/>
          <a:p>
            <a:fld id="{AD0993EA-21E6-454B-88B7-D13C7AF91002}" type="datetime1">
              <a:rPr lang="en-US" smtClean="0"/>
              <a:t>3/12/2026</a:t>
            </a:fld>
            <a:endParaRPr lang="en-US"/>
          </a:p>
        </p:txBody>
      </p:sp>
      <p:sp>
        <p:nvSpPr>
          <p:cNvPr id="6" name="Footer Placeholder 5"/>
          <p:cNvSpPr>
            <a:spLocks noGrp="1"/>
          </p:cNvSpPr>
          <p:nvPr>
            <p:ph type="ftr" sz="quarter" idx="11"/>
          </p:nvPr>
        </p:nvSpPr>
        <p:spPr/>
        <p:txBody>
          <a:bodyPr/>
          <a:lstStyle/>
          <a:p>
            <a:r>
              <a:rPr lang="en-US"/>
              <a:t>Shahbaa AbdulGhafoor</a:t>
            </a:r>
          </a:p>
        </p:txBody>
      </p:sp>
      <p:sp>
        <p:nvSpPr>
          <p:cNvPr id="7" name="Slide Number Placeholder 6"/>
          <p:cNvSpPr>
            <a:spLocks noGrp="1"/>
          </p:cNvSpPr>
          <p:nvPr>
            <p:ph type="sldNum" sz="quarter" idx="12"/>
          </p:nvPr>
        </p:nvSpPr>
        <p:spPr/>
        <p:txBody>
          <a:bodyPr/>
          <a:lstStyle/>
          <a:p>
            <a:fld id="{26B9608E-BA5A-4EFE-8702-E886C1540642}" type="slidenum">
              <a:rPr lang="en-US" smtClean="0"/>
              <a:t>12</a:t>
            </a:fld>
            <a:endParaRPr lang="en-US"/>
          </a:p>
        </p:txBody>
      </p:sp>
    </p:spTree>
    <p:extLst>
      <p:ext uri="{BB962C8B-B14F-4D97-AF65-F5344CB8AC3E}">
        <p14:creationId xmlns:p14="http://schemas.microsoft.com/office/powerpoint/2010/main" val="348599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2">
                                            <p:txEl>
                                              <p:pRg st="1" end="1"/>
                                            </p:txEl>
                                          </p:spTgt>
                                        </p:tgtEl>
                                        <p:attrNameLst>
                                          <p:attrName>ppt_w</p:attrName>
                                        </p:attrNameLst>
                                      </p:cBhvr>
                                      <p:tavLst>
                                        <p:tav tm="0">
                                          <p:val>
                                            <p:strVal val="ppt_w"/>
                                          </p:val>
                                        </p:tav>
                                        <p:tav tm="100000">
                                          <p:val>
                                            <p:fltVal val="0"/>
                                          </p:val>
                                        </p:tav>
                                      </p:tavLst>
                                    </p:anim>
                                    <p:anim calcmode="lin" valueType="num">
                                      <p:cBhvr>
                                        <p:cTn id="7" dur="1000"/>
                                        <p:tgtEl>
                                          <p:spTgt spid="2">
                                            <p:txEl>
                                              <p:pRg st="1" end="1"/>
                                            </p:txEl>
                                          </p:spTgt>
                                        </p:tgtEl>
                                        <p:attrNameLst>
                                          <p:attrName>ppt_h</p:attrName>
                                        </p:attrNameLst>
                                      </p:cBhvr>
                                      <p:tavLst>
                                        <p:tav tm="0">
                                          <p:val>
                                            <p:strVal val="ppt_h"/>
                                          </p:val>
                                        </p:tav>
                                        <p:tav tm="100000">
                                          <p:val>
                                            <p:fltVal val="0"/>
                                          </p:val>
                                        </p:tav>
                                      </p:tavLst>
                                    </p:anim>
                                    <p:anim calcmode="lin" valueType="num">
                                      <p:cBhvr>
                                        <p:cTn id="8" dur="1000"/>
                                        <p:tgtEl>
                                          <p:spTgt spid="2">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2">
                                            <p:txEl>
                                              <p:pRg st="1" end="1"/>
                                            </p:txEl>
                                          </p:spTgt>
                                        </p:tgtEl>
                                      </p:cBhvr>
                                    </p:animEffect>
                                    <p:set>
                                      <p:cBhvr>
                                        <p:cTn id="10" dur="1" fill="hold">
                                          <p:stCondLst>
                                            <p:cond delay="999"/>
                                          </p:stCondLst>
                                        </p:cTn>
                                        <p:tgtEl>
                                          <p:spTgt spid="2">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2">
                                            <p:txEl>
                                              <p:pRg st="2" end="2"/>
                                            </p:txEl>
                                          </p:spTgt>
                                        </p:tgtEl>
                                        <p:attrNameLst>
                                          <p:attrName>ppt_w</p:attrName>
                                        </p:attrNameLst>
                                      </p:cBhvr>
                                      <p:tavLst>
                                        <p:tav tm="0">
                                          <p:val>
                                            <p:strVal val="ppt_w"/>
                                          </p:val>
                                        </p:tav>
                                        <p:tav tm="100000">
                                          <p:val>
                                            <p:fltVal val="0"/>
                                          </p:val>
                                        </p:tav>
                                      </p:tavLst>
                                    </p:anim>
                                    <p:anim calcmode="lin" valueType="num">
                                      <p:cBhvr>
                                        <p:cTn id="15" dur="1000"/>
                                        <p:tgtEl>
                                          <p:spTgt spid="2">
                                            <p:txEl>
                                              <p:pRg st="2" end="2"/>
                                            </p:txEl>
                                          </p:spTgt>
                                        </p:tgtEl>
                                        <p:attrNameLst>
                                          <p:attrName>ppt_h</p:attrName>
                                        </p:attrNameLst>
                                      </p:cBhvr>
                                      <p:tavLst>
                                        <p:tav tm="0">
                                          <p:val>
                                            <p:strVal val="ppt_h"/>
                                          </p:val>
                                        </p:tav>
                                        <p:tav tm="100000">
                                          <p:val>
                                            <p:fltVal val="0"/>
                                          </p:val>
                                        </p:tav>
                                      </p:tavLst>
                                    </p:anim>
                                    <p:anim calcmode="lin" valueType="num">
                                      <p:cBhvr>
                                        <p:cTn id="16" dur="1000"/>
                                        <p:tgtEl>
                                          <p:spTgt spid="2">
                                            <p:txEl>
                                              <p:pRg st="2" end="2"/>
                                            </p:txEl>
                                          </p:spTgt>
                                        </p:tgtEl>
                                        <p:attrNameLst>
                                          <p:attrName>style.rotation</p:attrName>
                                        </p:attrNameLst>
                                      </p:cBhvr>
                                      <p:tavLst>
                                        <p:tav tm="0">
                                          <p:val>
                                            <p:fltVal val="0"/>
                                          </p:val>
                                        </p:tav>
                                        <p:tav tm="100000">
                                          <p:val>
                                            <p:fltVal val="90"/>
                                          </p:val>
                                        </p:tav>
                                      </p:tavLst>
                                    </p:anim>
                                    <p:animEffect transition="out" filter="fade">
                                      <p:cBhvr>
                                        <p:cTn id="17" dur="1000"/>
                                        <p:tgtEl>
                                          <p:spTgt spid="2">
                                            <p:txEl>
                                              <p:pRg st="2" end="2"/>
                                            </p:txEl>
                                          </p:spTgt>
                                        </p:tgtEl>
                                      </p:cBhvr>
                                    </p:animEffect>
                                    <p:set>
                                      <p:cBhvr>
                                        <p:cTn id="18" dur="1" fill="hold">
                                          <p:stCondLst>
                                            <p:cond delay="999"/>
                                          </p:stCondLst>
                                        </p:cTn>
                                        <p:tgtEl>
                                          <p:spTgt spid="2">
                                            <p:txEl>
                                              <p:pRg st="2" end="2"/>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2">
                                            <p:txEl>
                                              <p:pRg st="3" end="3"/>
                                            </p:txEl>
                                          </p:spTgt>
                                        </p:tgtEl>
                                        <p:attrNameLst>
                                          <p:attrName>ppt_w</p:attrName>
                                        </p:attrNameLst>
                                      </p:cBhvr>
                                      <p:tavLst>
                                        <p:tav tm="0">
                                          <p:val>
                                            <p:strVal val="ppt_w"/>
                                          </p:val>
                                        </p:tav>
                                        <p:tav tm="100000">
                                          <p:val>
                                            <p:fltVal val="0"/>
                                          </p:val>
                                        </p:tav>
                                      </p:tavLst>
                                    </p:anim>
                                    <p:anim calcmode="lin" valueType="num">
                                      <p:cBhvr>
                                        <p:cTn id="23" dur="1000"/>
                                        <p:tgtEl>
                                          <p:spTgt spid="2">
                                            <p:txEl>
                                              <p:pRg st="3" end="3"/>
                                            </p:txEl>
                                          </p:spTgt>
                                        </p:tgtEl>
                                        <p:attrNameLst>
                                          <p:attrName>ppt_h</p:attrName>
                                        </p:attrNameLst>
                                      </p:cBhvr>
                                      <p:tavLst>
                                        <p:tav tm="0">
                                          <p:val>
                                            <p:strVal val="ppt_h"/>
                                          </p:val>
                                        </p:tav>
                                        <p:tav tm="100000">
                                          <p:val>
                                            <p:fltVal val="0"/>
                                          </p:val>
                                        </p:tav>
                                      </p:tavLst>
                                    </p:anim>
                                    <p:anim calcmode="lin" valueType="num">
                                      <p:cBhvr>
                                        <p:cTn id="24" dur="1000"/>
                                        <p:tgtEl>
                                          <p:spTgt spid="2">
                                            <p:txEl>
                                              <p:pRg st="3" end="3"/>
                                            </p:txEl>
                                          </p:spTgt>
                                        </p:tgtEl>
                                        <p:attrNameLst>
                                          <p:attrName>style.rotation</p:attrName>
                                        </p:attrNameLst>
                                      </p:cBhvr>
                                      <p:tavLst>
                                        <p:tav tm="0">
                                          <p:val>
                                            <p:fltVal val="0"/>
                                          </p:val>
                                        </p:tav>
                                        <p:tav tm="100000">
                                          <p:val>
                                            <p:fltVal val="90"/>
                                          </p:val>
                                        </p:tav>
                                      </p:tavLst>
                                    </p:anim>
                                    <p:animEffect transition="out" filter="fade">
                                      <p:cBhvr>
                                        <p:cTn id="25" dur="1000"/>
                                        <p:tgtEl>
                                          <p:spTgt spid="2">
                                            <p:txEl>
                                              <p:pRg st="3" end="3"/>
                                            </p:txEl>
                                          </p:spTgt>
                                        </p:tgtEl>
                                      </p:cBhvr>
                                    </p:animEffect>
                                    <p:set>
                                      <p:cBhvr>
                                        <p:cTn id="26" dur="1" fill="hold">
                                          <p:stCondLst>
                                            <p:cond delay="999"/>
                                          </p:stCondLst>
                                        </p:cTn>
                                        <p:tgtEl>
                                          <p:spTgt spid="2">
                                            <p:txEl>
                                              <p:pRg st="3" end="3"/>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nodeType="clickEffect">
                                  <p:stCondLst>
                                    <p:cond delay="0"/>
                                  </p:stCondLst>
                                  <p:childTnLst>
                                    <p:anim calcmode="lin" valueType="num">
                                      <p:cBhvr>
                                        <p:cTn id="30" dur="1000"/>
                                        <p:tgtEl>
                                          <p:spTgt spid="2">
                                            <p:txEl>
                                              <p:pRg st="4" end="4"/>
                                            </p:txEl>
                                          </p:spTgt>
                                        </p:tgtEl>
                                        <p:attrNameLst>
                                          <p:attrName>ppt_w</p:attrName>
                                        </p:attrNameLst>
                                      </p:cBhvr>
                                      <p:tavLst>
                                        <p:tav tm="0">
                                          <p:val>
                                            <p:strVal val="ppt_w"/>
                                          </p:val>
                                        </p:tav>
                                        <p:tav tm="100000">
                                          <p:val>
                                            <p:fltVal val="0"/>
                                          </p:val>
                                        </p:tav>
                                      </p:tavLst>
                                    </p:anim>
                                    <p:anim calcmode="lin" valueType="num">
                                      <p:cBhvr>
                                        <p:cTn id="31" dur="1000"/>
                                        <p:tgtEl>
                                          <p:spTgt spid="2">
                                            <p:txEl>
                                              <p:pRg st="4" end="4"/>
                                            </p:txEl>
                                          </p:spTgt>
                                        </p:tgtEl>
                                        <p:attrNameLst>
                                          <p:attrName>ppt_h</p:attrName>
                                        </p:attrNameLst>
                                      </p:cBhvr>
                                      <p:tavLst>
                                        <p:tav tm="0">
                                          <p:val>
                                            <p:strVal val="ppt_h"/>
                                          </p:val>
                                        </p:tav>
                                        <p:tav tm="100000">
                                          <p:val>
                                            <p:fltVal val="0"/>
                                          </p:val>
                                        </p:tav>
                                      </p:tavLst>
                                    </p:anim>
                                    <p:anim calcmode="lin" valueType="num">
                                      <p:cBhvr>
                                        <p:cTn id="32" dur="1000"/>
                                        <p:tgtEl>
                                          <p:spTgt spid="2">
                                            <p:txEl>
                                              <p:pRg st="4" end="4"/>
                                            </p:txEl>
                                          </p:spTgt>
                                        </p:tgtEl>
                                        <p:attrNameLst>
                                          <p:attrName>style.rotation</p:attrName>
                                        </p:attrNameLst>
                                      </p:cBhvr>
                                      <p:tavLst>
                                        <p:tav tm="0">
                                          <p:val>
                                            <p:fltVal val="0"/>
                                          </p:val>
                                        </p:tav>
                                        <p:tav tm="100000">
                                          <p:val>
                                            <p:fltVal val="90"/>
                                          </p:val>
                                        </p:tav>
                                      </p:tavLst>
                                    </p:anim>
                                    <p:animEffect transition="out" filter="fade">
                                      <p:cBhvr>
                                        <p:cTn id="33" dur="1000"/>
                                        <p:tgtEl>
                                          <p:spTgt spid="2">
                                            <p:txEl>
                                              <p:pRg st="4" end="4"/>
                                            </p:txEl>
                                          </p:spTgt>
                                        </p:tgtEl>
                                      </p:cBhvr>
                                    </p:animEffect>
                                    <p:set>
                                      <p:cBhvr>
                                        <p:cTn id="34" dur="1" fill="hold">
                                          <p:stCondLst>
                                            <p:cond delay="999"/>
                                          </p:stCondLst>
                                        </p:cTn>
                                        <p:tgtEl>
                                          <p:spTgt spid="2">
                                            <p:txEl>
                                              <p:pRg st="4" end="4"/>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nodeType="clickEffect">
                                  <p:stCondLst>
                                    <p:cond delay="0"/>
                                  </p:stCondLst>
                                  <p:childTnLst>
                                    <p:anim calcmode="lin" valueType="num">
                                      <p:cBhvr>
                                        <p:cTn id="38" dur="1000"/>
                                        <p:tgtEl>
                                          <p:spTgt spid="2">
                                            <p:txEl>
                                              <p:pRg st="5" end="5"/>
                                            </p:txEl>
                                          </p:spTgt>
                                        </p:tgtEl>
                                        <p:attrNameLst>
                                          <p:attrName>ppt_w</p:attrName>
                                        </p:attrNameLst>
                                      </p:cBhvr>
                                      <p:tavLst>
                                        <p:tav tm="0">
                                          <p:val>
                                            <p:strVal val="ppt_w"/>
                                          </p:val>
                                        </p:tav>
                                        <p:tav tm="100000">
                                          <p:val>
                                            <p:fltVal val="0"/>
                                          </p:val>
                                        </p:tav>
                                      </p:tavLst>
                                    </p:anim>
                                    <p:anim calcmode="lin" valueType="num">
                                      <p:cBhvr>
                                        <p:cTn id="39" dur="1000"/>
                                        <p:tgtEl>
                                          <p:spTgt spid="2">
                                            <p:txEl>
                                              <p:pRg st="5" end="5"/>
                                            </p:txEl>
                                          </p:spTgt>
                                        </p:tgtEl>
                                        <p:attrNameLst>
                                          <p:attrName>ppt_h</p:attrName>
                                        </p:attrNameLst>
                                      </p:cBhvr>
                                      <p:tavLst>
                                        <p:tav tm="0">
                                          <p:val>
                                            <p:strVal val="ppt_h"/>
                                          </p:val>
                                        </p:tav>
                                        <p:tav tm="100000">
                                          <p:val>
                                            <p:fltVal val="0"/>
                                          </p:val>
                                        </p:tav>
                                      </p:tavLst>
                                    </p:anim>
                                    <p:anim calcmode="lin" valueType="num">
                                      <p:cBhvr>
                                        <p:cTn id="40" dur="1000"/>
                                        <p:tgtEl>
                                          <p:spTgt spid="2">
                                            <p:txEl>
                                              <p:pRg st="5" end="5"/>
                                            </p:txEl>
                                          </p:spTgt>
                                        </p:tgtEl>
                                        <p:attrNameLst>
                                          <p:attrName>style.rotation</p:attrName>
                                        </p:attrNameLst>
                                      </p:cBhvr>
                                      <p:tavLst>
                                        <p:tav tm="0">
                                          <p:val>
                                            <p:fltVal val="0"/>
                                          </p:val>
                                        </p:tav>
                                        <p:tav tm="100000">
                                          <p:val>
                                            <p:fltVal val="90"/>
                                          </p:val>
                                        </p:tav>
                                      </p:tavLst>
                                    </p:anim>
                                    <p:animEffect transition="out" filter="fade">
                                      <p:cBhvr>
                                        <p:cTn id="41" dur="1000"/>
                                        <p:tgtEl>
                                          <p:spTgt spid="2">
                                            <p:txEl>
                                              <p:pRg st="5" end="5"/>
                                            </p:txEl>
                                          </p:spTgt>
                                        </p:tgtEl>
                                      </p:cBhvr>
                                    </p:animEffect>
                                    <p:set>
                                      <p:cBhvr>
                                        <p:cTn id="42" dur="1" fill="hold">
                                          <p:stCondLst>
                                            <p:cond delay="999"/>
                                          </p:stCondLst>
                                        </p:cTn>
                                        <p:tgtEl>
                                          <p:spTgt spid="2">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010" y="218870"/>
            <a:ext cx="11377353" cy="1908215"/>
          </a:xfrm>
          <a:prstGeom prst="rect">
            <a:avLst/>
          </a:prstGeom>
        </p:spPr>
        <p:txBody>
          <a:bodyPr wrap="square">
            <a:spAutoFit/>
          </a:bodyPr>
          <a:lstStyle/>
          <a:p>
            <a:pPr algn="just"/>
            <a:r>
              <a:rPr lang="en-US" sz="2800" b="1" u="sng" dirty="0"/>
              <a:t>HIV/AIDS</a:t>
            </a:r>
          </a:p>
          <a:p>
            <a:pPr marL="285750" indent="-285750" algn="just">
              <a:buFont typeface="Wingdings" panose="05000000000000000000" pitchFamily="2" charset="2"/>
              <a:buChar char="§"/>
            </a:pPr>
            <a:r>
              <a:rPr lang="en-US" dirty="0"/>
              <a:t>An orthodontist can aid in detecting a possible HIV infection by recognizing the first oral manifestations of the disease HIV patients with no symptoms should be treated as regular patients.</a:t>
            </a:r>
          </a:p>
          <a:p>
            <a:pPr marL="285750" indent="-285750" algn="just">
              <a:buFont typeface="Wingdings" panose="05000000000000000000" pitchFamily="2" charset="2"/>
              <a:buChar char="§"/>
            </a:pPr>
            <a:r>
              <a:rPr lang="en-US" dirty="0"/>
              <a:t> These patients can receive regular orthodontic treatment after ruling out the possibility of neutropenia, immunosuppression, or thrombocytopenia If any oral lesion is detected during the treatment, an appropriate referral is recommended For pain management, Acetaminophen and aspirin should be used with caution</a:t>
            </a:r>
          </a:p>
        </p:txBody>
      </p:sp>
      <p:pic>
        <p:nvPicPr>
          <p:cNvPr id="3" name="Picture 2"/>
          <p:cNvPicPr>
            <a:picLocks noChangeAspect="1"/>
          </p:cNvPicPr>
          <p:nvPr/>
        </p:nvPicPr>
        <p:blipFill>
          <a:blip r:embed="rId2"/>
          <a:stretch>
            <a:fillRect/>
          </a:stretch>
        </p:blipFill>
        <p:spPr>
          <a:xfrm>
            <a:off x="5263416" y="3398564"/>
            <a:ext cx="6866479" cy="2259632"/>
          </a:xfrm>
          <a:prstGeom prst="rect">
            <a:avLst/>
          </a:prstGeom>
        </p:spPr>
      </p:pic>
      <p:pic>
        <p:nvPicPr>
          <p:cNvPr id="4" name="Picture 3"/>
          <p:cNvPicPr>
            <a:picLocks noChangeAspect="1"/>
          </p:cNvPicPr>
          <p:nvPr/>
        </p:nvPicPr>
        <p:blipFill>
          <a:blip r:embed="rId3"/>
          <a:stretch>
            <a:fillRect/>
          </a:stretch>
        </p:blipFill>
        <p:spPr>
          <a:xfrm>
            <a:off x="1031108" y="3183995"/>
            <a:ext cx="3862317" cy="2570196"/>
          </a:xfrm>
          <a:prstGeom prst="rect">
            <a:avLst/>
          </a:prstGeom>
        </p:spPr>
      </p:pic>
      <p:sp>
        <p:nvSpPr>
          <p:cNvPr id="5" name="Date Placeholder 4"/>
          <p:cNvSpPr>
            <a:spLocks noGrp="1"/>
          </p:cNvSpPr>
          <p:nvPr>
            <p:ph type="dt" sz="half" idx="10"/>
          </p:nvPr>
        </p:nvSpPr>
        <p:spPr/>
        <p:txBody>
          <a:bodyPr/>
          <a:lstStyle/>
          <a:p>
            <a:fld id="{1ADD1093-8670-4C26-AFF2-4705FA5D4007}" type="datetime1">
              <a:rPr lang="en-US" smtClean="0"/>
              <a:t>3/12/2026</a:t>
            </a:fld>
            <a:endParaRPr lang="en-US"/>
          </a:p>
        </p:txBody>
      </p:sp>
      <p:sp>
        <p:nvSpPr>
          <p:cNvPr id="6" name="Footer Placeholder 5"/>
          <p:cNvSpPr>
            <a:spLocks noGrp="1"/>
          </p:cNvSpPr>
          <p:nvPr>
            <p:ph type="ftr" sz="quarter" idx="11"/>
          </p:nvPr>
        </p:nvSpPr>
        <p:spPr/>
        <p:txBody>
          <a:bodyPr/>
          <a:lstStyle/>
          <a:p>
            <a:r>
              <a:rPr lang="en-US"/>
              <a:t>Shahbaa AbdulGhafoor</a:t>
            </a:r>
          </a:p>
        </p:txBody>
      </p:sp>
      <p:sp>
        <p:nvSpPr>
          <p:cNvPr id="7" name="Slide Number Placeholder 6"/>
          <p:cNvSpPr>
            <a:spLocks noGrp="1"/>
          </p:cNvSpPr>
          <p:nvPr>
            <p:ph type="sldNum" sz="quarter" idx="12"/>
          </p:nvPr>
        </p:nvSpPr>
        <p:spPr/>
        <p:txBody>
          <a:bodyPr/>
          <a:lstStyle/>
          <a:p>
            <a:fld id="{26B9608E-BA5A-4EFE-8702-E886C1540642}" type="slidenum">
              <a:rPr lang="en-US" smtClean="0"/>
              <a:t>13</a:t>
            </a:fld>
            <a:endParaRPr lang="en-US"/>
          </a:p>
        </p:txBody>
      </p:sp>
    </p:spTree>
    <p:extLst>
      <p:ext uri="{BB962C8B-B14F-4D97-AF65-F5344CB8AC3E}">
        <p14:creationId xmlns:p14="http://schemas.microsoft.com/office/powerpoint/2010/main" val="17230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08" y="0"/>
            <a:ext cx="11770821" cy="3785652"/>
          </a:xfrm>
          <a:prstGeom prst="rect">
            <a:avLst/>
          </a:prstGeom>
        </p:spPr>
        <p:txBody>
          <a:bodyPr wrap="square">
            <a:spAutoFit/>
          </a:bodyPr>
          <a:lstStyle/>
          <a:p>
            <a:pPr algn="just"/>
            <a:r>
              <a:rPr lang="en-US" sz="2400" u="sng" dirty="0"/>
              <a:t>Organ transplantation </a:t>
            </a:r>
          </a:p>
          <a:p>
            <a:pPr marL="285750" indent="-285750" algn="just">
              <a:buFont typeface="Courier New" panose="02070309020205020404" pitchFamily="49" charset="0"/>
              <a:buChar char="o"/>
            </a:pPr>
            <a:r>
              <a:rPr lang="en-US" b="1" dirty="0">
                <a:solidFill>
                  <a:srgbClr val="92D050"/>
                </a:solidFill>
              </a:rPr>
              <a:t>If the patient is seen before transplantation, he or she must be referred to the general dentist to treat and control all active dental problems In the case of chronic renal failure (CRF), orthodontic treatment can be executed in well-controlled patients. In the case of advanced renal failure and possible dialysis, orthodontic treatment should be postponed </a:t>
            </a:r>
          </a:p>
          <a:p>
            <a:pPr marL="285750" indent="-285750" algn="just">
              <a:buFont typeface="Courier New" panose="02070309020205020404" pitchFamily="49" charset="0"/>
              <a:buChar char="o"/>
            </a:pPr>
            <a:r>
              <a:rPr lang="en-US" b="1" dirty="0">
                <a:solidFill>
                  <a:schemeClr val="tx2">
                    <a:lumMod val="60000"/>
                    <a:lumOff val="40000"/>
                  </a:schemeClr>
                </a:solidFill>
              </a:rPr>
              <a:t>Orthodontic treatment should not be initiated in the first six months following the transplantation Orthodontic treatment can be initiated after six months when the patient is in a stable condition, and there is no sign of transplant rejection</a:t>
            </a:r>
            <a:r>
              <a:rPr lang="en-US" dirty="0"/>
              <a:t> .</a:t>
            </a:r>
          </a:p>
          <a:p>
            <a:pPr marL="285750" indent="-285750" algn="just">
              <a:buFont typeface="Courier New" panose="02070309020205020404" pitchFamily="49" charset="0"/>
              <a:buChar char="o"/>
            </a:pPr>
            <a:r>
              <a:rPr lang="en-US" dirty="0">
                <a:solidFill>
                  <a:srgbClr val="FF0000"/>
                </a:solidFill>
              </a:rPr>
              <a:t>A minimal duration of orthodontic treatment is preferable Long-term use of </a:t>
            </a:r>
            <a:r>
              <a:rPr lang="en-US" dirty="0" err="1">
                <a:solidFill>
                  <a:srgbClr val="FF0000"/>
                </a:solidFill>
              </a:rPr>
              <a:t>immunosuppressants</a:t>
            </a:r>
            <a:r>
              <a:rPr lang="en-US" dirty="0">
                <a:solidFill>
                  <a:srgbClr val="FF0000"/>
                </a:solidFill>
              </a:rPr>
              <a:t> may accelerate orthodontic movement. Therefore, orthodontic forces should be minimized, and the adjustment of orthodontic appliances should be performed more frequently .</a:t>
            </a:r>
          </a:p>
          <a:p>
            <a:pPr marL="285750" indent="-285750" algn="just">
              <a:buFont typeface="Courier New" panose="02070309020205020404" pitchFamily="49" charset="0"/>
              <a:buChar char="o"/>
            </a:pPr>
            <a:r>
              <a:rPr lang="en-US" dirty="0"/>
              <a:t>The </a:t>
            </a:r>
            <a:r>
              <a:rPr lang="en-US" dirty="0" err="1"/>
              <a:t>Essix</a:t>
            </a:r>
            <a:r>
              <a:rPr lang="en-US" dirty="0"/>
              <a:t> retainer can be used but needs to be relieved around the gingival margins The treatment plan should be simple, and a non-extraction treatment option is preferable</a:t>
            </a:r>
          </a:p>
        </p:txBody>
      </p:sp>
      <p:pic>
        <p:nvPicPr>
          <p:cNvPr id="3" name="Picture 2"/>
          <p:cNvPicPr>
            <a:picLocks noChangeAspect="1"/>
          </p:cNvPicPr>
          <p:nvPr/>
        </p:nvPicPr>
        <p:blipFill>
          <a:blip r:embed="rId2"/>
          <a:stretch>
            <a:fillRect/>
          </a:stretch>
        </p:blipFill>
        <p:spPr>
          <a:xfrm>
            <a:off x="3425911" y="4404650"/>
            <a:ext cx="5343351" cy="2055135"/>
          </a:xfrm>
          <a:prstGeom prst="rect">
            <a:avLst/>
          </a:prstGeom>
        </p:spPr>
      </p:pic>
      <p:sp>
        <p:nvSpPr>
          <p:cNvPr id="4" name="Date Placeholder 3"/>
          <p:cNvSpPr>
            <a:spLocks noGrp="1"/>
          </p:cNvSpPr>
          <p:nvPr>
            <p:ph type="dt" sz="half" idx="10"/>
          </p:nvPr>
        </p:nvSpPr>
        <p:spPr/>
        <p:txBody>
          <a:bodyPr/>
          <a:lstStyle/>
          <a:p>
            <a:fld id="{1D63191C-C28A-45C2-8C8B-8CF979AB1528}"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14</a:t>
            </a:fld>
            <a:endParaRPr lang="en-US"/>
          </a:p>
        </p:txBody>
      </p:sp>
    </p:spTree>
    <p:extLst>
      <p:ext uri="{BB962C8B-B14F-4D97-AF65-F5344CB8AC3E}">
        <p14:creationId xmlns:p14="http://schemas.microsoft.com/office/powerpoint/2010/main" val="328952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60" y="390989"/>
            <a:ext cx="11255433" cy="3600986"/>
          </a:xfrm>
          <a:prstGeom prst="rect">
            <a:avLst/>
          </a:prstGeom>
        </p:spPr>
        <p:txBody>
          <a:bodyPr wrap="square">
            <a:spAutoFit/>
          </a:bodyPr>
          <a:lstStyle/>
          <a:p>
            <a:pPr algn="just"/>
            <a:r>
              <a:rPr lang="en-US" sz="2400" b="1" u="sng" dirty="0"/>
              <a:t>Juvenile idiopathic arthritis (JIA)</a:t>
            </a:r>
          </a:p>
          <a:p>
            <a:pPr marL="514350" indent="-514350" algn="just">
              <a:buFont typeface="+mj-lt"/>
              <a:buAutoNum type="romanUcPeriod"/>
            </a:pPr>
            <a:r>
              <a:rPr lang="en-US" sz="2400" b="1" dirty="0"/>
              <a:t> </a:t>
            </a:r>
            <a:r>
              <a:rPr lang="en-US" dirty="0"/>
              <a:t>The treatment of JIA involves medications, physical therapy, and psychosocial support to counteract the progressive and long-term nature of the disease Joint inflammation should be controlled as early as possible with medications to prevent deteriorating effects on the mandibular growth .</a:t>
            </a:r>
          </a:p>
          <a:p>
            <a:pPr marL="400050" indent="-400050" algn="just">
              <a:buFont typeface="+mj-lt"/>
              <a:buAutoNum type="romanUcPeriod"/>
            </a:pPr>
            <a:r>
              <a:rPr lang="en-US" dirty="0"/>
              <a:t>Once the inflammation is under control, orthodontic treatment should aim at restoring optimal occlusion and function of the mandible .</a:t>
            </a:r>
          </a:p>
          <a:p>
            <a:pPr marL="400050" indent="-400050" algn="just">
              <a:buFont typeface="+mj-lt"/>
              <a:buAutoNum type="romanUcPeriod"/>
            </a:pPr>
            <a:r>
              <a:rPr lang="en-US" dirty="0"/>
              <a:t>Heavy class II elastics should not be used. </a:t>
            </a:r>
          </a:p>
          <a:p>
            <a:pPr marL="400050" indent="-400050" algn="just">
              <a:buFont typeface="+mj-lt"/>
              <a:buAutoNum type="romanUcPeriod"/>
            </a:pPr>
            <a:r>
              <a:rPr lang="en-US" dirty="0"/>
              <a:t>The use of functional appliances is controversial In the case of a moderate mandibular deficiency, headgear is recommended.</a:t>
            </a:r>
          </a:p>
          <a:p>
            <a:pPr marL="400050" indent="-400050" algn="just">
              <a:buFont typeface="+mj-lt"/>
              <a:buAutoNum type="romanUcPeriod"/>
            </a:pPr>
            <a:r>
              <a:rPr lang="en-US" dirty="0"/>
              <a:t> </a:t>
            </a:r>
            <a:r>
              <a:rPr lang="en-US" dirty="0" err="1"/>
              <a:t>Orthognathic</a:t>
            </a:r>
            <a:r>
              <a:rPr lang="en-US" dirty="0"/>
              <a:t> surgery should be performed when growth is complete except in case of TMJ's </a:t>
            </a:r>
            <a:r>
              <a:rPr lang="en-US" dirty="0" err="1"/>
              <a:t>ankylosis</a:t>
            </a:r>
            <a:r>
              <a:rPr lang="en-US" dirty="0"/>
              <a:t>, which mandates surgical intervention sooner Maxillary surgery and advancement </a:t>
            </a:r>
            <a:r>
              <a:rPr lang="en-US" dirty="0" err="1"/>
              <a:t>genioplasty</a:t>
            </a:r>
            <a:r>
              <a:rPr lang="en-US" dirty="0"/>
              <a:t> have been advocated to treat severe mandibular deficiency In case of severe deformity, distraction </a:t>
            </a:r>
            <a:r>
              <a:rPr lang="en-US" dirty="0" err="1"/>
              <a:t>osteogenesis</a:t>
            </a:r>
            <a:r>
              <a:rPr lang="en-US" dirty="0"/>
              <a:t> is recommended</a:t>
            </a:r>
          </a:p>
        </p:txBody>
      </p:sp>
      <p:pic>
        <p:nvPicPr>
          <p:cNvPr id="3" name="Picture 2"/>
          <p:cNvPicPr>
            <a:picLocks noChangeAspect="1"/>
          </p:cNvPicPr>
          <p:nvPr/>
        </p:nvPicPr>
        <p:blipFill>
          <a:blip r:embed="rId2"/>
          <a:stretch>
            <a:fillRect/>
          </a:stretch>
        </p:blipFill>
        <p:spPr>
          <a:xfrm>
            <a:off x="4601487" y="4120801"/>
            <a:ext cx="3328854" cy="2798955"/>
          </a:xfrm>
          <a:prstGeom prst="rect">
            <a:avLst/>
          </a:prstGeom>
        </p:spPr>
      </p:pic>
      <p:sp>
        <p:nvSpPr>
          <p:cNvPr id="4" name="Date Placeholder 3"/>
          <p:cNvSpPr>
            <a:spLocks noGrp="1"/>
          </p:cNvSpPr>
          <p:nvPr>
            <p:ph type="dt" sz="half" idx="10"/>
          </p:nvPr>
        </p:nvSpPr>
        <p:spPr/>
        <p:txBody>
          <a:bodyPr/>
          <a:lstStyle/>
          <a:p>
            <a:fld id="{08603742-B2A0-4A7C-BF85-EC5EFE65C739}"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15</a:t>
            </a:fld>
            <a:endParaRPr lang="en-US"/>
          </a:p>
        </p:txBody>
      </p:sp>
    </p:spTree>
    <p:extLst>
      <p:ext uri="{BB962C8B-B14F-4D97-AF65-F5344CB8AC3E}">
        <p14:creationId xmlns:p14="http://schemas.microsoft.com/office/powerpoint/2010/main" val="198458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770" y="318899"/>
            <a:ext cx="11244349" cy="3139321"/>
          </a:xfrm>
          <a:prstGeom prst="rect">
            <a:avLst/>
          </a:prstGeom>
        </p:spPr>
        <p:txBody>
          <a:bodyPr wrap="square">
            <a:spAutoFit/>
          </a:bodyPr>
          <a:lstStyle/>
          <a:p>
            <a:pPr algn="just"/>
            <a:r>
              <a:rPr lang="en-US" b="1" u="sng" dirty="0"/>
              <a:t>Seizure disorders </a:t>
            </a:r>
          </a:p>
          <a:p>
            <a:pPr marL="342900" indent="-342900" algn="just">
              <a:buFont typeface="+mj-lt"/>
              <a:buAutoNum type="alphaUcPeriod"/>
            </a:pPr>
            <a:r>
              <a:rPr lang="en-US" dirty="0"/>
              <a:t>Well-controlled seizure is not considered a contraindication to orthodontic treatment. </a:t>
            </a:r>
          </a:p>
          <a:p>
            <a:pPr marL="342900" indent="-342900" algn="just">
              <a:buFont typeface="+mj-lt"/>
              <a:buAutoNum type="alphaUcPeriod"/>
            </a:pPr>
            <a:r>
              <a:rPr lang="en-US" dirty="0"/>
              <a:t>Patients with poorly controlled seizures who have episodes of falling or uncontrolled movement of body parts are contraindicated to receive orthodontic treatment </a:t>
            </a:r>
          </a:p>
          <a:p>
            <a:pPr marL="342900" indent="-342900" algn="just">
              <a:buFont typeface="+mj-lt"/>
              <a:buAutoNum type="alphaUcPeriod"/>
            </a:pPr>
            <a:r>
              <a:rPr lang="en-US" dirty="0"/>
              <a:t>Removable appliances should be used with caution and should be supplemented with extra means of retention and made with high-impact acrylic resin. </a:t>
            </a:r>
          </a:p>
          <a:p>
            <a:pPr marL="342900" indent="-342900" algn="just">
              <a:buFont typeface="+mj-lt"/>
              <a:buAutoNum type="alphaUcPeriod"/>
            </a:pPr>
            <a:r>
              <a:rPr lang="en-US" dirty="0"/>
              <a:t>Thus, fixed orthodontic appliances are recommended.</a:t>
            </a:r>
          </a:p>
          <a:p>
            <a:pPr marL="342900" indent="-342900" algn="just">
              <a:buFont typeface="+mj-lt"/>
              <a:buAutoNum type="alphaUcPeriod"/>
            </a:pPr>
            <a:r>
              <a:rPr lang="en-US" dirty="0"/>
              <a:t> Clear aligners should be trimmed carefully around the gingival margins.</a:t>
            </a:r>
          </a:p>
          <a:p>
            <a:pPr marL="342900" indent="-342900" algn="just">
              <a:buFont typeface="+mj-lt"/>
              <a:buAutoNum type="alphaUcPeriod"/>
            </a:pPr>
            <a:r>
              <a:rPr lang="en-US" dirty="0"/>
              <a:t> Bonded retainers should be avoided MRI can be distorted by the metal in fixed orthodontic appliances.</a:t>
            </a:r>
          </a:p>
          <a:p>
            <a:pPr marL="342900" indent="-342900" algn="just">
              <a:buFont typeface="+mj-lt"/>
              <a:buAutoNum type="alphaUcPeriod"/>
            </a:pPr>
            <a:r>
              <a:rPr lang="en-US" dirty="0"/>
              <a:t> Thus, it is recommended to remove any removable parts, including arch wires and ligature wires, to get an acceptable image Plastic, ceramic, or titanium brackets are recommended for these patients</a:t>
            </a:r>
          </a:p>
        </p:txBody>
      </p:sp>
      <p:pic>
        <p:nvPicPr>
          <p:cNvPr id="3" name="Picture 2"/>
          <p:cNvPicPr>
            <a:picLocks noChangeAspect="1"/>
          </p:cNvPicPr>
          <p:nvPr/>
        </p:nvPicPr>
        <p:blipFill>
          <a:blip r:embed="rId2"/>
          <a:stretch>
            <a:fillRect/>
          </a:stretch>
        </p:blipFill>
        <p:spPr>
          <a:xfrm>
            <a:off x="6097587" y="3450090"/>
            <a:ext cx="4366953" cy="2906009"/>
          </a:xfrm>
          <a:prstGeom prst="rect">
            <a:avLst/>
          </a:prstGeom>
        </p:spPr>
      </p:pic>
      <p:sp>
        <p:nvSpPr>
          <p:cNvPr id="4" name="Date Placeholder 3"/>
          <p:cNvSpPr>
            <a:spLocks noGrp="1"/>
          </p:cNvSpPr>
          <p:nvPr>
            <p:ph type="dt" sz="half" idx="10"/>
          </p:nvPr>
        </p:nvSpPr>
        <p:spPr/>
        <p:txBody>
          <a:bodyPr/>
          <a:lstStyle/>
          <a:p>
            <a:fld id="{381952D7-B3FE-45CE-A3C8-97739471CF45}"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16</a:t>
            </a:fld>
            <a:endParaRPr lang="en-US"/>
          </a:p>
        </p:txBody>
      </p:sp>
    </p:spTree>
    <p:extLst>
      <p:ext uri="{BB962C8B-B14F-4D97-AF65-F5344CB8AC3E}">
        <p14:creationId xmlns:p14="http://schemas.microsoft.com/office/powerpoint/2010/main" val="384263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80">
                                          <p:stCondLst>
                                            <p:cond delay="0"/>
                                          </p:stCondLst>
                                        </p:cTn>
                                        <p:tgtEl>
                                          <p:spTgt spid="2">
                                            <p:txEl>
                                              <p:pRg st="3" end="3"/>
                                            </p:txEl>
                                          </p:spTgt>
                                        </p:tgtEl>
                                      </p:cBhvr>
                                    </p:animEffect>
                                    <p:anim calcmode="lin" valueType="num">
                                      <p:cBhvr>
                                        <p:cTn id="4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3" end="3"/>
                                            </p:txEl>
                                          </p:spTgt>
                                        </p:tgtEl>
                                      </p:cBhvr>
                                      <p:to x="100000" y="60000"/>
                                    </p:animScale>
                                    <p:animScale>
                                      <p:cBhvr>
                                        <p:cTn id="50" dur="166" decel="50000">
                                          <p:stCondLst>
                                            <p:cond delay="676"/>
                                          </p:stCondLst>
                                        </p:cTn>
                                        <p:tgtEl>
                                          <p:spTgt spid="2">
                                            <p:txEl>
                                              <p:pRg st="3" end="3"/>
                                            </p:txEl>
                                          </p:spTgt>
                                        </p:tgtEl>
                                      </p:cBhvr>
                                      <p:to x="100000" y="100000"/>
                                    </p:animScale>
                                    <p:animScale>
                                      <p:cBhvr>
                                        <p:cTn id="51" dur="26">
                                          <p:stCondLst>
                                            <p:cond delay="1312"/>
                                          </p:stCondLst>
                                        </p:cTn>
                                        <p:tgtEl>
                                          <p:spTgt spid="2">
                                            <p:txEl>
                                              <p:pRg st="3" end="3"/>
                                            </p:txEl>
                                          </p:spTgt>
                                        </p:tgtEl>
                                      </p:cBhvr>
                                      <p:to x="100000" y="80000"/>
                                    </p:animScale>
                                    <p:animScale>
                                      <p:cBhvr>
                                        <p:cTn id="52" dur="166" decel="50000">
                                          <p:stCondLst>
                                            <p:cond delay="1338"/>
                                          </p:stCondLst>
                                        </p:cTn>
                                        <p:tgtEl>
                                          <p:spTgt spid="2">
                                            <p:txEl>
                                              <p:pRg st="3" end="3"/>
                                            </p:txEl>
                                          </p:spTgt>
                                        </p:tgtEl>
                                      </p:cBhvr>
                                      <p:to x="100000" y="100000"/>
                                    </p:animScale>
                                    <p:animScale>
                                      <p:cBhvr>
                                        <p:cTn id="53" dur="26">
                                          <p:stCondLst>
                                            <p:cond delay="1642"/>
                                          </p:stCondLst>
                                        </p:cTn>
                                        <p:tgtEl>
                                          <p:spTgt spid="2">
                                            <p:txEl>
                                              <p:pRg st="3" end="3"/>
                                            </p:txEl>
                                          </p:spTgt>
                                        </p:tgtEl>
                                      </p:cBhvr>
                                      <p:to x="100000" y="90000"/>
                                    </p:animScale>
                                    <p:animScale>
                                      <p:cBhvr>
                                        <p:cTn id="54" dur="166" decel="50000">
                                          <p:stCondLst>
                                            <p:cond delay="1668"/>
                                          </p:stCondLst>
                                        </p:cTn>
                                        <p:tgtEl>
                                          <p:spTgt spid="2">
                                            <p:txEl>
                                              <p:pRg st="3" end="3"/>
                                            </p:txEl>
                                          </p:spTgt>
                                        </p:tgtEl>
                                      </p:cBhvr>
                                      <p:to x="100000" y="100000"/>
                                    </p:animScale>
                                    <p:animScale>
                                      <p:cBhvr>
                                        <p:cTn id="55" dur="26">
                                          <p:stCondLst>
                                            <p:cond delay="1808"/>
                                          </p:stCondLst>
                                        </p:cTn>
                                        <p:tgtEl>
                                          <p:spTgt spid="2">
                                            <p:txEl>
                                              <p:pRg st="3" end="3"/>
                                            </p:txEl>
                                          </p:spTgt>
                                        </p:tgtEl>
                                      </p:cBhvr>
                                      <p:to x="100000" y="95000"/>
                                    </p:animScale>
                                    <p:animScale>
                                      <p:cBhvr>
                                        <p:cTn id="56" dur="166" decel="50000">
                                          <p:stCondLst>
                                            <p:cond delay="1834"/>
                                          </p:stCondLst>
                                        </p:cTn>
                                        <p:tgtEl>
                                          <p:spTgt spid="2">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wipe(down)">
                                      <p:cBhvr>
                                        <p:cTn id="61" dur="580">
                                          <p:stCondLst>
                                            <p:cond delay="0"/>
                                          </p:stCondLst>
                                        </p:cTn>
                                        <p:tgtEl>
                                          <p:spTgt spid="2">
                                            <p:txEl>
                                              <p:pRg st="4" end="4"/>
                                            </p:txEl>
                                          </p:spTgt>
                                        </p:tgtEl>
                                      </p:cBhvr>
                                    </p:animEffect>
                                    <p:anim calcmode="lin" valueType="num">
                                      <p:cBhvr>
                                        <p:cTn id="6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4" end="4"/>
                                            </p:txEl>
                                          </p:spTgt>
                                        </p:tgtEl>
                                      </p:cBhvr>
                                      <p:to x="100000" y="60000"/>
                                    </p:animScale>
                                    <p:animScale>
                                      <p:cBhvr>
                                        <p:cTn id="68" dur="166" decel="50000">
                                          <p:stCondLst>
                                            <p:cond delay="676"/>
                                          </p:stCondLst>
                                        </p:cTn>
                                        <p:tgtEl>
                                          <p:spTgt spid="2">
                                            <p:txEl>
                                              <p:pRg st="4" end="4"/>
                                            </p:txEl>
                                          </p:spTgt>
                                        </p:tgtEl>
                                      </p:cBhvr>
                                      <p:to x="100000" y="100000"/>
                                    </p:animScale>
                                    <p:animScale>
                                      <p:cBhvr>
                                        <p:cTn id="69" dur="26">
                                          <p:stCondLst>
                                            <p:cond delay="1312"/>
                                          </p:stCondLst>
                                        </p:cTn>
                                        <p:tgtEl>
                                          <p:spTgt spid="2">
                                            <p:txEl>
                                              <p:pRg st="4" end="4"/>
                                            </p:txEl>
                                          </p:spTgt>
                                        </p:tgtEl>
                                      </p:cBhvr>
                                      <p:to x="100000" y="80000"/>
                                    </p:animScale>
                                    <p:animScale>
                                      <p:cBhvr>
                                        <p:cTn id="70" dur="166" decel="50000">
                                          <p:stCondLst>
                                            <p:cond delay="1338"/>
                                          </p:stCondLst>
                                        </p:cTn>
                                        <p:tgtEl>
                                          <p:spTgt spid="2">
                                            <p:txEl>
                                              <p:pRg st="4" end="4"/>
                                            </p:txEl>
                                          </p:spTgt>
                                        </p:tgtEl>
                                      </p:cBhvr>
                                      <p:to x="100000" y="100000"/>
                                    </p:animScale>
                                    <p:animScale>
                                      <p:cBhvr>
                                        <p:cTn id="71" dur="26">
                                          <p:stCondLst>
                                            <p:cond delay="1642"/>
                                          </p:stCondLst>
                                        </p:cTn>
                                        <p:tgtEl>
                                          <p:spTgt spid="2">
                                            <p:txEl>
                                              <p:pRg st="4" end="4"/>
                                            </p:txEl>
                                          </p:spTgt>
                                        </p:tgtEl>
                                      </p:cBhvr>
                                      <p:to x="100000" y="90000"/>
                                    </p:animScale>
                                    <p:animScale>
                                      <p:cBhvr>
                                        <p:cTn id="72" dur="166" decel="50000">
                                          <p:stCondLst>
                                            <p:cond delay="1668"/>
                                          </p:stCondLst>
                                        </p:cTn>
                                        <p:tgtEl>
                                          <p:spTgt spid="2">
                                            <p:txEl>
                                              <p:pRg st="4" end="4"/>
                                            </p:txEl>
                                          </p:spTgt>
                                        </p:tgtEl>
                                      </p:cBhvr>
                                      <p:to x="100000" y="100000"/>
                                    </p:animScale>
                                    <p:animScale>
                                      <p:cBhvr>
                                        <p:cTn id="73" dur="26">
                                          <p:stCondLst>
                                            <p:cond delay="1808"/>
                                          </p:stCondLst>
                                        </p:cTn>
                                        <p:tgtEl>
                                          <p:spTgt spid="2">
                                            <p:txEl>
                                              <p:pRg st="4" end="4"/>
                                            </p:txEl>
                                          </p:spTgt>
                                        </p:tgtEl>
                                      </p:cBhvr>
                                      <p:to x="100000" y="95000"/>
                                    </p:animScale>
                                    <p:animScale>
                                      <p:cBhvr>
                                        <p:cTn id="74" dur="166" decel="50000">
                                          <p:stCondLst>
                                            <p:cond delay="1834"/>
                                          </p:stCondLst>
                                        </p:cTn>
                                        <p:tgtEl>
                                          <p:spTgt spid="2">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
                                            <p:txEl>
                                              <p:pRg st="5" end="5"/>
                                            </p:txEl>
                                          </p:spTgt>
                                        </p:tgtEl>
                                        <p:attrNameLst>
                                          <p:attrName>style.visibility</p:attrName>
                                        </p:attrNameLst>
                                      </p:cBhvr>
                                      <p:to>
                                        <p:strVal val="visible"/>
                                      </p:to>
                                    </p:set>
                                    <p:animEffect transition="in" filter="wipe(down)">
                                      <p:cBhvr>
                                        <p:cTn id="79" dur="580">
                                          <p:stCondLst>
                                            <p:cond delay="0"/>
                                          </p:stCondLst>
                                        </p:cTn>
                                        <p:tgtEl>
                                          <p:spTgt spid="2">
                                            <p:txEl>
                                              <p:pRg st="5" end="5"/>
                                            </p:txEl>
                                          </p:spTgt>
                                        </p:tgtEl>
                                      </p:cBhvr>
                                    </p:animEffect>
                                    <p:anim calcmode="lin" valueType="num">
                                      <p:cBhvr>
                                        <p:cTn id="80"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5" end="5"/>
                                            </p:txEl>
                                          </p:spTgt>
                                        </p:tgtEl>
                                      </p:cBhvr>
                                      <p:to x="100000" y="60000"/>
                                    </p:animScale>
                                    <p:animScale>
                                      <p:cBhvr>
                                        <p:cTn id="86" dur="166" decel="50000">
                                          <p:stCondLst>
                                            <p:cond delay="676"/>
                                          </p:stCondLst>
                                        </p:cTn>
                                        <p:tgtEl>
                                          <p:spTgt spid="2">
                                            <p:txEl>
                                              <p:pRg st="5" end="5"/>
                                            </p:txEl>
                                          </p:spTgt>
                                        </p:tgtEl>
                                      </p:cBhvr>
                                      <p:to x="100000" y="100000"/>
                                    </p:animScale>
                                    <p:animScale>
                                      <p:cBhvr>
                                        <p:cTn id="87" dur="26">
                                          <p:stCondLst>
                                            <p:cond delay="1312"/>
                                          </p:stCondLst>
                                        </p:cTn>
                                        <p:tgtEl>
                                          <p:spTgt spid="2">
                                            <p:txEl>
                                              <p:pRg st="5" end="5"/>
                                            </p:txEl>
                                          </p:spTgt>
                                        </p:tgtEl>
                                      </p:cBhvr>
                                      <p:to x="100000" y="80000"/>
                                    </p:animScale>
                                    <p:animScale>
                                      <p:cBhvr>
                                        <p:cTn id="88" dur="166" decel="50000">
                                          <p:stCondLst>
                                            <p:cond delay="1338"/>
                                          </p:stCondLst>
                                        </p:cTn>
                                        <p:tgtEl>
                                          <p:spTgt spid="2">
                                            <p:txEl>
                                              <p:pRg st="5" end="5"/>
                                            </p:txEl>
                                          </p:spTgt>
                                        </p:tgtEl>
                                      </p:cBhvr>
                                      <p:to x="100000" y="100000"/>
                                    </p:animScale>
                                    <p:animScale>
                                      <p:cBhvr>
                                        <p:cTn id="89" dur="26">
                                          <p:stCondLst>
                                            <p:cond delay="1642"/>
                                          </p:stCondLst>
                                        </p:cTn>
                                        <p:tgtEl>
                                          <p:spTgt spid="2">
                                            <p:txEl>
                                              <p:pRg st="5" end="5"/>
                                            </p:txEl>
                                          </p:spTgt>
                                        </p:tgtEl>
                                      </p:cBhvr>
                                      <p:to x="100000" y="90000"/>
                                    </p:animScale>
                                    <p:animScale>
                                      <p:cBhvr>
                                        <p:cTn id="90" dur="166" decel="50000">
                                          <p:stCondLst>
                                            <p:cond delay="1668"/>
                                          </p:stCondLst>
                                        </p:cTn>
                                        <p:tgtEl>
                                          <p:spTgt spid="2">
                                            <p:txEl>
                                              <p:pRg st="5" end="5"/>
                                            </p:txEl>
                                          </p:spTgt>
                                        </p:tgtEl>
                                      </p:cBhvr>
                                      <p:to x="100000" y="100000"/>
                                    </p:animScale>
                                    <p:animScale>
                                      <p:cBhvr>
                                        <p:cTn id="91" dur="26">
                                          <p:stCondLst>
                                            <p:cond delay="1808"/>
                                          </p:stCondLst>
                                        </p:cTn>
                                        <p:tgtEl>
                                          <p:spTgt spid="2">
                                            <p:txEl>
                                              <p:pRg st="5" end="5"/>
                                            </p:txEl>
                                          </p:spTgt>
                                        </p:tgtEl>
                                      </p:cBhvr>
                                      <p:to x="100000" y="95000"/>
                                    </p:animScale>
                                    <p:animScale>
                                      <p:cBhvr>
                                        <p:cTn id="92" dur="166" decel="50000">
                                          <p:stCondLst>
                                            <p:cond delay="1834"/>
                                          </p:stCondLst>
                                        </p:cTn>
                                        <p:tgtEl>
                                          <p:spTgt spid="2">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down)">
                                      <p:cBhvr>
                                        <p:cTn id="97" dur="580">
                                          <p:stCondLst>
                                            <p:cond delay="0"/>
                                          </p:stCondLst>
                                        </p:cTn>
                                        <p:tgtEl>
                                          <p:spTgt spid="2">
                                            <p:txEl>
                                              <p:pRg st="6" end="6"/>
                                            </p:txEl>
                                          </p:spTgt>
                                        </p:tgtEl>
                                      </p:cBhvr>
                                    </p:animEffect>
                                    <p:anim calcmode="lin" valueType="num">
                                      <p:cBhvr>
                                        <p:cTn id="98"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2">
                                            <p:txEl>
                                              <p:pRg st="6" end="6"/>
                                            </p:txEl>
                                          </p:spTgt>
                                        </p:tgtEl>
                                      </p:cBhvr>
                                      <p:to x="100000" y="60000"/>
                                    </p:animScale>
                                    <p:animScale>
                                      <p:cBhvr>
                                        <p:cTn id="104" dur="166" decel="50000">
                                          <p:stCondLst>
                                            <p:cond delay="676"/>
                                          </p:stCondLst>
                                        </p:cTn>
                                        <p:tgtEl>
                                          <p:spTgt spid="2">
                                            <p:txEl>
                                              <p:pRg st="6" end="6"/>
                                            </p:txEl>
                                          </p:spTgt>
                                        </p:tgtEl>
                                      </p:cBhvr>
                                      <p:to x="100000" y="100000"/>
                                    </p:animScale>
                                    <p:animScale>
                                      <p:cBhvr>
                                        <p:cTn id="105" dur="26">
                                          <p:stCondLst>
                                            <p:cond delay="1312"/>
                                          </p:stCondLst>
                                        </p:cTn>
                                        <p:tgtEl>
                                          <p:spTgt spid="2">
                                            <p:txEl>
                                              <p:pRg st="6" end="6"/>
                                            </p:txEl>
                                          </p:spTgt>
                                        </p:tgtEl>
                                      </p:cBhvr>
                                      <p:to x="100000" y="80000"/>
                                    </p:animScale>
                                    <p:animScale>
                                      <p:cBhvr>
                                        <p:cTn id="106" dur="166" decel="50000">
                                          <p:stCondLst>
                                            <p:cond delay="1338"/>
                                          </p:stCondLst>
                                        </p:cTn>
                                        <p:tgtEl>
                                          <p:spTgt spid="2">
                                            <p:txEl>
                                              <p:pRg st="6" end="6"/>
                                            </p:txEl>
                                          </p:spTgt>
                                        </p:tgtEl>
                                      </p:cBhvr>
                                      <p:to x="100000" y="100000"/>
                                    </p:animScale>
                                    <p:animScale>
                                      <p:cBhvr>
                                        <p:cTn id="107" dur="26">
                                          <p:stCondLst>
                                            <p:cond delay="1642"/>
                                          </p:stCondLst>
                                        </p:cTn>
                                        <p:tgtEl>
                                          <p:spTgt spid="2">
                                            <p:txEl>
                                              <p:pRg st="6" end="6"/>
                                            </p:txEl>
                                          </p:spTgt>
                                        </p:tgtEl>
                                      </p:cBhvr>
                                      <p:to x="100000" y="90000"/>
                                    </p:animScale>
                                    <p:animScale>
                                      <p:cBhvr>
                                        <p:cTn id="108" dur="166" decel="50000">
                                          <p:stCondLst>
                                            <p:cond delay="1668"/>
                                          </p:stCondLst>
                                        </p:cTn>
                                        <p:tgtEl>
                                          <p:spTgt spid="2">
                                            <p:txEl>
                                              <p:pRg st="6" end="6"/>
                                            </p:txEl>
                                          </p:spTgt>
                                        </p:tgtEl>
                                      </p:cBhvr>
                                      <p:to x="100000" y="100000"/>
                                    </p:animScale>
                                    <p:animScale>
                                      <p:cBhvr>
                                        <p:cTn id="109" dur="26">
                                          <p:stCondLst>
                                            <p:cond delay="1808"/>
                                          </p:stCondLst>
                                        </p:cTn>
                                        <p:tgtEl>
                                          <p:spTgt spid="2">
                                            <p:txEl>
                                              <p:pRg st="6" end="6"/>
                                            </p:txEl>
                                          </p:spTgt>
                                        </p:tgtEl>
                                      </p:cBhvr>
                                      <p:to x="100000" y="95000"/>
                                    </p:animScale>
                                    <p:animScale>
                                      <p:cBhvr>
                                        <p:cTn id="110" dur="166" decel="50000">
                                          <p:stCondLst>
                                            <p:cond delay="1834"/>
                                          </p:stCondLst>
                                        </p:cTn>
                                        <p:tgtEl>
                                          <p:spTgt spid="2">
                                            <p:txEl>
                                              <p:pRg st="6" end="6"/>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2">
                                            <p:txEl>
                                              <p:pRg st="7" end="7"/>
                                            </p:txEl>
                                          </p:spTgt>
                                        </p:tgtEl>
                                        <p:attrNameLst>
                                          <p:attrName>style.visibility</p:attrName>
                                        </p:attrNameLst>
                                      </p:cBhvr>
                                      <p:to>
                                        <p:strVal val="visible"/>
                                      </p:to>
                                    </p:set>
                                    <p:animEffect transition="in" filter="wipe(down)">
                                      <p:cBhvr>
                                        <p:cTn id="115" dur="580">
                                          <p:stCondLst>
                                            <p:cond delay="0"/>
                                          </p:stCondLst>
                                        </p:cTn>
                                        <p:tgtEl>
                                          <p:spTgt spid="2">
                                            <p:txEl>
                                              <p:pRg st="7" end="7"/>
                                            </p:txEl>
                                          </p:spTgt>
                                        </p:tgtEl>
                                      </p:cBhvr>
                                    </p:animEffect>
                                    <p:anim calcmode="lin" valueType="num">
                                      <p:cBhvr>
                                        <p:cTn id="116"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2">
                                            <p:txEl>
                                              <p:pRg st="7" end="7"/>
                                            </p:txEl>
                                          </p:spTgt>
                                        </p:tgtEl>
                                      </p:cBhvr>
                                      <p:to x="100000" y="60000"/>
                                    </p:animScale>
                                    <p:animScale>
                                      <p:cBhvr>
                                        <p:cTn id="122" dur="166" decel="50000">
                                          <p:stCondLst>
                                            <p:cond delay="676"/>
                                          </p:stCondLst>
                                        </p:cTn>
                                        <p:tgtEl>
                                          <p:spTgt spid="2">
                                            <p:txEl>
                                              <p:pRg st="7" end="7"/>
                                            </p:txEl>
                                          </p:spTgt>
                                        </p:tgtEl>
                                      </p:cBhvr>
                                      <p:to x="100000" y="100000"/>
                                    </p:animScale>
                                    <p:animScale>
                                      <p:cBhvr>
                                        <p:cTn id="123" dur="26">
                                          <p:stCondLst>
                                            <p:cond delay="1312"/>
                                          </p:stCondLst>
                                        </p:cTn>
                                        <p:tgtEl>
                                          <p:spTgt spid="2">
                                            <p:txEl>
                                              <p:pRg st="7" end="7"/>
                                            </p:txEl>
                                          </p:spTgt>
                                        </p:tgtEl>
                                      </p:cBhvr>
                                      <p:to x="100000" y="80000"/>
                                    </p:animScale>
                                    <p:animScale>
                                      <p:cBhvr>
                                        <p:cTn id="124" dur="166" decel="50000">
                                          <p:stCondLst>
                                            <p:cond delay="1338"/>
                                          </p:stCondLst>
                                        </p:cTn>
                                        <p:tgtEl>
                                          <p:spTgt spid="2">
                                            <p:txEl>
                                              <p:pRg st="7" end="7"/>
                                            </p:txEl>
                                          </p:spTgt>
                                        </p:tgtEl>
                                      </p:cBhvr>
                                      <p:to x="100000" y="100000"/>
                                    </p:animScale>
                                    <p:animScale>
                                      <p:cBhvr>
                                        <p:cTn id="125" dur="26">
                                          <p:stCondLst>
                                            <p:cond delay="1642"/>
                                          </p:stCondLst>
                                        </p:cTn>
                                        <p:tgtEl>
                                          <p:spTgt spid="2">
                                            <p:txEl>
                                              <p:pRg st="7" end="7"/>
                                            </p:txEl>
                                          </p:spTgt>
                                        </p:tgtEl>
                                      </p:cBhvr>
                                      <p:to x="100000" y="90000"/>
                                    </p:animScale>
                                    <p:animScale>
                                      <p:cBhvr>
                                        <p:cTn id="126" dur="166" decel="50000">
                                          <p:stCondLst>
                                            <p:cond delay="1668"/>
                                          </p:stCondLst>
                                        </p:cTn>
                                        <p:tgtEl>
                                          <p:spTgt spid="2">
                                            <p:txEl>
                                              <p:pRg st="7" end="7"/>
                                            </p:txEl>
                                          </p:spTgt>
                                        </p:tgtEl>
                                      </p:cBhvr>
                                      <p:to x="100000" y="100000"/>
                                    </p:animScale>
                                    <p:animScale>
                                      <p:cBhvr>
                                        <p:cTn id="127" dur="26">
                                          <p:stCondLst>
                                            <p:cond delay="1808"/>
                                          </p:stCondLst>
                                        </p:cTn>
                                        <p:tgtEl>
                                          <p:spTgt spid="2">
                                            <p:txEl>
                                              <p:pRg st="7" end="7"/>
                                            </p:txEl>
                                          </p:spTgt>
                                        </p:tgtEl>
                                      </p:cBhvr>
                                      <p:to x="100000" y="95000"/>
                                    </p:animScale>
                                    <p:animScale>
                                      <p:cBhvr>
                                        <p:cTn id="128" dur="166" decel="50000">
                                          <p:stCondLst>
                                            <p:cond delay="1834"/>
                                          </p:stCondLst>
                                        </p:cTn>
                                        <p:tgtEl>
                                          <p:spTgt spid="2">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169" y="651269"/>
            <a:ext cx="10778836" cy="2677656"/>
          </a:xfrm>
          <a:prstGeom prst="rect">
            <a:avLst/>
          </a:prstGeom>
        </p:spPr>
        <p:txBody>
          <a:bodyPr wrap="square">
            <a:spAutoFit/>
          </a:bodyPr>
          <a:lstStyle/>
          <a:p>
            <a:pPr algn="just"/>
            <a:r>
              <a:rPr lang="en-US" sz="2400" u="sng" dirty="0"/>
              <a:t>Autism Spectrum Disorder (ASD) </a:t>
            </a:r>
          </a:p>
          <a:p>
            <a:pPr marL="285750" indent="-285750" algn="just">
              <a:buBlip>
                <a:blip r:embed="rId2"/>
              </a:buBlip>
            </a:pPr>
            <a:r>
              <a:rPr lang="en-US" dirty="0"/>
              <a:t>The presence of parents, giving short and clear sentences, voice control, Tell-Show-Do technique, </a:t>
            </a:r>
            <a:r>
              <a:rPr lang="en-US" dirty="0" err="1"/>
              <a:t>behaviour</a:t>
            </a:r>
            <a:r>
              <a:rPr lang="en-US" dirty="0"/>
              <a:t> modification, and positive reinforcement can be utilized to improve communication and acceptance. </a:t>
            </a:r>
          </a:p>
          <a:p>
            <a:pPr marL="285750" indent="-285750" algn="just">
              <a:buBlip>
                <a:blip r:embed="rId2"/>
              </a:buBlip>
            </a:pPr>
            <a:r>
              <a:rPr lang="en-US" dirty="0"/>
              <a:t>This must be done over several visits before starting the orthodontic treatment</a:t>
            </a:r>
          </a:p>
          <a:p>
            <a:pPr marL="285750" indent="-285750" algn="just">
              <a:buBlip>
                <a:blip r:embed="rId2"/>
              </a:buBlip>
            </a:pPr>
            <a:r>
              <a:rPr lang="en-US" dirty="0"/>
              <a:t> Desensitization techniques can be used by gradually introducing the patient to the items used in the orthodontic office Some procedures can be conducted using behavior management and protective stabilization (restraint). Others might need sedation, or even general anesthesia Removable orthodontic appliances are recommended for autistic patients. </a:t>
            </a:r>
          </a:p>
          <a:p>
            <a:pPr marL="285750" indent="-285750" algn="just">
              <a:buBlip>
                <a:blip r:embed="rId2"/>
              </a:buBlip>
            </a:pPr>
            <a:r>
              <a:rPr lang="en-US" dirty="0"/>
              <a:t>They should be as small as possible and be reinforced by wires.</a:t>
            </a:r>
          </a:p>
        </p:txBody>
      </p:sp>
      <p:pic>
        <p:nvPicPr>
          <p:cNvPr id="3" name="Picture 2"/>
          <p:cNvPicPr>
            <a:picLocks noChangeAspect="1"/>
          </p:cNvPicPr>
          <p:nvPr/>
        </p:nvPicPr>
        <p:blipFill>
          <a:blip r:embed="rId3"/>
          <a:stretch>
            <a:fillRect/>
          </a:stretch>
        </p:blipFill>
        <p:spPr>
          <a:xfrm>
            <a:off x="7099070" y="3778924"/>
            <a:ext cx="3679090" cy="1916439"/>
          </a:xfrm>
          <a:prstGeom prst="rect">
            <a:avLst/>
          </a:prstGeom>
        </p:spPr>
      </p:pic>
      <p:pic>
        <p:nvPicPr>
          <p:cNvPr id="4" name="Picture 3"/>
          <p:cNvPicPr>
            <a:picLocks noChangeAspect="1"/>
          </p:cNvPicPr>
          <p:nvPr/>
        </p:nvPicPr>
        <p:blipFill>
          <a:blip r:embed="rId4"/>
          <a:stretch>
            <a:fillRect/>
          </a:stretch>
        </p:blipFill>
        <p:spPr>
          <a:xfrm>
            <a:off x="1269691" y="3778923"/>
            <a:ext cx="2879895" cy="1916439"/>
          </a:xfrm>
          <a:prstGeom prst="rect">
            <a:avLst/>
          </a:prstGeom>
        </p:spPr>
      </p:pic>
      <p:sp>
        <p:nvSpPr>
          <p:cNvPr id="5" name="Date Placeholder 4"/>
          <p:cNvSpPr>
            <a:spLocks noGrp="1"/>
          </p:cNvSpPr>
          <p:nvPr>
            <p:ph type="dt" sz="half" idx="10"/>
          </p:nvPr>
        </p:nvSpPr>
        <p:spPr/>
        <p:txBody>
          <a:bodyPr/>
          <a:lstStyle/>
          <a:p>
            <a:fld id="{A035BBFD-71AC-4958-BFA8-B6898404E3C3}" type="datetime1">
              <a:rPr lang="en-US" smtClean="0"/>
              <a:t>3/12/2026</a:t>
            </a:fld>
            <a:endParaRPr lang="en-US"/>
          </a:p>
        </p:txBody>
      </p:sp>
      <p:sp>
        <p:nvSpPr>
          <p:cNvPr id="6" name="Footer Placeholder 5"/>
          <p:cNvSpPr>
            <a:spLocks noGrp="1"/>
          </p:cNvSpPr>
          <p:nvPr>
            <p:ph type="ftr" sz="quarter" idx="11"/>
          </p:nvPr>
        </p:nvSpPr>
        <p:spPr/>
        <p:txBody>
          <a:bodyPr/>
          <a:lstStyle/>
          <a:p>
            <a:r>
              <a:rPr lang="en-US"/>
              <a:t>Shahbaa AbdulGhafoor</a:t>
            </a:r>
          </a:p>
        </p:txBody>
      </p:sp>
      <p:sp>
        <p:nvSpPr>
          <p:cNvPr id="7" name="Slide Number Placeholder 6"/>
          <p:cNvSpPr>
            <a:spLocks noGrp="1"/>
          </p:cNvSpPr>
          <p:nvPr>
            <p:ph type="sldNum" sz="quarter" idx="12"/>
          </p:nvPr>
        </p:nvSpPr>
        <p:spPr/>
        <p:txBody>
          <a:bodyPr/>
          <a:lstStyle/>
          <a:p>
            <a:fld id="{26B9608E-BA5A-4EFE-8702-E886C1540642}" type="slidenum">
              <a:rPr lang="en-US" smtClean="0"/>
              <a:t>17</a:t>
            </a:fld>
            <a:endParaRPr lang="en-US"/>
          </a:p>
        </p:txBody>
      </p:sp>
    </p:spTree>
    <p:extLst>
      <p:ext uri="{BB962C8B-B14F-4D97-AF65-F5344CB8AC3E}">
        <p14:creationId xmlns:p14="http://schemas.microsoft.com/office/powerpoint/2010/main" val="109761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1" end="1"/>
                                            </p:txEl>
                                          </p:spTgt>
                                        </p:tgtEl>
                                        <p:attrNameLst>
                                          <p:attrName>r</p:attrName>
                                        </p:attrNameLst>
                                      </p:cBhvr>
                                    </p:animRot>
                                    <p:animRot by="-240000">
                                      <p:cBhvr>
                                        <p:cTn id="7" dur="200" fill="hold">
                                          <p:stCondLst>
                                            <p:cond delay="200"/>
                                          </p:stCondLst>
                                        </p:cTn>
                                        <p:tgtEl>
                                          <p:spTgt spid="2">
                                            <p:txEl>
                                              <p:pRg st="1" end="1"/>
                                            </p:txEl>
                                          </p:spTgt>
                                        </p:tgtEl>
                                        <p:attrNameLst>
                                          <p:attrName>r</p:attrName>
                                        </p:attrNameLst>
                                      </p:cBhvr>
                                    </p:animRot>
                                    <p:animRot by="240000">
                                      <p:cBhvr>
                                        <p:cTn id="8" dur="200" fill="hold">
                                          <p:stCondLst>
                                            <p:cond delay="400"/>
                                          </p:stCondLst>
                                        </p:cTn>
                                        <p:tgtEl>
                                          <p:spTgt spid="2">
                                            <p:txEl>
                                              <p:pRg st="1" end="1"/>
                                            </p:txEl>
                                          </p:spTgt>
                                        </p:tgtEl>
                                        <p:attrNameLst>
                                          <p:attrName>r</p:attrName>
                                        </p:attrNameLst>
                                      </p:cBhvr>
                                    </p:animRot>
                                    <p:animRot by="-240000">
                                      <p:cBhvr>
                                        <p:cTn id="9" dur="200" fill="hold">
                                          <p:stCondLst>
                                            <p:cond delay="600"/>
                                          </p:stCondLst>
                                        </p:cTn>
                                        <p:tgtEl>
                                          <p:spTgt spid="2">
                                            <p:txEl>
                                              <p:pRg st="1" end="1"/>
                                            </p:txEl>
                                          </p:spTgt>
                                        </p:tgtEl>
                                        <p:attrNameLst>
                                          <p:attrName>r</p:attrName>
                                        </p:attrNameLst>
                                      </p:cBhvr>
                                    </p:animRot>
                                    <p:animRot by="120000">
                                      <p:cBhvr>
                                        <p:cTn id="10" dur="200" fill="hold">
                                          <p:stCondLst>
                                            <p:cond delay="800"/>
                                          </p:stCondLst>
                                        </p:cTn>
                                        <p:tgtEl>
                                          <p:spTgt spid="2">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2">
                                            <p:txEl>
                                              <p:pRg st="2" end="2"/>
                                            </p:txEl>
                                          </p:spTgt>
                                        </p:tgtEl>
                                        <p:attrNameLst>
                                          <p:attrName>r</p:attrName>
                                        </p:attrNameLst>
                                      </p:cBhvr>
                                    </p:animRot>
                                    <p:animRot by="-240000">
                                      <p:cBhvr>
                                        <p:cTn id="15" dur="200" fill="hold">
                                          <p:stCondLst>
                                            <p:cond delay="200"/>
                                          </p:stCondLst>
                                        </p:cTn>
                                        <p:tgtEl>
                                          <p:spTgt spid="2">
                                            <p:txEl>
                                              <p:pRg st="2" end="2"/>
                                            </p:txEl>
                                          </p:spTgt>
                                        </p:tgtEl>
                                        <p:attrNameLst>
                                          <p:attrName>r</p:attrName>
                                        </p:attrNameLst>
                                      </p:cBhvr>
                                    </p:animRot>
                                    <p:animRot by="240000">
                                      <p:cBhvr>
                                        <p:cTn id="16" dur="200" fill="hold">
                                          <p:stCondLst>
                                            <p:cond delay="400"/>
                                          </p:stCondLst>
                                        </p:cTn>
                                        <p:tgtEl>
                                          <p:spTgt spid="2">
                                            <p:txEl>
                                              <p:pRg st="2" end="2"/>
                                            </p:txEl>
                                          </p:spTgt>
                                        </p:tgtEl>
                                        <p:attrNameLst>
                                          <p:attrName>r</p:attrName>
                                        </p:attrNameLst>
                                      </p:cBhvr>
                                    </p:animRot>
                                    <p:animRot by="-240000">
                                      <p:cBhvr>
                                        <p:cTn id="17" dur="200" fill="hold">
                                          <p:stCondLst>
                                            <p:cond delay="600"/>
                                          </p:stCondLst>
                                        </p:cTn>
                                        <p:tgtEl>
                                          <p:spTgt spid="2">
                                            <p:txEl>
                                              <p:pRg st="2" end="2"/>
                                            </p:txEl>
                                          </p:spTgt>
                                        </p:tgtEl>
                                        <p:attrNameLst>
                                          <p:attrName>r</p:attrName>
                                        </p:attrNameLst>
                                      </p:cBhvr>
                                    </p:animRot>
                                    <p:animRot by="120000">
                                      <p:cBhvr>
                                        <p:cTn id="18" dur="200" fill="hold">
                                          <p:stCondLst>
                                            <p:cond delay="800"/>
                                          </p:stCondLst>
                                        </p:cTn>
                                        <p:tgtEl>
                                          <p:spTgt spid="2">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2">
                                            <p:txEl>
                                              <p:pRg st="3" end="3"/>
                                            </p:txEl>
                                          </p:spTgt>
                                        </p:tgtEl>
                                        <p:attrNameLst>
                                          <p:attrName>r</p:attrName>
                                        </p:attrNameLst>
                                      </p:cBhvr>
                                    </p:animRot>
                                    <p:animRot by="-240000">
                                      <p:cBhvr>
                                        <p:cTn id="23" dur="200" fill="hold">
                                          <p:stCondLst>
                                            <p:cond delay="200"/>
                                          </p:stCondLst>
                                        </p:cTn>
                                        <p:tgtEl>
                                          <p:spTgt spid="2">
                                            <p:txEl>
                                              <p:pRg st="3" end="3"/>
                                            </p:txEl>
                                          </p:spTgt>
                                        </p:tgtEl>
                                        <p:attrNameLst>
                                          <p:attrName>r</p:attrName>
                                        </p:attrNameLst>
                                      </p:cBhvr>
                                    </p:animRot>
                                    <p:animRot by="240000">
                                      <p:cBhvr>
                                        <p:cTn id="24" dur="200" fill="hold">
                                          <p:stCondLst>
                                            <p:cond delay="400"/>
                                          </p:stCondLst>
                                        </p:cTn>
                                        <p:tgtEl>
                                          <p:spTgt spid="2">
                                            <p:txEl>
                                              <p:pRg st="3" end="3"/>
                                            </p:txEl>
                                          </p:spTgt>
                                        </p:tgtEl>
                                        <p:attrNameLst>
                                          <p:attrName>r</p:attrName>
                                        </p:attrNameLst>
                                      </p:cBhvr>
                                    </p:animRot>
                                    <p:animRot by="-240000">
                                      <p:cBhvr>
                                        <p:cTn id="25" dur="200" fill="hold">
                                          <p:stCondLst>
                                            <p:cond delay="600"/>
                                          </p:stCondLst>
                                        </p:cTn>
                                        <p:tgtEl>
                                          <p:spTgt spid="2">
                                            <p:txEl>
                                              <p:pRg st="3" end="3"/>
                                            </p:txEl>
                                          </p:spTgt>
                                        </p:tgtEl>
                                        <p:attrNameLst>
                                          <p:attrName>r</p:attrName>
                                        </p:attrNameLst>
                                      </p:cBhvr>
                                    </p:animRot>
                                    <p:animRot by="120000">
                                      <p:cBhvr>
                                        <p:cTn id="26" dur="200" fill="hold">
                                          <p:stCondLst>
                                            <p:cond delay="800"/>
                                          </p:stCondLst>
                                        </p:cTn>
                                        <p:tgtEl>
                                          <p:spTgt spid="2">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
                                            <p:txEl>
                                              <p:pRg st="4" end="4"/>
                                            </p:txEl>
                                          </p:spTgt>
                                        </p:tgtEl>
                                        <p:attrNameLst>
                                          <p:attrName>r</p:attrName>
                                        </p:attrNameLst>
                                      </p:cBhvr>
                                    </p:animRot>
                                    <p:animRot by="-240000">
                                      <p:cBhvr>
                                        <p:cTn id="31" dur="200" fill="hold">
                                          <p:stCondLst>
                                            <p:cond delay="200"/>
                                          </p:stCondLst>
                                        </p:cTn>
                                        <p:tgtEl>
                                          <p:spTgt spid="2">
                                            <p:txEl>
                                              <p:pRg st="4" end="4"/>
                                            </p:txEl>
                                          </p:spTgt>
                                        </p:tgtEl>
                                        <p:attrNameLst>
                                          <p:attrName>r</p:attrName>
                                        </p:attrNameLst>
                                      </p:cBhvr>
                                    </p:animRot>
                                    <p:animRot by="240000">
                                      <p:cBhvr>
                                        <p:cTn id="32" dur="200" fill="hold">
                                          <p:stCondLst>
                                            <p:cond delay="400"/>
                                          </p:stCondLst>
                                        </p:cTn>
                                        <p:tgtEl>
                                          <p:spTgt spid="2">
                                            <p:txEl>
                                              <p:pRg st="4" end="4"/>
                                            </p:txEl>
                                          </p:spTgt>
                                        </p:tgtEl>
                                        <p:attrNameLst>
                                          <p:attrName>r</p:attrName>
                                        </p:attrNameLst>
                                      </p:cBhvr>
                                    </p:animRot>
                                    <p:animRot by="-240000">
                                      <p:cBhvr>
                                        <p:cTn id="33" dur="200" fill="hold">
                                          <p:stCondLst>
                                            <p:cond delay="600"/>
                                          </p:stCondLst>
                                        </p:cTn>
                                        <p:tgtEl>
                                          <p:spTgt spid="2">
                                            <p:txEl>
                                              <p:pRg st="4" end="4"/>
                                            </p:txEl>
                                          </p:spTgt>
                                        </p:tgtEl>
                                        <p:attrNameLst>
                                          <p:attrName>r</p:attrName>
                                        </p:attrNameLst>
                                      </p:cBhvr>
                                    </p:animRot>
                                    <p:animRot by="120000">
                                      <p:cBhvr>
                                        <p:cTn id="34" dur="200" fill="hold">
                                          <p:stCondLst>
                                            <p:cond delay="800"/>
                                          </p:stCondLst>
                                        </p:cTn>
                                        <p:tgtEl>
                                          <p:spTgt spid="2">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887" y="867355"/>
            <a:ext cx="11382894" cy="2400657"/>
          </a:xfrm>
          <a:prstGeom prst="rect">
            <a:avLst/>
          </a:prstGeom>
        </p:spPr>
        <p:txBody>
          <a:bodyPr wrap="square">
            <a:spAutoFit/>
          </a:bodyPr>
          <a:lstStyle/>
          <a:p>
            <a:pPr algn="just"/>
            <a:r>
              <a:rPr lang="en-US" sz="2400" b="1" u="sng" dirty="0"/>
              <a:t>Mood disorders</a:t>
            </a:r>
          </a:p>
          <a:p>
            <a:pPr marL="285750" indent="-285750" algn="just">
              <a:buBlip>
                <a:blip r:embed="rId2"/>
              </a:buBlip>
            </a:pPr>
            <a:r>
              <a:rPr lang="en-US" dirty="0"/>
              <a:t>Some medications used for the treatment of mood disorders might cause xerostomia, which increases the risk of caries.</a:t>
            </a:r>
          </a:p>
          <a:p>
            <a:pPr marL="285750" indent="-285750" algn="just">
              <a:buBlip>
                <a:blip r:embed="rId2"/>
              </a:buBlip>
            </a:pPr>
            <a:r>
              <a:rPr lang="en-US" dirty="0"/>
              <a:t> Other medications might cause gingival hyperplasia, which impedes orthodontic treatment It is better to have these conditions under control before orthodontic treatment begins If a mood disorder develops during the orthodontic treatment, an immediate referral to a psychiatrist should be given and a decision should be made whether to continue the orthodontic treatment until the mental health issues are under control</a:t>
            </a:r>
          </a:p>
          <a:p>
            <a:pPr marL="285750" indent="-285750" algn="just">
              <a:buBlip>
                <a:blip r:embed="rId2"/>
              </a:buBlip>
            </a:pPr>
            <a:r>
              <a:rPr lang="en-US" dirty="0"/>
              <a:t> Short efficient orthodontic treatment plan is recommended</a:t>
            </a:r>
          </a:p>
        </p:txBody>
      </p:sp>
      <p:pic>
        <p:nvPicPr>
          <p:cNvPr id="3" name="Picture 2"/>
          <p:cNvPicPr>
            <a:picLocks noChangeAspect="1"/>
          </p:cNvPicPr>
          <p:nvPr/>
        </p:nvPicPr>
        <p:blipFill>
          <a:blip r:embed="rId3"/>
          <a:stretch>
            <a:fillRect/>
          </a:stretch>
        </p:blipFill>
        <p:spPr>
          <a:xfrm>
            <a:off x="3909354" y="3485803"/>
            <a:ext cx="3925429" cy="2044757"/>
          </a:xfrm>
          <a:prstGeom prst="rect">
            <a:avLst/>
          </a:prstGeom>
        </p:spPr>
      </p:pic>
      <p:sp>
        <p:nvSpPr>
          <p:cNvPr id="4" name="Date Placeholder 3"/>
          <p:cNvSpPr>
            <a:spLocks noGrp="1"/>
          </p:cNvSpPr>
          <p:nvPr>
            <p:ph type="dt" sz="half" idx="10"/>
          </p:nvPr>
        </p:nvSpPr>
        <p:spPr/>
        <p:txBody>
          <a:bodyPr/>
          <a:lstStyle/>
          <a:p>
            <a:fld id="{25731CEE-B8D2-4DC1-B15F-394A34A5CAB7}"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18</a:t>
            </a:fld>
            <a:endParaRPr lang="en-US"/>
          </a:p>
        </p:txBody>
      </p:sp>
    </p:spTree>
    <p:extLst>
      <p:ext uri="{BB962C8B-B14F-4D97-AF65-F5344CB8AC3E}">
        <p14:creationId xmlns:p14="http://schemas.microsoft.com/office/powerpoint/2010/main" val="39476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
                                            <p:txEl>
                                              <p:pRg st="1" end="1"/>
                                            </p:txEl>
                                          </p:spTgt>
                                        </p:tgtEl>
                                        <p:attrNameLst>
                                          <p:attrName>ppt_w</p:attrName>
                                        </p:attrNameLst>
                                      </p:cBhvr>
                                      <p:tavLst>
                                        <p:tav tm="0">
                                          <p:val>
                                            <p:strVal val="ppt_w"/>
                                          </p:val>
                                        </p:tav>
                                        <p:tav tm="100000">
                                          <p:val>
                                            <p:fltVal val="0"/>
                                          </p:val>
                                        </p:tav>
                                      </p:tavLst>
                                    </p:anim>
                                    <p:anim calcmode="lin" valueType="num">
                                      <p:cBhvr>
                                        <p:cTn id="7" dur="500"/>
                                        <p:tgtEl>
                                          <p:spTgt spid="2">
                                            <p:txEl>
                                              <p:pRg st="1" end="1"/>
                                            </p:txEl>
                                          </p:spTgt>
                                        </p:tgtEl>
                                        <p:attrNameLst>
                                          <p:attrName>ppt_h</p:attrName>
                                        </p:attrNameLst>
                                      </p:cBhvr>
                                      <p:tavLst>
                                        <p:tav tm="0">
                                          <p:val>
                                            <p:strVal val="ppt_h"/>
                                          </p:val>
                                        </p:tav>
                                        <p:tav tm="100000">
                                          <p:val>
                                            <p:fltVal val="0"/>
                                          </p:val>
                                        </p:tav>
                                      </p:tavLst>
                                    </p:anim>
                                    <p:animEffect transition="out" filter="fade">
                                      <p:cBhvr>
                                        <p:cTn id="8" dur="500"/>
                                        <p:tgtEl>
                                          <p:spTgt spid="2">
                                            <p:txEl>
                                              <p:pRg st="1" end="1"/>
                                            </p:txEl>
                                          </p:spTgt>
                                        </p:tgtEl>
                                      </p:cBhvr>
                                    </p:animEffect>
                                    <p:set>
                                      <p:cBhvr>
                                        <p:cTn id="9"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2">
                                            <p:txEl>
                                              <p:pRg st="2" end="2"/>
                                            </p:txEl>
                                          </p:spTgt>
                                        </p:tgtEl>
                                        <p:attrNameLst>
                                          <p:attrName>ppt_w</p:attrName>
                                        </p:attrNameLst>
                                      </p:cBhvr>
                                      <p:tavLst>
                                        <p:tav tm="0">
                                          <p:val>
                                            <p:strVal val="ppt_w"/>
                                          </p:val>
                                        </p:tav>
                                        <p:tav tm="100000">
                                          <p:val>
                                            <p:fltVal val="0"/>
                                          </p:val>
                                        </p:tav>
                                      </p:tavLst>
                                    </p:anim>
                                    <p:anim calcmode="lin" valueType="num">
                                      <p:cBhvr>
                                        <p:cTn id="14" dur="500"/>
                                        <p:tgtEl>
                                          <p:spTgt spid="2">
                                            <p:txEl>
                                              <p:pRg st="2" end="2"/>
                                            </p:txEl>
                                          </p:spTgt>
                                        </p:tgtEl>
                                        <p:attrNameLst>
                                          <p:attrName>ppt_h</p:attrName>
                                        </p:attrNameLst>
                                      </p:cBhvr>
                                      <p:tavLst>
                                        <p:tav tm="0">
                                          <p:val>
                                            <p:strVal val="ppt_h"/>
                                          </p:val>
                                        </p:tav>
                                        <p:tav tm="100000">
                                          <p:val>
                                            <p:fltVal val="0"/>
                                          </p:val>
                                        </p:tav>
                                      </p:tavLst>
                                    </p:anim>
                                    <p:animEffect transition="out" filter="fade">
                                      <p:cBhvr>
                                        <p:cTn id="15" dur="500"/>
                                        <p:tgtEl>
                                          <p:spTgt spid="2">
                                            <p:txEl>
                                              <p:pRg st="2" end="2"/>
                                            </p:txEl>
                                          </p:spTgt>
                                        </p:tgtEl>
                                      </p:cBhvr>
                                    </p:animEffect>
                                    <p:set>
                                      <p:cBhvr>
                                        <p:cTn id="16"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2">
                                            <p:txEl>
                                              <p:pRg st="3" end="3"/>
                                            </p:txEl>
                                          </p:spTgt>
                                        </p:tgtEl>
                                        <p:attrNameLst>
                                          <p:attrName>ppt_w</p:attrName>
                                        </p:attrNameLst>
                                      </p:cBhvr>
                                      <p:tavLst>
                                        <p:tav tm="0">
                                          <p:val>
                                            <p:strVal val="ppt_w"/>
                                          </p:val>
                                        </p:tav>
                                        <p:tav tm="100000">
                                          <p:val>
                                            <p:fltVal val="0"/>
                                          </p:val>
                                        </p:tav>
                                      </p:tavLst>
                                    </p:anim>
                                    <p:anim calcmode="lin" valueType="num">
                                      <p:cBhvr>
                                        <p:cTn id="21" dur="500"/>
                                        <p:tgtEl>
                                          <p:spTgt spid="2">
                                            <p:txEl>
                                              <p:pRg st="3" end="3"/>
                                            </p:txEl>
                                          </p:spTgt>
                                        </p:tgtEl>
                                        <p:attrNameLst>
                                          <p:attrName>ppt_h</p:attrName>
                                        </p:attrNameLst>
                                      </p:cBhvr>
                                      <p:tavLst>
                                        <p:tav tm="0">
                                          <p:val>
                                            <p:strVal val="ppt_h"/>
                                          </p:val>
                                        </p:tav>
                                        <p:tav tm="100000">
                                          <p:val>
                                            <p:fltVal val="0"/>
                                          </p:val>
                                        </p:tav>
                                      </p:tavLst>
                                    </p:anim>
                                    <p:animEffect transition="out" filter="fade">
                                      <p:cBhvr>
                                        <p:cTn id="22" dur="500"/>
                                        <p:tgtEl>
                                          <p:spTgt spid="2">
                                            <p:txEl>
                                              <p:pRg st="3" end="3"/>
                                            </p:txEl>
                                          </p:spTgt>
                                        </p:tgtEl>
                                      </p:cBhvr>
                                    </p:animEffect>
                                    <p:set>
                                      <p:cBhvr>
                                        <p:cTn id="23"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683" y="678702"/>
            <a:ext cx="11122429" cy="1569660"/>
          </a:xfrm>
          <a:prstGeom prst="rect">
            <a:avLst/>
          </a:prstGeom>
        </p:spPr>
        <p:txBody>
          <a:bodyPr wrap="square">
            <a:spAutoFit/>
          </a:bodyPr>
          <a:lstStyle/>
          <a:p>
            <a:pPr algn="just"/>
            <a:r>
              <a:rPr lang="en-US" sz="2400" b="1" u="sng" dirty="0"/>
              <a:t>Schizophrenia</a:t>
            </a:r>
            <a:r>
              <a:rPr lang="en-US" dirty="0"/>
              <a:t> </a:t>
            </a:r>
          </a:p>
          <a:p>
            <a:pPr marL="285750" indent="-285750" algn="just">
              <a:buBlip>
                <a:blip r:embed="rId2"/>
              </a:buBlip>
            </a:pPr>
            <a:r>
              <a:rPr lang="en-US" dirty="0"/>
              <a:t>As a result of antipsychotic medications, patients might have dystonia and tardive dyskinesia, which cause involuntary repetitive movements of body parts. </a:t>
            </a:r>
          </a:p>
          <a:p>
            <a:pPr marL="285750" indent="-285750" algn="just">
              <a:buBlip>
                <a:blip r:embed="rId2"/>
              </a:buBlip>
            </a:pPr>
            <a:r>
              <a:rPr lang="en-US" dirty="0"/>
              <a:t>Thus, the use of removable appliances is not recommended Orthodontic treatment is not recommended for patients with florid schizophrenia</a:t>
            </a:r>
          </a:p>
        </p:txBody>
      </p:sp>
      <p:pic>
        <p:nvPicPr>
          <p:cNvPr id="3" name="Picture 2"/>
          <p:cNvPicPr>
            <a:picLocks noChangeAspect="1"/>
          </p:cNvPicPr>
          <p:nvPr/>
        </p:nvPicPr>
        <p:blipFill>
          <a:blip r:embed="rId3"/>
          <a:stretch>
            <a:fillRect/>
          </a:stretch>
        </p:blipFill>
        <p:spPr>
          <a:xfrm>
            <a:off x="3569551" y="2986930"/>
            <a:ext cx="4777087" cy="2488386"/>
          </a:xfrm>
          <a:prstGeom prst="rect">
            <a:avLst/>
          </a:prstGeom>
        </p:spPr>
      </p:pic>
      <p:sp>
        <p:nvSpPr>
          <p:cNvPr id="4" name="Date Placeholder 3"/>
          <p:cNvSpPr>
            <a:spLocks noGrp="1"/>
          </p:cNvSpPr>
          <p:nvPr>
            <p:ph type="dt" sz="half" idx="10"/>
          </p:nvPr>
        </p:nvSpPr>
        <p:spPr/>
        <p:txBody>
          <a:bodyPr/>
          <a:lstStyle/>
          <a:p>
            <a:fld id="{855FEF1C-7187-48C0-A421-7B61CFCC0BE8}"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19</a:t>
            </a:fld>
            <a:endParaRPr lang="en-US"/>
          </a:p>
        </p:txBody>
      </p:sp>
    </p:spTree>
    <p:extLst>
      <p:ext uri="{BB962C8B-B14F-4D97-AF65-F5344CB8AC3E}">
        <p14:creationId xmlns:p14="http://schemas.microsoft.com/office/powerpoint/2010/main" val="305098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2">
                                            <p:txEl>
                                              <p:pRg st="1" end="1"/>
                                            </p:txEl>
                                          </p:spTgt>
                                        </p:tgtEl>
                                      </p:cBhvr>
                                    </p:animEffect>
                                    <p:anim calcmode="lin" valueType="num">
                                      <p:cBhvr>
                                        <p:cTn id="7" dur="1822" tmFilter="0,0; 0.14,0.31; 0.43,0.73; 0.71,0.91; 1.0,1.0">
                                          <p:stCondLst>
                                            <p:cond delay="0"/>
                                          </p:stCondLst>
                                        </p:cTn>
                                        <p:tgtEl>
                                          <p:spTgt spid="2">
                                            <p:txEl>
                                              <p:pRg st="1" end="1"/>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xEl>
                                              <p:pRg st="1" end="1"/>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xEl>
                                              <p:pRg st="1" end="1"/>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2">
                                            <p:txEl>
                                              <p:pRg st="1" end="1"/>
                                            </p:txEl>
                                          </p:spTgt>
                                        </p:tgtEl>
                                      </p:cBhvr>
                                      <p:to x="100000" y="60000"/>
                                    </p:animScale>
                                    <p:animScale>
                                      <p:cBhvr>
                                        <p:cTn id="15" dur="166" decel="50000">
                                          <p:stCondLst>
                                            <p:cond delay="646"/>
                                          </p:stCondLst>
                                        </p:cTn>
                                        <p:tgtEl>
                                          <p:spTgt spid="2">
                                            <p:txEl>
                                              <p:pRg st="1" end="1"/>
                                            </p:txEl>
                                          </p:spTgt>
                                        </p:tgtEl>
                                      </p:cBhvr>
                                      <p:to x="100000" y="100000"/>
                                    </p:animScale>
                                    <p:animScale>
                                      <p:cBhvr>
                                        <p:cTn id="16" dur="26">
                                          <p:stCondLst>
                                            <p:cond delay="1312"/>
                                          </p:stCondLst>
                                        </p:cTn>
                                        <p:tgtEl>
                                          <p:spTgt spid="2">
                                            <p:txEl>
                                              <p:pRg st="1" end="1"/>
                                            </p:txEl>
                                          </p:spTgt>
                                        </p:tgtEl>
                                      </p:cBhvr>
                                      <p:to x="100000" y="80000"/>
                                    </p:animScale>
                                    <p:animScale>
                                      <p:cBhvr>
                                        <p:cTn id="17" dur="166" decel="50000">
                                          <p:stCondLst>
                                            <p:cond delay="1338"/>
                                          </p:stCondLst>
                                        </p:cTn>
                                        <p:tgtEl>
                                          <p:spTgt spid="2">
                                            <p:txEl>
                                              <p:pRg st="1" end="1"/>
                                            </p:txEl>
                                          </p:spTgt>
                                        </p:tgtEl>
                                      </p:cBhvr>
                                      <p:to x="100000" y="100000"/>
                                    </p:animScale>
                                    <p:animScale>
                                      <p:cBhvr>
                                        <p:cTn id="18" dur="26">
                                          <p:stCondLst>
                                            <p:cond delay="1642"/>
                                          </p:stCondLst>
                                        </p:cTn>
                                        <p:tgtEl>
                                          <p:spTgt spid="2">
                                            <p:txEl>
                                              <p:pRg st="1" end="1"/>
                                            </p:txEl>
                                          </p:spTgt>
                                        </p:tgtEl>
                                      </p:cBhvr>
                                      <p:to x="100000" y="90000"/>
                                    </p:animScale>
                                    <p:animScale>
                                      <p:cBhvr>
                                        <p:cTn id="19" dur="166" decel="50000">
                                          <p:stCondLst>
                                            <p:cond delay="1668"/>
                                          </p:stCondLst>
                                        </p:cTn>
                                        <p:tgtEl>
                                          <p:spTgt spid="2">
                                            <p:txEl>
                                              <p:pRg st="1" end="1"/>
                                            </p:txEl>
                                          </p:spTgt>
                                        </p:tgtEl>
                                      </p:cBhvr>
                                      <p:to x="100000" y="100000"/>
                                    </p:animScale>
                                    <p:animScale>
                                      <p:cBhvr>
                                        <p:cTn id="20" dur="26">
                                          <p:stCondLst>
                                            <p:cond delay="1808"/>
                                          </p:stCondLst>
                                        </p:cTn>
                                        <p:tgtEl>
                                          <p:spTgt spid="2">
                                            <p:txEl>
                                              <p:pRg st="1" end="1"/>
                                            </p:txEl>
                                          </p:spTgt>
                                        </p:tgtEl>
                                      </p:cBhvr>
                                      <p:to x="100000" y="95000"/>
                                    </p:animScale>
                                    <p:animScale>
                                      <p:cBhvr>
                                        <p:cTn id="21" dur="166" decel="50000">
                                          <p:stCondLst>
                                            <p:cond delay="1834"/>
                                          </p:stCondLst>
                                        </p:cTn>
                                        <p:tgtEl>
                                          <p:spTgt spid="2">
                                            <p:txEl>
                                              <p:pRg st="1" end="1"/>
                                            </p:txEl>
                                          </p:spTgt>
                                        </p:tgtEl>
                                      </p:cBhvr>
                                      <p:to x="100000" y="100000"/>
                                    </p:animScale>
                                    <p:set>
                                      <p:cBhvr>
                                        <p:cTn id="22"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nodeType="clickEffect">
                                  <p:stCondLst>
                                    <p:cond delay="0"/>
                                  </p:stCondLst>
                                  <p:childTnLst>
                                    <p:animEffect transition="out" filter="wipe(down)">
                                      <p:cBhvr>
                                        <p:cTn id="26" dur="180" accel="50000">
                                          <p:stCondLst>
                                            <p:cond delay="1820"/>
                                          </p:stCondLst>
                                        </p:cTn>
                                        <p:tgtEl>
                                          <p:spTgt spid="2">
                                            <p:txEl>
                                              <p:pRg st="2" end="2"/>
                                            </p:txEl>
                                          </p:spTgt>
                                        </p:tgtEl>
                                      </p:cBhvr>
                                    </p:animEffect>
                                    <p:anim calcmode="lin" valueType="num">
                                      <p:cBhvr>
                                        <p:cTn id="27" dur="1822" tmFilter="0,0; 0.14,0.31; 0.43,0.73; 0.71,0.91; 1.0,1.0">
                                          <p:stCondLst>
                                            <p:cond delay="0"/>
                                          </p:stCondLst>
                                        </p:cTn>
                                        <p:tgtEl>
                                          <p:spTgt spid="2">
                                            <p:txEl>
                                              <p:pRg st="2" end="2"/>
                                            </p:txEl>
                                          </p:spTgt>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2">
                                            <p:txEl>
                                              <p:pRg st="2" end="2"/>
                                            </p:txEl>
                                          </p:spTgt>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2">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2">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2">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2">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2">
                                            <p:txEl>
                                              <p:pRg st="2" end="2"/>
                                            </p:txEl>
                                          </p:spTgt>
                                        </p:tgtEl>
                                        <p:attrNameLst>
                                          <p:attrName>ppt_y</p:attrName>
                                        </p:attrNameLst>
                                      </p:cBhvr>
                                      <p:tavLst>
                                        <p:tav tm="0">
                                          <p:val>
                                            <p:strVal val="ppt_y"/>
                                          </p:val>
                                        </p:tav>
                                        <p:tav tm="100000">
                                          <p:val>
                                            <p:strVal val="ppt_y+ppt_h"/>
                                          </p:val>
                                        </p:tav>
                                      </p:tavLst>
                                    </p:anim>
                                    <p:animScale>
                                      <p:cBhvr>
                                        <p:cTn id="34" dur="26">
                                          <p:stCondLst>
                                            <p:cond delay="620"/>
                                          </p:stCondLst>
                                        </p:cTn>
                                        <p:tgtEl>
                                          <p:spTgt spid="2">
                                            <p:txEl>
                                              <p:pRg st="2" end="2"/>
                                            </p:txEl>
                                          </p:spTgt>
                                        </p:tgtEl>
                                      </p:cBhvr>
                                      <p:to x="100000" y="60000"/>
                                    </p:animScale>
                                    <p:animScale>
                                      <p:cBhvr>
                                        <p:cTn id="35" dur="166" decel="50000">
                                          <p:stCondLst>
                                            <p:cond delay="646"/>
                                          </p:stCondLst>
                                        </p:cTn>
                                        <p:tgtEl>
                                          <p:spTgt spid="2">
                                            <p:txEl>
                                              <p:pRg st="2" end="2"/>
                                            </p:txEl>
                                          </p:spTgt>
                                        </p:tgtEl>
                                      </p:cBhvr>
                                      <p:to x="100000" y="100000"/>
                                    </p:animScale>
                                    <p:animScale>
                                      <p:cBhvr>
                                        <p:cTn id="36" dur="26">
                                          <p:stCondLst>
                                            <p:cond delay="1312"/>
                                          </p:stCondLst>
                                        </p:cTn>
                                        <p:tgtEl>
                                          <p:spTgt spid="2">
                                            <p:txEl>
                                              <p:pRg st="2" end="2"/>
                                            </p:txEl>
                                          </p:spTgt>
                                        </p:tgtEl>
                                      </p:cBhvr>
                                      <p:to x="100000" y="80000"/>
                                    </p:animScale>
                                    <p:animScale>
                                      <p:cBhvr>
                                        <p:cTn id="37" dur="166" decel="50000">
                                          <p:stCondLst>
                                            <p:cond delay="1338"/>
                                          </p:stCondLst>
                                        </p:cTn>
                                        <p:tgtEl>
                                          <p:spTgt spid="2">
                                            <p:txEl>
                                              <p:pRg st="2" end="2"/>
                                            </p:txEl>
                                          </p:spTgt>
                                        </p:tgtEl>
                                      </p:cBhvr>
                                      <p:to x="100000" y="100000"/>
                                    </p:animScale>
                                    <p:animScale>
                                      <p:cBhvr>
                                        <p:cTn id="38" dur="26">
                                          <p:stCondLst>
                                            <p:cond delay="1642"/>
                                          </p:stCondLst>
                                        </p:cTn>
                                        <p:tgtEl>
                                          <p:spTgt spid="2">
                                            <p:txEl>
                                              <p:pRg st="2" end="2"/>
                                            </p:txEl>
                                          </p:spTgt>
                                        </p:tgtEl>
                                      </p:cBhvr>
                                      <p:to x="100000" y="90000"/>
                                    </p:animScale>
                                    <p:animScale>
                                      <p:cBhvr>
                                        <p:cTn id="39" dur="166" decel="50000">
                                          <p:stCondLst>
                                            <p:cond delay="1668"/>
                                          </p:stCondLst>
                                        </p:cTn>
                                        <p:tgtEl>
                                          <p:spTgt spid="2">
                                            <p:txEl>
                                              <p:pRg st="2" end="2"/>
                                            </p:txEl>
                                          </p:spTgt>
                                        </p:tgtEl>
                                      </p:cBhvr>
                                      <p:to x="100000" y="100000"/>
                                    </p:animScale>
                                    <p:animScale>
                                      <p:cBhvr>
                                        <p:cTn id="40" dur="26">
                                          <p:stCondLst>
                                            <p:cond delay="1808"/>
                                          </p:stCondLst>
                                        </p:cTn>
                                        <p:tgtEl>
                                          <p:spTgt spid="2">
                                            <p:txEl>
                                              <p:pRg st="2" end="2"/>
                                            </p:txEl>
                                          </p:spTgt>
                                        </p:tgtEl>
                                      </p:cBhvr>
                                      <p:to x="100000" y="95000"/>
                                    </p:animScale>
                                    <p:animScale>
                                      <p:cBhvr>
                                        <p:cTn id="41" dur="166" decel="50000">
                                          <p:stCondLst>
                                            <p:cond delay="1834"/>
                                          </p:stCondLst>
                                        </p:cTn>
                                        <p:tgtEl>
                                          <p:spTgt spid="2">
                                            <p:txEl>
                                              <p:pRg st="2" end="2"/>
                                            </p:txEl>
                                          </p:spTgt>
                                        </p:tgtEl>
                                      </p:cBhvr>
                                      <p:to x="100000" y="100000"/>
                                    </p:animScale>
                                    <p:set>
                                      <p:cBhvr>
                                        <p:cTn id="42" dur="1" fill="hold">
                                          <p:stCondLst>
                                            <p:cond delay="1999"/>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5" y="897776"/>
            <a:ext cx="11083636" cy="1508105"/>
          </a:xfrm>
          <a:prstGeom prst="rect">
            <a:avLst/>
          </a:prstGeom>
        </p:spPr>
        <p:txBody>
          <a:bodyPr wrap="square">
            <a:spAutoFit/>
          </a:bodyPr>
          <a:lstStyle/>
          <a:p>
            <a:pPr algn="just"/>
            <a:r>
              <a:rPr lang="en-US" sz="2800" b="1" dirty="0"/>
              <a:t>Introduction</a:t>
            </a:r>
          </a:p>
          <a:p>
            <a:pPr algn="just"/>
            <a:r>
              <a:rPr lang="en-US" sz="2800" b="1" dirty="0"/>
              <a:t> </a:t>
            </a:r>
            <a:r>
              <a:rPr lang="en-US" dirty="0"/>
              <a:t>In recent years, there has been an increase in the number of patients seeking orthodontic treatment. Some of them are medically compromised or on medications. Orthodontists need to be aware of these conditions and how to modify their protocol of treatment accordingly.</a:t>
            </a:r>
          </a:p>
        </p:txBody>
      </p:sp>
      <p:sp>
        <p:nvSpPr>
          <p:cNvPr id="3" name="Date Placeholder 2"/>
          <p:cNvSpPr>
            <a:spLocks noGrp="1"/>
          </p:cNvSpPr>
          <p:nvPr>
            <p:ph type="dt" sz="half" idx="10"/>
          </p:nvPr>
        </p:nvSpPr>
        <p:spPr/>
        <p:txBody>
          <a:bodyPr/>
          <a:lstStyle/>
          <a:p>
            <a:fld id="{0B9C4E95-62A8-4AA3-85DE-C85DA8F390C5}" type="datetime1">
              <a:rPr lang="en-US" smtClean="0"/>
              <a:t>3/12/2026</a:t>
            </a:fld>
            <a:endParaRPr lang="en-US"/>
          </a:p>
        </p:txBody>
      </p:sp>
      <p:sp>
        <p:nvSpPr>
          <p:cNvPr id="4" name="Footer Placeholder 3"/>
          <p:cNvSpPr>
            <a:spLocks noGrp="1"/>
          </p:cNvSpPr>
          <p:nvPr>
            <p:ph type="ftr" sz="quarter" idx="11"/>
          </p:nvPr>
        </p:nvSpPr>
        <p:spPr/>
        <p:txBody>
          <a:bodyPr/>
          <a:lstStyle/>
          <a:p>
            <a:r>
              <a:rPr lang="en-US"/>
              <a:t>Shahbaa AbdulGhafoor</a:t>
            </a:r>
          </a:p>
        </p:txBody>
      </p:sp>
      <p:sp>
        <p:nvSpPr>
          <p:cNvPr id="5" name="Slide Number Placeholder 4"/>
          <p:cNvSpPr>
            <a:spLocks noGrp="1"/>
          </p:cNvSpPr>
          <p:nvPr>
            <p:ph type="sldNum" sz="quarter" idx="12"/>
          </p:nvPr>
        </p:nvSpPr>
        <p:spPr/>
        <p:txBody>
          <a:bodyPr/>
          <a:lstStyle/>
          <a:p>
            <a:fld id="{26B9608E-BA5A-4EFE-8702-E886C1540642}" type="slidenum">
              <a:rPr lang="en-US" smtClean="0"/>
              <a:t>2</a:t>
            </a:fld>
            <a:endParaRPr lang="en-US"/>
          </a:p>
        </p:txBody>
      </p:sp>
      <p:pic>
        <p:nvPicPr>
          <p:cNvPr id="6" name="Picture 5"/>
          <p:cNvPicPr>
            <a:picLocks noChangeAspect="1"/>
          </p:cNvPicPr>
          <p:nvPr/>
        </p:nvPicPr>
        <p:blipFill>
          <a:blip r:embed="rId2"/>
          <a:stretch>
            <a:fillRect/>
          </a:stretch>
        </p:blipFill>
        <p:spPr>
          <a:xfrm>
            <a:off x="653935" y="2960784"/>
            <a:ext cx="4424190" cy="2944097"/>
          </a:xfrm>
          <a:prstGeom prst="rect">
            <a:avLst/>
          </a:prstGeom>
        </p:spPr>
      </p:pic>
      <p:pic>
        <p:nvPicPr>
          <p:cNvPr id="7" name="Picture 6"/>
          <p:cNvPicPr>
            <a:picLocks noChangeAspect="1"/>
          </p:cNvPicPr>
          <p:nvPr/>
        </p:nvPicPr>
        <p:blipFill>
          <a:blip r:embed="rId3"/>
          <a:stretch>
            <a:fillRect/>
          </a:stretch>
        </p:blipFill>
        <p:spPr>
          <a:xfrm>
            <a:off x="6655725" y="2953409"/>
            <a:ext cx="4435272" cy="2951472"/>
          </a:xfrm>
          <a:prstGeom prst="rect">
            <a:avLst/>
          </a:prstGeom>
        </p:spPr>
      </p:pic>
    </p:spTree>
    <p:extLst>
      <p:ext uri="{BB962C8B-B14F-4D97-AF65-F5344CB8AC3E}">
        <p14:creationId xmlns:p14="http://schemas.microsoft.com/office/powerpoint/2010/main" val="309909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Scale>
                                      <p:cBhvr>
                                        <p:cTn id="15" dur="1000" decel="50000" fill="hold">
                                          <p:stCondLst>
                                            <p:cond delay="0"/>
                                          </p:stCondLst>
                                        </p:cTn>
                                        <p:tgtEl>
                                          <p:spTgt spid="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xEl>
                                              <p:pRg st="1" end="1"/>
                                            </p:txEl>
                                          </p:spTgt>
                                        </p:tgtEl>
                                        <p:attrNameLst>
                                          <p:attrName>ppt_x</p:attrName>
                                          <p:attrName>ppt_y</p:attrName>
                                        </p:attrNameLst>
                                      </p:cBhvr>
                                    </p:animMotion>
                                    <p:animEffect transition="in" filter="fade">
                                      <p:cBhvr>
                                        <p:cTn id="17"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11" y="784273"/>
            <a:ext cx="11377352" cy="2677656"/>
          </a:xfrm>
          <a:prstGeom prst="rect">
            <a:avLst/>
          </a:prstGeom>
        </p:spPr>
        <p:txBody>
          <a:bodyPr wrap="square">
            <a:spAutoFit/>
          </a:bodyPr>
          <a:lstStyle/>
          <a:p>
            <a:pPr algn="just"/>
            <a:r>
              <a:rPr lang="en-US" sz="2400" b="1" u="sng" dirty="0"/>
              <a:t>Attention-deficit hyperactivity disorder (ADHD) </a:t>
            </a:r>
          </a:p>
          <a:p>
            <a:pPr marL="285750" indent="-285750" algn="just">
              <a:buBlip>
                <a:blip r:embed="rId2"/>
              </a:buBlip>
            </a:pPr>
            <a:r>
              <a:rPr lang="en-US" dirty="0"/>
              <a:t>Due to poor compliance, some orthodontic tasks, including activation of appliances and placement of elastics, need more follow-ups and the involvement of parents and other family members. </a:t>
            </a:r>
          </a:p>
          <a:p>
            <a:pPr marL="285750" indent="-285750" algn="just">
              <a:buBlip>
                <a:blip r:embed="rId2"/>
              </a:buBlip>
            </a:pPr>
            <a:r>
              <a:rPr lang="en-US" dirty="0"/>
              <a:t>Strict oral hygiene is mandatory .</a:t>
            </a:r>
          </a:p>
          <a:p>
            <a:pPr marL="285750" indent="-285750" algn="just">
              <a:buBlip>
                <a:blip r:embed="rId2"/>
              </a:buBlip>
            </a:pPr>
            <a:r>
              <a:rPr lang="en-US" dirty="0"/>
              <a:t> Short appointments scheduled early in the morning are recommended.</a:t>
            </a:r>
          </a:p>
          <a:p>
            <a:pPr marL="285750" indent="-285750" algn="just">
              <a:buBlip>
                <a:blip r:embed="rId2"/>
              </a:buBlip>
            </a:pPr>
            <a:r>
              <a:rPr lang="en-US" dirty="0"/>
              <a:t> Frequent breaks during the appointment are beneficial to gain compliance and attention.</a:t>
            </a:r>
          </a:p>
          <a:p>
            <a:pPr marL="285750" indent="-285750" algn="just">
              <a:buBlip>
                <a:blip r:embed="rId2"/>
              </a:buBlip>
            </a:pPr>
            <a:r>
              <a:rPr lang="en-US" dirty="0"/>
              <a:t> Instructions should be simple and clear. </a:t>
            </a:r>
          </a:p>
          <a:p>
            <a:pPr marL="285750" indent="-285750" algn="just">
              <a:buBlip>
                <a:blip r:embed="rId2"/>
              </a:buBlip>
            </a:pPr>
            <a:r>
              <a:rPr lang="en-US" dirty="0"/>
              <a:t>The Tell-Show-Do method has a great impact on </a:t>
            </a:r>
            <a:r>
              <a:rPr lang="en-US" dirty="0" err="1"/>
              <a:t>behaviour</a:t>
            </a:r>
            <a:r>
              <a:rPr lang="en-US" dirty="0"/>
              <a:t> modification in these patients . Orthodontic treatment plans that require high compliance should be avoided .</a:t>
            </a:r>
          </a:p>
        </p:txBody>
      </p:sp>
      <p:pic>
        <p:nvPicPr>
          <p:cNvPr id="3" name="Picture 2"/>
          <p:cNvPicPr>
            <a:picLocks noChangeAspect="1"/>
          </p:cNvPicPr>
          <p:nvPr/>
        </p:nvPicPr>
        <p:blipFill>
          <a:blip r:embed="rId3"/>
          <a:stretch>
            <a:fillRect/>
          </a:stretch>
        </p:blipFill>
        <p:spPr>
          <a:xfrm>
            <a:off x="7991301" y="3306942"/>
            <a:ext cx="3622195" cy="2410406"/>
          </a:xfrm>
          <a:prstGeom prst="rect">
            <a:avLst/>
          </a:prstGeom>
        </p:spPr>
      </p:pic>
      <p:sp>
        <p:nvSpPr>
          <p:cNvPr id="4" name="Date Placeholder 3"/>
          <p:cNvSpPr>
            <a:spLocks noGrp="1"/>
          </p:cNvSpPr>
          <p:nvPr>
            <p:ph type="dt" sz="half" idx="10"/>
          </p:nvPr>
        </p:nvSpPr>
        <p:spPr/>
        <p:txBody>
          <a:bodyPr/>
          <a:lstStyle/>
          <a:p>
            <a:fld id="{35CE3A8D-4B24-4ADE-845A-F5219417C35E}"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20</a:t>
            </a:fld>
            <a:endParaRPr lang="en-US"/>
          </a:p>
        </p:txBody>
      </p:sp>
    </p:spTree>
    <p:extLst>
      <p:ext uri="{BB962C8B-B14F-4D97-AF65-F5344CB8AC3E}">
        <p14:creationId xmlns:p14="http://schemas.microsoft.com/office/powerpoint/2010/main" val="13703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4" y="1138535"/>
            <a:ext cx="11283141" cy="1015663"/>
          </a:xfrm>
          <a:prstGeom prst="rect">
            <a:avLst/>
          </a:prstGeom>
        </p:spPr>
        <p:txBody>
          <a:bodyPr wrap="square">
            <a:spAutoFit/>
          </a:bodyPr>
          <a:lstStyle/>
          <a:p>
            <a:pPr algn="just"/>
            <a:r>
              <a:rPr lang="en-US" sz="2400" b="1" u="sng" dirty="0"/>
              <a:t>Eating disorders </a:t>
            </a:r>
          </a:p>
          <a:p>
            <a:pPr algn="just"/>
            <a:r>
              <a:rPr lang="en-US" dirty="0"/>
              <a:t>The orthodontist can be the first care provider who identifies signs of eating disorders. Thus, appropriate referral and confidential discussion are recommended</a:t>
            </a:r>
          </a:p>
        </p:txBody>
      </p:sp>
      <p:pic>
        <p:nvPicPr>
          <p:cNvPr id="3" name="Picture 2"/>
          <p:cNvPicPr>
            <a:picLocks noChangeAspect="1"/>
          </p:cNvPicPr>
          <p:nvPr/>
        </p:nvPicPr>
        <p:blipFill>
          <a:blip r:embed="rId2"/>
          <a:stretch>
            <a:fillRect/>
          </a:stretch>
        </p:blipFill>
        <p:spPr>
          <a:xfrm>
            <a:off x="5027645" y="4246983"/>
            <a:ext cx="2286000" cy="1524000"/>
          </a:xfrm>
          <a:prstGeom prst="rect">
            <a:avLst/>
          </a:prstGeom>
        </p:spPr>
      </p:pic>
      <p:sp>
        <p:nvSpPr>
          <p:cNvPr id="4" name="Date Placeholder 3"/>
          <p:cNvSpPr>
            <a:spLocks noGrp="1"/>
          </p:cNvSpPr>
          <p:nvPr>
            <p:ph type="dt" sz="half" idx="10"/>
          </p:nvPr>
        </p:nvSpPr>
        <p:spPr/>
        <p:txBody>
          <a:bodyPr/>
          <a:lstStyle/>
          <a:p>
            <a:fld id="{E531F96C-AFCA-4014-A83E-365E0776291A}"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21</a:t>
            </a:fld>
            <a:endParaRPr lang="en-US"/>
          </a:p>
        </p:txBody>
      </p:sp>
    </p:spTree>
    <p:extLst>
      <p:ext uri="{BB962C8B-B14F-4D97-AF65-F5344CB8AC3E}">
        <p14:creationId xmlns:p14="http://schemas.microsoft.com/office/powerpoint/2010/main" val="88189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2">
                                            <p:txEl>
                                              <p:pRg st="1" end="1"/>
                                            </p:txEl>
                                          </p:spTgt>
                                        </p:tgtEl>
                                        <p:attrNameLst>
                                          <p:attrName>style.color</p:attrName>
                                        </p:attrNameLst>
                                      </p:cBhvr>
                                      <p:by>
                                        <p:hsl h="7200000" s="0" l="0"/>
                                      </p:by>
                                    </p:animClr>
                                    <p:animClr clrSpc="hsl" dir="cw">
                                      <p:cBhvr>
                                        <p:cTn id="7" dur="500" fill="hold"/>
                                        <p:tgtEl>
                                          <p:spTgt spid="2">
                                            <p:txEl>
                                              <p:pRg st="1" end="1"/>
                                            </p:txEl>
                                          </p:spTgt>
                                        </p:tgtEl>
                                        <p:attrNameLst>
                                          <p:attrName>fillcolor</p:attrName>
                                        </p:attrNameLst>
                                      </p:cBhvr>
                                      <p:by>
                                        <p:hsl h="7200000" s="0" l="0"/>
                                      </p:by>
                                    </p:animClr>
                                    <p:animClr clrSpc="hsl" dir="cw">
                                      <p:cBhvr>
                                        <p:cTn id="8" dur="500" fill="hold"/>
                                        <p:tgtEl>
                                          <p:spTgt spid="2">
                                            <p:txEl>
                                              <p:pRg st="1" end="1"/>
                                            </p:txEl>
                                          </p:spTgt>
                                        </p:tgtEl>
                                        <p:attrNameLst>
                                          <p:attrName>stroke.color</p:attrName>
                                        </p:attrNameLst>
                                      </p:cBhvr>
                                      <p:by>
                                        <p:hsl h="7200000" s="0" l="0"/>
                                      </p:by>
                                    </p:animClr>
                                    <p:set>
                                      <p:cBhvr>
                                        <p:cTn id="9"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just"/>
            <a:fld id="{E959E193-5407-443C-9C7B-7062DC7B1A75}" type="datetime1">
              <a:rPr lang="en-US" smtClean="0"/>
              <a:pPr algn="just"/>
              <a:t>3/12/2026</a:t>
            </a:fld>
            <a:endParaRPr lang="en-US"/>
          </a:p>
        </p:txBody>
      </p:sp>
      <p:sp>
        <p:nvSpPr>
          <p:cNvPr id="3" name="Footer Placeholder 2"/>
          <p:cNvSpPr>
            <a:spLocks noGrp="1"/>
          </p:cNvSpPr>
          <p:nvPr>
            <p:ph type="ftr" sz="quarter" idx="11"/>
          </p:nvPr>
        </p:nvSpPr>
        <p:spPr/>
        <p:txBody>
          <a:bodyPr/>
          <a:lstStyle/>
          <a:p>
            <a:pPr algn="just"/>
            <a:r>
              <a:rPr lang="en-US"/>
              <a:t>Shahbaa AbdulGhafoor</a:t>
            </a:r>
          </a:p>
        </p:txBody>
      </p:sp>
      <p:sp>
        <p:nvSpPr>
          <p:cNvPr id="4" name="Slide Number Placeholder 3"/>
          <p:cNvSpPr>
            <a:spLocks noGrp="1"/>
          </p:cNvSpPr>
          <p:nvPr>
            <p:ph type="sldNum" sz="quarter" idx="12"/>
          </p:nvPr>
        </p:nvSpPr>
        <p:spPr/>
        <p:txBody>
          <a:bodyPr/>
          <a:lstStyle/>
          <a:p>
            <a:pPr algn="just"/>
            <a:fld id="{26B9608E-BA5A-4EFE-8702-E886C1540642}" type="slidenum">
              <a:rPr lang="en-US" smtClean="0"/>
              <a:pPr algn="just"/>
              <a:t>22</a:t>
            </a:fld>
            <a:endParaRPr lang="en-US"/>
          </a:p>
        </p:txBody>
      </p:sp>
      <p:sp>
        <p:nvSpPr>
          <p:cNvPr id="5" name="Rectangle 4"/>
          <p:cNvSpPr/>
          <p:nvPr/>
        </p:nvSpPr>
        <p:spPr>
          <a:xfrm>
            <a:off x="631767" y="612845"/>
            <a:ext cx="10324408" cy="5078313"/>
          </a:xfrm>
          <a:prstGeom prst="rect">
            <a:avLst/>
          </a:prstGeom>
        </p:spPr>
        <p:txBody>
          <a:bodyPr wrap="square">
            <a:spAutoFit/>
          </a:bodyPr>
          <a:lstStyle/>
          <a:p>
            <a:pPr marL="285750" indent="-285750" algn="just">
              <a:buFont typeface="Arial" panose="020B0604020202020204" pitchFamily="34" charset="0"/>
              <a:buChar char="•"/>
            </a:pPr>
            <a:r>
              <a:rPr lang="en-US" dirty="0"/>
              <a:t>spending a lot of time worrying about your weight and body shape</a:t>
            </a:r>
          </a:p>
          <a:p>
            <a:pPr marL="285750" indent="-285750" algn="just">
              <a:buFont typeface="Arial" panose="020B0604020202020204" pitchFamily="34" charset="0"/>
              <a:buChar char="•"/>
            </a:pPr>
            <a:r>
              <a:rPr lang="en-US" dirty="0"/>
              <a:t>avoiding </a:t>
            </a:r>
            <a:r>
              <a:rPr lang="en-US" dirty="0" err="1"/>
              <a:t>socialising</a:t>
            </a:r>
            <a:r>
              <a:rPr lang="en-US" dirty="0"/>
              <a:t> that involves food</a:t>
            </a:r>
          </a:p>
          <a:p>
            <a:pPr marL="285750" indent="-285750" algn="just">
              <a:buFont typeface="Arial" panose="020B0604020202020204" pitchFamily="34" charset="0"/>
              <a:buChar char="•"/>
            </a:pPr>
            <a:r>
              <a:rPr lang="en-US" dirty="0"/>
              <a:t>eating very little food</a:t>
            </a:r>
          </a:p>
          <a:p>
            <a:pPr marL="285750" indent="-285750" algn="just">
              <a:buFont typeface="Arial" panose="020B0604020202020204" pitchFamily="34" charset="0"/>
              <a:buChar char="•"/>
            </a:pPr>
            <a:r>
              <a:rPr lang="en-US" dirty="0"/>
              <a:t>losing control over your eating</a:t>
            </a:r>
          </a:p>
          <a:p>
            <a:pPr marL="285750" indent="-285750" algn="just">
              <a:buFont typeface="Arial" panose="020B0604020202020204" pitchFamily="34" charset="0"/>
              <a:buChar char="•"/>
            </a:pPr>
            <a:r>
              <a:rPr lang="en-US" dirty="0"/>
              <a:t>making yourself sick or taking laxatives after you eat</a:t>
            </a:r>
          </a:p>
          <a:p>
            <a:pPr marL="285750" indent="-285750" algn="just">
              <a:buFont typeface="Arial" panose="020B0604020202020204" pitchFamily="34" charset="0"/>
              <a:buChar char="•"/>
            </a:pPr>
            <a:r>
              <a:rPr lang="en-US" dirty="0"/>
              <a:t>exercising too much</a:t>
            </a:r>
          </a:p>
          <a:p>
            <a:pPr marL="285750" indent="-285750" algn="just">
              <a:buFont typeface="Arial" panose="020B0604020202020204" pitchFamily="34" charset="0"/>
              <a:buChar char="•"/>
            </a:pPr>
            <a:r>
              <a:rPr lang="en-US" dirty="0"/>
              <a:t>having very strict habits or routines around food</a:t>
            </a:r>
          </a:p>
          <a:p>
            <a:pPr marL="285750" indent="-285750" algn="just">
              <a:buFont typeface="Arial" panose="020B0604020202020204" pitchFamily="34" charset="0"/>
              <a:buChar char="•"/>
            </a:pPr>
            <a:r>
              <a:rPr lang="en-US" dirty="0"/>
              <a:t>changes in your mood</a:t>
            </a:r>
          </a:p>
          <a:p>
            <a:pPr marL="285750" indent="-285750" algn="just">
              <a:buFont typeface="Arial" panose="020B0604020202020204" pitchFamily="34" charset="0"/>
              <a:buChar char="•"/>
            </a:pPr>
            <a:r>
              <a:rPr lang="en-US" dirty="0"/>
              <a:t>You may also notice physical signs, including:</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feeling cold, tired or dizzy</a:t>
            </a:r>
          </a:p>
          <a:p>
            <a:pPr marL="285750" indent="-285750" algn="just">
              <a:buFont typeface="Arial" panose="020B0604020202020204" pitchFamily="34" charset="0"/>
              <a:buChar char="•"/>
            </a:pPr>
            <a:r>
              <a:rPr lang="en-US" dirty="0"/>
              <a:t>problems with your digestion</a:t>
            </a:r>
          </a:p>
          <a:p>
            <a:pPr marL="285750" indent="-285750" algn="just">
              <a:buFont typeface="Arial" panose="020B0604020202020204" pitchFamily="34" charset="0"/>
              <a:buChar char="•"/>
            </a:pPr>
            <a:r>
              <a:rPr lang="en-US" dirty="0"/>
              <a:t>loss of sexual interest</a:t>
            </a:r>
          </a:p>
          <a:p>
            <a:pPr marL="285750" indent="-285750" algn="just">
              <a:buFont typeface="Arial" panose="020B0604020202020204" pitchFamily="34" charset="0"/>
              <a:buChar char="•"/>
            </a:pPr>
            <a:r>
              <a:rPr lang="en-US" dirty="0"/>
              <a:t>problems with your teeth</a:t>
            </a:r>
          </a:p>
          <a:p>
            <a:pPr marL="285750" indent="-285750" algn="just">
              <a:buFont typeface="Arial" panose="020B0604020202020204" pitchFamily="34" charset="0"/>
              <a:buChar char="•"/>
            </a:pPr>
            <a:r>
              <a:rPr lang="en-US" dirty="0"/>
              <a:t>brittle hair and nails</a:t>
            </a:r>
          </a:p>
          <a:p>
            <a:pPr marL="285750" indent="-285750" algn="just">
              <a:buFont typeface="Arial" panose="020B0604020202020204" pitchFamily="34" charset="0"/>
              <a:buChar char="•"/>
            </a:pPr>
            <a:r>
              <a:rPr lang="en-US" dirty="0"/>
              <a:t>problems sleeping</a:t>
            </a:r>
          </a:p>
          <a:p>
            <a:pPr marL="285750" indent="-285750" algn="just">
              <a:buFont typeface="Arial" panose="020B0604020202020204" pitchFamily="34" charset="0"/>
              <a:buChar char="•"/>
            </a:pPr>
            <a:r>
              <a:rPr lang="en-US" dirty="0"/>
              <a:t>your weight being very high or very low for someone of your age and height</a:t>
            </a:r>
          </a:p>
          <a:p>
            <a:pPr marL="285750" indent="-285750" algn="just">
              <a:buFont typeface="Arial" panose="020B0604020202020204" pitchFamily="34" charset="0"/>
              <a:buChar char="•"/>
            </a:pPr>
            <a:r>
              <a:rPr lang="en-US" dirty="0"/>
              <a:t>stopped or missed periods</a:t>
            </a:r>
          </a:p>
        </p:txBody>
      </p:sp>
    </p:spTree>
    <p:extLst>
      <p:ext uri="{BB962C8B-B14F-4D97-AF65-F5344CB8AC3E}">
        <p14:creationId xmlns:p14="http://schemas.microsoft.com/office/powerpoint/2010/main" val="2514507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9E193-5407-443C-9C7B-7062DC7B1A75}" type="datetime1">
              <a:rPr lang="en-US" smtClean="0"/>
              <a:t>3/12/2026</a:t>
            </a:fld>
            <a:endParaRPr lang="en-US"/>
          </a:p>
        </p:txBody>
      </p:sp>
      <p:sp>
        <p:nvSpPr>
          <p:cNvPr id="3" name="Footer Placeholder 2"/>
          <p:cNvSpPr>
            <a:spLocks noGrp="1"/>
          </p:cNvSpPr>
          <p:nvPr>
            <p:ph type="ftr" sz="quarter" idx="11"/>
          </p:nvPr>
        </p:nvSpPr>
        <p:spPr/>
        <p:txBody>
          <a:bodyPr/>
          <a:lstStyle/>
          <a:p>
            <a:r>
              <a:rPr lang="en-US"/>
              <a:t>Shahbaa AbdulGhafoor</a:t>
            </a:r>
          </a:p>
        </p:txBody>
      </p:sp>
      <p:sp>
        <p:nvSpPr>
          <p:cNvPr id="4" name="Slide Number Placeholder 3"/>
          <p:cNvSpPr>
            <a:spLocks noGrp="1"/>
          </p:cNvSpPr>
          <p:nvPr>
            <p:ph type="sldNum" sz="quarter" idx="12"/>
          </p:nvPr>
        </p:nvSpPr>
        <p:spPr/>
        <p:txBody>
          <a:bodyPr/>
          <a:lstStyle/>
          <a:p>
            <a:fld id="{26B9608E-BA5A-4EFE-8702-E886C1540642}" type="slidenum">
              <a:rPr lang="en-US" smtClean="0"/>
              <a:t>23</a:t>
            </a:fld>
            <a:endParaRPr lang="en-US"/>
          </a:p>
        </p:txBody>
      </p:sp>
      <p:sp>
        <p:nvSpPr>
          <p:cNvPr id="5" name="Rectangle 4"/>
          <p:cNvSpPr/>
          <p:nvPr/>
        </p:nvSpPr>
        <p:spPr>
          <a:xfrm>
            <a:off x="936567" y="1720840"/>
            <a:ext cx="9980815" cy="2862322"/>
          </a:xfrm>
          <a:prstGeom prst="rect">
            <a:avLst/>
          </a:prstGeom>
        </p:spPr>
        <p:txBody>
          <a:bodyPr wrap="square">
            <a:spAutoFit/>
          </a:bodyPr>
          <a:lstStyle/>
          <a:p>
            <a:r>
              <a:rPr lang="en-US" b="1" dirty="0"/>
              <a:t>Warning signs to look out for include:</a:t>
            </a:r>
          </a:p>
          <a:p>
            <a:endParaRPr lang="en-US" dirty="0"/>
          </a:p>
          <a:p>
            <a:pPr marL="285750" indent="-285750">
              <a:buFont typeface="Arial" panose="020B0604020202020204" pitchFamily="34" charset="0"/>
              <a:buChar char="•"/>
            </a:pPr>
            <a:r>
              <a:rPr lang="en-US" dirty="0"/>
              <a:t>dramatic weight loss</a:t>
            </a:r>
          </a:p>
          <a:p>
            <a:pPr marL="285750" indent="-285750">
              <a:buFont typeface="Arial" panose="020B0604020202020204" pitchFamily="34" charset="0"/>
              <a:buChar char="•"/>
            </a:pPr>
            <a:r>
              <a:rPr lang="en-US" dirty="0"/>
              <a:t>lying about how much and when they've eaten, or how much they weigh</a:t>
            </a:r>
          </a:p>
          <a:p>
            <a:pPr marL="285750" indent="-285750">
              <a:buFont typeface="Arial" panose="020B0604020202020204" pitchFamily="34" charset="0"/>
              <a:buChar char="•"/>
            </a:pPr>
            <a:r>
              <a:rPr lang="en-US" dirty="0"/>
              <a:t>eating a lot of food very fast</a:t>
            </a:r>
          </a:p>
          <a:p>
            <a:pPr marL="285750" indent="-285750">
              <a:buFont typeface="Arial" panose="020B0604020202020204" pitchFamily="34" charset="0"/>
              <a:buChar char="•"/>
            </a:pPr>
            <a:r>
              <a:rPr lang="en-US" dirty="0"/>
              <a:t>going to the bathroom a lot after eating, often returning looking flushed</a:t>
            </a:r>
          </a:p>
          <a:p>
            <a:pPr marL="285750" indent="-285750">
              <a:buFont typeface="Arial" panose="020B0604020202020204" pitchFamily="34" charset="0"/>
              <a:buChar char="•"/>
            </a:pPr>
            <a:r>
              <a:rPr lang="en-US" dirty="0"/>
              <a:t>exercising too much</a:t>
            </a:r>
          </a:p>
          <a:p>
            <a:pPr marL="285750" indent="-285750">
              <a:buFont typeface="Arial" panose="020B0604020202020204" pitchFamily="34" charset="0"/>
              <a:buChar char="•"/>
            </a:pPr>
            <a:r>
              <a:rPr lang="en-US" dirty="0"/>
              <a:t>avoiding eating with others</a:t>
            </a:r>
          </a:p>
          <a:p>
            <a:pPr marL="285750" indent="-285750">
              <a:buFont typeface="Arial" panose="020B0604020202020204" pitchFamily="34" charset="0"/>
              <a:buChar char="•"/>
            </a:pPr>
            <a:r>
              <a:rPr lang="en-US" dirty="0"/>
              <a:t>cutting food into small pieces or eating very slowly</a:t>
            </a:r>
          </a:p>
          <a:p>
            <a:pPr marL="285750" indent="-285750">
              <a:buFont typeface="Arial" panose="020B0604020202020204" pitchFamily="34" charset="0"/>
              <a:buChar char="•"/>
            </a:pPr>
            <a:r>
              <a:rPr lang="en-US" dirty="0"/>
              <a:t>wearing loose or baggy clothes to hide their weight loss</a:t>
            </a:r>
          </a:p>
        </p:txBody>
      </p:sp>
    </p:spTree>
    <p:extLst>
      <p:ext uri="{BB962C8B-B14F-4D97-AF65-F5344CB8AC3E}">
        <p14:creationId xmlns:p14="http://schemas.microsoft.com/office/powerpoint/2010/main" val="1051048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9E193-5407-443C-9C7B-7062DC7B1A75}" type="datetime1">
              <a:rPr lang="en-US" smtClean="0"/>
              <a:t>3/12/2026</a:t>
            </a:fld>
            <a:endParaRPr lang="en-US"/>
          </a:p>
        </p:txBody>
      </p:sp>
      <p:sp>
        <p:nvSpPr>
          <p:cNvPr id="3" name="Footer Placeholder 2"/>
          <p:cNvSpPr>
            <a:spLocks noGrp="1"/>
          </p:cNvSpPr>
          <p:nvPr>
            <p:ph type="ftr" sz="quarter" idx="11"/>
          </p:nvPr>
        </p:nvSpPr>
        <p:spPr/>
        <p:txBody>
          <a:bodyPr/>
          <a:lstStyle/>
          <a:p>
            <a:r>
              <a:rPr lang="en-US"/>
              <a:t>Shahbaa AbdulGhafoor</a:t>
            </a:r>
          </a:p>
        </p:txBody>
      </p:sp>
      <p:sp>
        <p:nvSpPr>
          <p:cNvPr id="4" name="Slide Number Placeholder 3"/>
          <p:cNvSpPr>
            <a:spLocks noGrp="1"/>
          </p:cNvSpPr>
          <p:nvPr>
            <p:ph type="sldNum" sz="quarter" idx="12"/>
          </p:nvPr>
        </p:nvSpPr>
        <p:spPr/>
        <p:txBody>
          <a:bodyPr/>
          <a:lstStyle/>
          <a:p>
            <a:fld id="{26B9608E-BA5A-4EFE-8702-E886C1540642}" type="slidenum">
              <a:rPr lang="en-US" smtClean="0"/>
              <a:t>24</a:t>
            </a:fld>
            <a:endParaRPr lang="en-US"/>
          </a:p>
        </p:txBody>
      </p:sp>
      <p:pic>
        <p:nvPicPr>
          <p:cNvPr id="5" name="Picture 4" descr="In-Home Care: Blessed to Have Many Angels in her Lif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19" y="-37666"/>
            <a:ext cx="9980815" cy="7030929"/>
          </a:xfrm>
          <a:prstGeom prst="rect">
            <a:avLst/>
          </a:prstGeom>
        </p:spPr>
      </p:pic>
    </p:spTree>
    <p:extLst>
      <p:ext uri="{BB962C8B-B14F-4D97-AF65-F5344CB8AC3E}">
        <p14:creationId xmlns:p14="http://schemas.microsoft.com/office/powerpoint/2010/main" val="61914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10" y="789539"/>
            <a:ext cx="11072552" cy="1631216"/>
          </a:xfrm>
          <a:prstGeom prst="rect">
            <a:avLst/>
          </a:prstGeom>
        </p:spPr>
        <p:txBody>
          <a:bodyPr wrap="square">
            <a:spAutoFit/>
          </a:bodyPr>
          <a:lstStyle/>
          <a:p>
            <a:pPr algn="just"/>
            <a:r>
              <a:rPr lang="en-US" sz="2800" b="1" u="sng" dirty="0">
                <a:solidFill>
                  <a:srgbClr val="4D4D4D"/>
                </a:solidFill>
                <a:latin typeface="YekanBakhVF"/>
              </a:rPr>
              <a:t>H</a:t>
            </a:r>
            <a:r>
              <a:rPr lang="en-US" sz="2800" b="1" i="0" u="sng" dirty="0">
                <a:solidFill>
                  <a:srgbClr val="4D4D4D"/>
                </a:solidFill>
                <a:effectLst/>
                <a:latin typeface="YekanBakhVF"/>
              </a:rPr>
              <a:t>ypertension</a:t>
            </a:r>
          </a:p>
          <a:p>
            <a:pPr algn="just"/>
            <a:r>
              <a:rPr lang="en-US" dirty="0">
                <a:solidFill>
                  <a:srgbClr val="4D4D4D"/>
                </a:solidFill>
                <a:latin typeface="YekanBakhVF"/>
              </a:rPr>
              <a:t>I</a:t>
            </a:r>
            <a:r>
              <a:rPr lang="en-US" b="0" i="0" dirty="0">
                <a:solidFill>
                  <a:srgbClr val="4D4D4D"/>
                </a:solidFill>
                <a:effectLst/>
                <a:latin typeface="YekanBakhVF"/>
              </a:rPr>
              <a:t>f it is controlled. Patients can complete their orthodontic treatment following the medical instruction under the </a:t>
            </a:r>
            <a:r>
              <a:rPr lang="en-US" b="0" i="0" dirty="0">
                <a:solidFill>
                  <a:srgbClr val="FF0000"/>
                </a:solidFill>
                <a:effectLst/>
                <a:latin typeface="YekanBakhVF"/>
              </a:rPr>
              <a:t>supervision of a cardiologist and an orthodontist</a:t>
            </a:r>
            <a:r>
              <a:rPr lang="en-US" b="0" i="0" dirty="0">
                <a:solidFill>
                  <a:srgbClr val="4D4D4D"/>
                </a:solidFill>
                <a:effectLst/>
                <a:latin typeface="YekanBakhVF"/>
              </a:rPr>
              <a:t>. However, in scenarios where the patient’s blood pressure is acute and </a:t>
            </a:r>
            <a:r>
              <a:rPr lang="en-US" b="0" i="0" dirty="0">
                <a:solidFill>
                  <a:srgbClr val="00B050"/>
                </a:solidFill>
                <a:effectLst/>
                <a:latin typeface="YekanBakhVF"/>
              </a:rPr>
              <a:t>uncontrolled, the majority of dentists and orthodontists refuse to perform orthodontic treatment.</a:t>
            </a:r>
            <a:endParaRPr lang="en-US" dirty="0">
              <a:solidFill>
                <a:srgbClr val="00B050"/>
              </a:solidFill>
            </a:endParaRPr>
          </a:p>
        </p:txBody>
      </p:sp>
      <p:pic>
        <p:nvPicPr>
          <p:cNvPr id="3" name="Picture 2"/>
          <p:cNvPicPr>
            <a:picLocks noChangeAspect="1"/>
          </p:cNvPicPr>
          <p:nvPr/>
        </p:nvPicPr>
        <p:blipFill>
          <a:blip r:embed="rId2"/>
          <a:stretch>
            <a:fillRect/>
          </a:stretch>
        </p:blipFill>
        <p:spPr>
          <a:xfrm>
            <a:off x="3824750" y="3577411"/>
            <a:ext cx="3000096" cy="2191622"/>
          </a:xfrm>
          <a:prstGeom prst="rect">
            <a:avLst/>
          </a:prstGeom>
        </p:spPr>
      </p:pic>
      <p:sp>
        <p:nvSpPr>
          <p:cNvPr id="4" name="Date Placeholder 3"/>
          <p:cNvSpPr>
            <a:spLocks noGrp="1"/>
          </p:cNvSpPr>
          <p:nvPr>
            <p:ph type="dt" sz="half" idx="10"/>
          </p:nvPr>
        </p:nvSpPr>
        <p:spPr/>
        <p:txBody>
          <a:bodyPr/>
          <a:lstStyle/>
          <a:p>
            <a:fld id="{1D169C40-F12D-4C73-BAAF-47B654B9A06A}"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3</a:t>
            </a:fld>
            <a:endParaRPr lang="en-US"/>
          </a:p>
        </p:txBody>
      </p:sp>
    </p:spTree>
    <p:extLst>
      <p:ext uri="{BB962C8B-B14F-4D97-AF65-F5344CB8AC3E}">
        <p14:creationId xmlns:p14="http://schemas.microsoft.com/office/powerpoint/2010/main" val="343493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heckerboard(across)">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767" y="659476"/>
            <a:ext cx="11172306" cy="1631216"/>
          </a:xfrm>
          <a:prstGeom prst="rect">
            <a:avLst/>
          </a:prstGeom>
        </p:spPr>
        <p:txBody>
          <a:bodyPr wrap="square">
            <a:spAutoFit/>
          </a:bodyPr>
          <a:lstStyle/>
          <a:p>
            <a:pPr algn="just"/>
            <a:r>
              <a:rPr lang="en-US" sz="3200" b="1" dirty="0"/>
              <a:t>Infective endocarditis (IE)</a:t>
            </a:r>
          </a:p>
          <a:p>
            <a:pPr algn="just"/>
            <a:r>
              <a:rPr lang="en-US" sz="3200" b="1" dirty="0"/>
              <a:t> </a:t>
            </a:r>
            <a:r>
              <a:rPr lang="en-US" dirty="0"/>
              <a:t>Proper antibiotic prescription based on the risk level and orthodontic procedure intended Bonded brackets and elastomeric ties are preferable. All sharp edges should be smoothed and polished, and excess adhesives should be removed and cleaned. </a:t>
            </a:r>
            <a:r>
              <a:rPr lang="en-US" dirty="0">
                <a:solidFill>
                  <a:srgbClr val="00B050"/>
                </a:solidFill>
              </a:rPr>
              <a:t>Fixed acrylic appliances, like Nance and acrylic rapid maxillary expanders, should be avoided.</a:t>
            </a:r>
          </a:p>
        </p:txBody>
      </p:sp>
      <p:pic>
        <p:nvPicPr>
          <p:cNvPr id="3" name="Picture 2"/>
          <p:cNvPicPr>
            <a:picLocks noChangeAspect="1"/>
          </p:cNvPicPr>
          <p:nvPr/>
        </p:nvPicPr>
        <p:blipFill>
          <a:blip r:embed="rId2"/>
          <a:stretch>
            <a:fillRect/>
          </a:stretch>
        </p:blipFill>
        <p:spPr>
          <a:xfrm>
            <a:off x="6600833" y="2828248"/>
            <a:ext cx="4114100" cy="2762753"/>
          </a:xfrm>
          <a:prstGeom prst="rect">
            <a:avLst/>
          </a:prstGeom>
        </p:spPr>
      </p:pic>
      <p:pic>
        <p:nvPicPr>
          <p:cNvPr id="4" name="Picture 3"/>
          <p:cNvPicPr>
            <a:picLocks noChangeAspect="1"/>
          </p:cNvPicPr>
          <p:nvPr/>
        </p:nvPicPr>
        <p:blipFill>
          <a:blip r:embed="rId3"/>
          <a:stretch>
            <a:fillRect/>
          </a:stretch>
        </p:blipFill>
        <p:spPr>
          <a:xfrm>
            <a:off x="1352202" y="2828248"/>
            <a:ext cx="3341717" cy="2962615"/>
          </a:xfrm>
          <a:prstGeom prst="rect">
            <a:avLst/>
          </a:prstGeom>
        </p:spPr>
      </p:pic>
      <p:sp>
        <p:nvSpPr>
          <p:cNvPr id="5" name="Date Placeholder 4"/>
          <p:cNvSpPr>
            <a:spLocks noGrp="1"/>
          </p:cNvSpPr>
          <p:nvPr>
            <p:ph type="dt" sz="half" idx="10"/>
          </p:nvPr>
        </p:nvSpPr>
        <p:spPr/>
        <p:txBody>
          <a:bodyPr/>
          <a:lstStyle/>
          <a:p>
            <a:fld id="{DAE0D804-A0C1-454B-B935-B49B100CA60E}" type="datetime1">
              <a:rPr lang="en-US" smtClean="0"/>
              <a:t>3/12/2026</a:t>
            </a:fld>
            <a:endParaRPr lang="en-US"/>
          </a:p>
        </p:txBody>
      </p:sp>
      <p:sp>
        <p:nvSpPr>
          <p:cNvPr id="6" name="Footer Placeholder 5"/>
          <p:cNvSpPr>
            <a:spLocks noGrp="1"/>
          </p:cNvSpPr>
          <p:nvPr>
            <p:ph type="ftr" sz="quarter" idx="11"/>
          </p:nvPr>
        </p:nvSpPr>
        <p:spPr/>
        <p:txBody>
          <a:bodyPr/>
          <a:lstStyle/>
          <a:p>
            <a:r>
              <a:rPr lang="en-US"/>
              <a:t>Shahbaa AbdulGhafoor</a:t>
            </a:r>
          </a:p>
        </p:txBody>
      </p:sp>
      <p:sp>
        <p:nvSpPr>
          <p:cNvPr id="7" name="Slide Number Placeholder 6"/>
          <p:cNvSpPr>
            <a:spLocks noGrp="1"/>
          </p:cNvSpPr>
          <p:nvPr>
            <p:ph type="sldNum" sz="quarter" idx="12"/>
          </p:nvPr>
        </p:nvSpPr>
        <p:spPr/>
        <p:txBody>
          <a:bodyPr/>
          <a:lstStyle/>
          <a:p>
            <a:fld id="{26B9608E-BA5A-4EFE-8702-E886C1540642}" type="slidenum">
              <a:rPr lang="en-US" smtClean="0"/>
              <a:t>4</a:t>
            </a:fld>
            <a:endParaRPr lang="en-US"/>
          </a:p>
        </p:txBody>
      </p:sp>
    </p:spTree>
    <p:extLst>
      <p:ext uri="{BB962C8B-B14F-4D97-AF65-F5344CB8AC3E}">
        <p14:creationId xmlns:p14="http://schemas.microsoft.com/office/powerpoint/2010/main" val="212504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diamond(in)">
                                      <p:cBhvr>
                                        <p:cTn id="1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676" y="889844"/>
            <a:ext cx="11582400" cy="3016210"/>
          </a:xfrm>
          <a:prstGeom prst="rect">
            <a:avLst/>
          </a:prstGeom>
        </p:spPr>
        <p:txBody>
          <a:bodyPr wrap="square">
            <a:spAutoFit/>
          </a:bodyPr>
          <a:lstStyle/>
          <a:p>
            <a:pPr algn="just"/>
            <a:r>
              <a:rPr lang="en-US" sz="2800" b="1" u="sng" dirty="0"/>
              <a:t>Thrombocytopenia</a:t>
            </a:r>
          </a:p>
          <a:p>
            <a:pPr algn="just"/>
            <a:r>
              <a:rPr lang="en-US" dirty="0">
                <a:solidFill>
                  <a:srgbClr val="FF0000"/>
                </a:solidFill>
              </a:rPr>
              <a:t> If the diagnosis of </a:t>
            </a:r>
            <a:r>
              <a:rPr lang="en-US" dirty="0" err="1">
                <a:solidFill>
                  <a:srgbClr val="FF0000"/>
                </a:solidFill>
              </a:rPr>
              <a:t>leukaemia</a:t>
            </a:r>
            <a:r>
              <a:rPr lang="en-US" dirty="0">
                <a:solidFill>
                  <a:srgbClr val="FF0000"/>
                </a:solidFill>
              </a:rPr>
              <a:t> is confirmed before the orthodontic treatment, orthodontic treatment should be delayed until chemotherapy is complete and at least two years after bone marrow </a:t>
            </a:r>
            <a:r>
              <a:rPr lang="en-US" dirty="0">
                <a:solidFill>
                  <a:schemeClr val="bg2">
                    <a:lumMod val="75000"/>
                  </a:schemeClr>
                </a:solidFill>
              </a:rPr>
              <a:t>transplantation If the diagnosis is confirmed during the orthodontic treatment, the orthodontist must remove all existing orthodontic appliances and a removable retainer can be used. </a:t>
            </a:r>
            <a:r>
              <a:rPr lang="en-US" dirty="0"/>
              <a:t>Orthodontic treatment can be restarted after completion of all required therapy, and the patient has a minimum of two-year event-free survival Orthodontic mechanics should be simple and light The orthodontist needs to accept compromised results and treat the maxilla only Clear aligners might be the best choice to treat these patients Non-irritating orthodontic appliances are preferable Nickel-free brackets are recommended over stainless-steel brackets The use of aesthetic brackets or clear aligners is recommended since they cause minimal MRI distortion For cancer patients in general, orthodontic treatment should start at least 2 years after the anticancer therapy</a:t>
            </a:r>
          </a:p>
        </p:txBody>
      </p:sp>
      <p:pic>
        <p:nvPicPr>
          <p:cNvPr id="3" name="Picture 2"/>
          <p:cNvPicPr>
            <a:picLocks noChangeAspect="1"/>
          </p:cNvPicPr>
          <p:nvPr/>
        </p:nvPicPr>
        <p:blipFill>
          <a:blip r:embed="rId2"/>
          <a:stretch>
            <a:fillRect/>
          </a:stretch>
        </p:blipFill>
        <p:spPr>
          <a:xfrm>
            <a:off x="5134060" y="3906054"/>
            <a:ext cx="3062289" cy="2293761"/>
          </a:xfrm>
          <a:prstGeom prst="rect">
            <a:avLst/>
          </a:prstGeom>
        </p:spPr>
      </p:pic>
      <p:sp>
        <p:nvSpPr>
          <p:cNvPr id="4" name="Date Placeholder 3"/>
          <p:cNvSpPr>
            <a:spLocks noGrp="1"/>
          </p:cNvSpPr>
          <p:nvPr>
            <p:ph type="dt" sz="half" idx="10"/>
          </p:nvPr>
        </p:nvSpPr>
        <p:spPr/>
        <p:txBody>
          <a:bodyPr/>
          <a:lstStyle/>
          <a:p>
            <a:fld id="{166EB419-91CC-49F2-ADC2-28B2CA6B2DAE}"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5</a:t>
            </a:fld>
            <a:endParaRPr lang="en-US"/>
          </a:p>
        </p:txBody>
      </p:sp>
    </p:spTree>
    <p:extLst>
      <p:ext uri="{BB962C8B-B14F-4D97-AF65-F5344CB8AC3E}">
        <p14:creationId xmlns:p14="http://schemas.microsoft.com/office/powerpoint/2010/main" val="49043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910" y="485061"/>
            <a:ext cx="11177847" cy="3631763"/>
          </a:xfrm>
          <a:prstGeom prst="rect">
            <a:avLst/>
          </a:prstGeom>
        </p:spPr>
        <p:txBody>
          <a:bodyPr wrap="square">
            <a:spAutoFit/>
          </a:bodyPr>
          <a:lstStyle/>
          <a:p>
            <a:pPr algn="just"/>
            <a:r>
              <a:rPr lang="en-US" sz="3200" b="1" u="sng" dirty="0" err="1"/>
              <a:t>Haemophilia</a:t>
            </a:r>
            <a:endParaRPr lang="en-US" sz="3200" b="1" u="sng" dirty="0"/>
          </a:p>
          <a:p>
            <a:pPr marL="285750" indent="-285750" algn="just">
              <a:buFont typeface="Arial" panose="020B0604020202020204" pitchFamily="34" charset="0"/>
              <a:buChar char="•"/>
            </a:pPr>
            <a:r>
              <a:rPr lang="en-US" dirty="0"/>
              <a:t> Mucosal injury should be minimized.</a:t>
            </a:r>
          </a:p>
          <a:p>
            <a:pPr marL="285750" indent="-285750" algn="just">
              <a:buFont typeface="Arial" panose="020B0604020202020204" pitchFamily="34" charset="0"/>
              <a:buChar char="•"/>
            </a:pPr>
            <a:r>
              <a:rPr lang="en-US" dirty="0"/>
              <a:t> Sharp edges need to be smoothed, and excess wires should be cut.</a:t>
            </a:r>
          </a:p>
          <a:p>
            <a:pPr marL="285750" indent="-285750" algn="just">
              <a:buFont typeface="Arial" panose="020B0604020202020204" pitchFamily="34" charset="0"/>
              <a:buChar char="•"/>
            </a:pPr>
            <a:r>
              <a:rPr lang="en-US" dirty="0"/>
              <a:t> Self-ligating brackets are preferable over the conventional type.</a:t>
            </a:r>
          </a:p>
          <a:p>
            <a:pPr marL="285750" indent="-285750" algn="just">
              <a:buFont typeface="Arial" panose="020B0604020202020204" pitchFamily="34" charset="0"/>
              <a:buChar char="•"/>
            </a:pPr>
            <a:r>
              <a:rPr lang="en-US" dirty="0"/>
              <a:t> Arch wires should be ligated with elastomeric rather than wire ligatures.</a:t>
            </a:r>
          </a:p>
          <a:p>
            <a:pPr marL="285750" indent="-285750" algn="just">
              <a:buFont typeface="Arial" panose="020B0604020202020204" pitchFamily="34" charset="0"/>
              <a:buChar char="•"/>
            </a:pPr>
            <a:r>
              <a:rPr lang="en-US" dirty="0"/>
              <a:t> It is preferable to make an impression with a non-metal tray to minimize trauma.</a:t>
            </a:r>
          </a:p>
          <a:p>
            <a:pPr marL="285750" indent="-285750" algn="just">
              <a:buFont typeface="Arial" panose="020B0604020202020204" pitchFamily="34" charset="0"/>
              <a:buChar char="•"/>
            </a:pPr>
            <a:r>
              <a:rPr lang="en-US" dirty="0"/>
              <a:t> During bonding, a saliva ejector is recommended to be placed on a gauze placed on the mouth's floor .</a:t>
            </a:r>
          </a:p>
          <a:p>
            <a:pPr marL="285750" indent="-285750" algn="just">
              <a:buFont typeface="Arial" panose="020B0604020202020204" pitchFamily="34" charset="0"/>
              <a:buChar char="•"/>
            </a:pPr>
            <a:r>
              <a:rPr lang="en-US" dirty="0"/>
              <a:t>Minimal treatment time.</a:t>
            </a:r>
          </a:p>
          <a:p>
            <a:pPr marL="285750" indent="-285750" algn="just">
              <a:buFont typeface="Arial" panose="020B0604020202020204" pitchFamily="34" charset="0"/>
              <a:buChar char="•"/>
            </a:pPr>
            <a:r>
              <a:rPr lang="en-US" dirty="0"/>
              <a:t> Fixed appliances are preferable over the removable ones.</a:t>
            </a:r>
          </a:p>
          <a:p>
            <a:pPr marL="285750" indent="-285750" algn="just">
              <a:buFont typeface="Arial" panose="020B0604020202020204" pitchFamily="34" charset="0"/>
              <a:buChar char="•"/>
            </a:pPr>
            <a:r>
              <a:rPr lang="en-US" dirty="0"/>
              <a:t> Bonding over banding are advisable, if possible A non-extraction treatment plan is recommended.</a:t>
            </a:r>
          </a:p>
          <a:p>
            <a:pPr marL="285750" indent="-285750" algn="just">
              <a:buFont typeface="Arial" panose="020B0604020202020204" pitchFamily="34" charset="0"/>
              <a:buChar char="•"/>
            </a:pPr>
            <a:r>
              <a:rPr lang="en-US" dirty="0"/>
              <a:t> For pain management, Acetaminophen is a safer than NSAIDs.</a:t>
            </a:r>
          </a:p>
          <a:p>
            <a:pPr marL="285750" indent="-285750" algn="just">
              <a:buFont typeface="Arial" panose="020B0604020202020204" pitchFamily="34" charset="0"/>
              <a:buChar char="•"/>
            </a:pPr>
            <a:r>
              <a:rPr lang="en-US" dirty="0"/>
              <a:t> Clear aligners should be trimmed carefully to avoid gingival irritation.</a:t>
            </a:r>
          </a:p>
        </p:txBody>
      </p:sp>
      <p:pic>
        <p:nvPicPr>
          <p:cNvPr id="3" name="Picture 2"/>
          <p:cNvPicPr>
            <a:picLocks noChangeAspect="1"/>
          </p:cNvPicPr>
          <p:nvPr/>
        </p:nvPicPr>
        <p:blipFill rotWithShape="1">
          <a:blip r:embed="rId2"/>
          <a:srcRect b="19624"/>
          <a:stretch/>
        </p:blipFill>
        <p:spPr>
          <a:xfrm>
            <a:off x="4101811" y="4251994"/>
            <a:ext cx="3675958" cy="2072620"/>
          </a:xfrm>
          <a:prstGeom prst="rect">
            <a:avLst/>
          </a:prstGeom>
        </p:spPr>
      </p:pic>
      <p:sp>
        <p:nvSpPr>
          <p:cNvPr id="4" name="Date Placeholder 3"/>
          <p:cNvSpPr>
            <a:spLocks noGrp="1"/>
          </p:cNvSpPr>
          <p:nvPr>
            <p:ph type="dt" sz="half" idx="10"/>
          </p:nvPr>
        </p:nvSpPr>
        <p:spPr/>
        <p:txBody>
          <a:bodyPr/>
          <a:lstStyle/>
          <a:p>
            <a:fld id="{15845D80-F2CB-4C11-8146-0695D70C29F7}"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6</a:t>
            </a:fld>
            <a:endParaRPr lang="en-US"/>
          </a:p>
        </p:txBody>
      </p:sp>
    </p:spTree>
    <p:extLst>
      <p:ext uri="{BB962C8B-B14F-4D97-AF65-F5344CB8AC3E}">
        <p14:creationId xmlns:p14="http://schemas.microsoft.com/office/powerpoint/2010/main" val="397447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182" y="789677"/>
            <a:ext cx="10069484" cy="2462213"/>
          </a:xfrm>
          <a:prstGeom prst="rect">
            <a:avLst/>
          </a:prstGeom>
        </p:spPr>
        <p:txBody>
          <a:bodyPr wrap="square">
            <a:spAutoFit/>
          </a:bodyPr>
          <a:lstStyle/>
          <a:p>
            <a:pPr algn="just"/>
            <a:r>
              <a:rPr lang="en-US" sz="2800" b="1" u="sng" dirty="0"/>
              <a:t>Sickle cell </a:t>
            </a:r>
            <a:r>
              <a:rPr lang="en-US" sz="2800" b="1" u="sng" dirty="0" err="1"/>
              <a:t>anaemia</a:t>
            </a:r>
            <a:endParaRPr lang="en-US" sz="2800" b="1" u="sng" dirty="0"/>
          </a:p>
          <a:p>
            <a:pPr marL="342900" indent="-342900" algn="just">
              <a:buFont typeface="+mj-lt"/>
              <a:buAutoNum type="arabicPeriod"/>
            </a:pPr>
            <a:r>
              <a:rPr lang="en-US" dirty="0"/>
              <a:t>Appointments should be scheduled early in the morning and during the chronic phase of the disease.</a:t>
            </a:r>
          </a:p>
          <a:p>
            <a:pPr marL="342900" indent="-342900" algn="just">
              <a:buFont typeface="+mj-lt"/>
              <a:buAutoNum type="arabicPeriod"/>
            </a:pPr>
            <a:r>
              <a:rPr lang="en-US" dirty="0"/>
              <a:t> Emotional stress should be minimized.</a:t>
            </a:r>
          </a:p>
          <a:p>
            <a:pPr marL="342900" indent="-342900" algn="just">
              <a:buFont typeface="+mj-lt"/>
              <a:buAutoNum type="arabicPeriod"/>
            </a:pPr>
            <a:r>
              <a:rPr lang="en-US" dirty="0"/>
              <a:t> A non-extraction treatment plan is preferable, if possible Light orthodontic forces are recommended Rest periods between activations should be included in the treatment plan to allow local microcirculation to be restored.</a:t>
            </a:r>
          </a:p>
          <a:p>
            <a:pPr marL="342900" indent="-342900" algn="just">
              <a:buFont typeface="+mj-lt"/>
              <a:buAutoNum type="arabicPeriod"/>
            </a:pPr>
            <a:r>
              <a:rPr lang="en-US" dirty="0"/>
              <a:t> Bleeding should be avoided during orthodontic procedures.</a:t>
            </a:r>
          </a:p>
          <a:p>
            <a:pPr marL="342900" indent="-342900" algn="just">
              <a:buFont typeface="+mj-lt"/>
              <a:buAutoNum type="arabicPeriod"/>
            </a:pPr>
            <a:r>
              <a:rPr lang="en-US" dirty="0"/>
              <a:t> Extra-oral anchorage is preferred over TADs or mini-plates.</a:t>
            </a:r>
          </a:p>
        </p:txBody>
      </p:sp>
      <p:pic>
        <p:nvPicPr>
          <p:cNvPr id="3" name="Picture 2"/>
          <p:cNvPicPr>
            <a:picLocks noChangeAspect="1"/>
          </p:cNvPicPr>
          <p:nvPr/>
        </p:nvPicPr>
        <p:blipFill>
          <a:blip r:embed="rId2"/>
          <a:stretch>
            <a:fillRect/>
          </a:stretch>
        </p:blipFill>
        <p:spPr>
          <a:xfrm>
            <a:off x="4248669" y="3262542"/>
            <a:ext cx="3543127" cy="2665472"/>
          </a:xfrm>
          <a:prstGeom prst="rect">
            <a:avLst/>
          </a:prstGeom>
        </p:spPr>
      </p:pic>
      <p:sp>
        <p:nvSpPr>
          <p:cNvPr id="4" name="Date Placeholder 3"/>
          <p:cNvSpPr>
            <a:spLocks noGrp="1"/>
          </p:cNvSpPr>
          <p:nvPr>
            <p:ph type="dt" sz="half" idx="10"/>
          </p:nvPr>
        </p:nvSpPr>
        <p:spPr/>
        <p:txBody>
          <a:bodyPr/>
          <a:lstStyle/>
          <a:p>
            <a:fld id="{ED0E4AB2-DB62-48E0-9EB1-A75561F6B78C}"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7</a:t>
            </a:fld>
            <a:endParaRPr lang="en-US"/>
          </a:p>
        </p:txBody>
      </p:sp>
    </p:spTree>
    <p:extLst>
      <p:ext uri="{BB962C8B-B14F-4D97-AF65-F5344CB8AC3E}">
        <p14:creationId xmlns:p14="http://schemas.microsoft.com/office/powerpoint/2010/main" val="33333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138" y="462618"/>
            <a:ext cx="10523913" cy="1908215"/>
          </a:xfrm>
          <a:prstGeom prst="rect">
            <a:avLst/>
          </a:prstGeom>
        </p:spPr>
        <p:txBody>
          <a:bodyPr wrap="square">
            <a:spAutoFit/>
          </a:bodyPr>
          <a:lstStyle/>
          <a:p>
            <a:pPr algn="just"/>
            <a:r>
              <a:rPr lang="en-US" sz="2800" b="1" u="sng" dirty="0"/>
              <a:t>Thalassemia </a:t>
            </a:r>
          </a:p>
          <a:p>
            <a:pPr marL="285750" indent="-285750" algn="just">
              <a:buFont typeface="Wingdings" panose="05000000000000000000" pitchFamily="2" charset="2"/>
              <a:buChar char="v"/>
            </a:pPr>
            <a:r>
              <a:rPr lang="en-US" dirty="0"/>
              <a:t>Orthodontic interceptive treatment is recommended to begin at early age by using functional appliances and extra-oral appliances to treat </a:t>
            </a:r>
            <a:r>
              <a:rPr lang="en-US" dirty="0" err="1"/>
              <a:t>dentofacial</a:t>
            </a:r>
            <a:r>
              <a:rPr lang="en-US" dirty="0"/>
              <a:t> problems.</a:t>
            </a:r>
          </a:p>
          <a:p>
            <a:pPr marL="285750" indent="-285750" algn="just">
              <a:buFont typeface="Wingdings" panose="05000000000000000000" pitchFamily="2" charset="2"/>
              <a:buChar char="v"/>
            </a:pPr>
            <a:r>
              <a:rPr lang="en-US" dirty="0"/>
              <a:t> It is recommended to apply a medium force in short intervals.</a:t>
            </a:r>
          </a:p>
          <a:p>
            <a:pPr marL="285750" indent="-285750" algn="just">
              <a:buFont typeface="Wingdings" panose="05000000000000000000" pitchFamily="2" charset="2"/>
              <a:buChar char="v"/>
            </a:pPr>
            <a:r>
              <a:rPr lang="en-US" dirty="0"/>
              <a:t> Tooth movement must be monitored by the orthodontist for short intervals of time. </a:t>
            </a:r>
          </a:p>
          <a:p>
            <a:pPr marL="285750" indent="-285750" algn="just">
              <a:buFont typeface="Wingdings" panose="05000000000000000000" pitchFamily="2" charset="2"/>
              <a:buChar char="v"/>
            </a:pPr>
            <a:r>
              <a:rPr lang="en-US" dirty="0"/>
              <a:t>Lighter forces than usual are highly recommended</a:t>
            </a:r>
          </a:p>
        </p:txBody>
      </p:sp>
      <p:pic>
        <p:nvPicPr>
          <p:cNvPr id="3" name="Picture 2"/>
          <p:cNvPicPr>
            <a:picLocks noChangeAspect="1"/>
          </p:cNvPicPr>
          <p:nvPr/>
        </p:nvPicPr>
        <p:blipFill>
          <a:blip r:embed="rId2"/>
          <a:stretch>
            <a:fillRect/>
          </a:stretch>
        </p:blipFill>
        <p:spPr>
          <a:xfrm>
            <a:off x="5922212" y="2148234"/>
            <a:ext cx="4058603" cy="4058603"/>
          </a:xfrm>
          <a:prstGeom prst="rect">
            <a:avLst/>
          </a:prstGeom>
        </p:spPr>
      </p:pic>
      <p:sp>
        <p:nvSpPr>
          <p:cNvPr id="4" name="Date Placeholder 3"/>
          <p:cNvSpPr>
            <a:spLocks noGrp="1"/>
          </p:cNvSpPr>
          <p:nvPr>
            <p:ph type="dt" sz="half" idx="10"/>
          </p:nvPr>
        </p:nvSpPr>
        <p:spPr/>
        <p:txBody>
          <a:bodyPr/>
          <a:lstStyle/>
          <a:p>
            <a:fld id="{3A949587-5320-49E0-92D1-455C3F57C9E1}"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8</a:t>
            </a:fld>
            <a:endParaRPr lang="en-US"/>
          </a:p>
        </p:txBody>
      </p:sp>
      <p:sp>
        <p:nvSpPr>
          <p:cNvPr id="7" name="Rectangle 6"/>
          <p:cNvSpPr/>
          <p:nvPr/>
        </p:nvSpPr>
        <p:spPr>
          <a:xfrm>
            <a:off x="5744094" y="529243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57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391" y="601255"/>
            <a:ext cx="11327477" cy="2185214"/>
          </a:xfrm>
          <a:prstGeom prst="rect">
            <a:avLst/>
          </a:prstGeom>
        </p:spPr>
        <p:txBody>
          <a:bodyPr wrap="square">
            <a:spAutoFit/>
          </a:bodyPr>
          <a:lstStyle/>
          <a:p>
            <a:pPr algn="just"/>
            <a:r>
              <a:rPr lang="en-US" sz="2800" b="1" u="sng" dirty="0"/>
              <a:t>Diabetes mellitus (DM)</a:t>
            </a:r>
            <a:r>
              <a:rPr lang="en-US" dirty="0"/>
              <a:t> </a:t>
            </a:r>
          </a:p>
          <a:p>
            <a:pPr marL="285750" indent="-285750" algn="just">
              <a:buFont typeface="Wingdings" panose="05000000000000000000" pitchFamily="2" charset="2"/>
              <a:buChar char="q"/>
            </a:pPr>
            <a:r>
              <a:rPr lang="en-US" dirty="0"/>
              <a:t>Appointments early in the morning are preferable, and the patient is encouraged to eat a regular meal and take usual medication before the visit Light orthodontic forces should be used .</a:t>
            </a:r>
          </a:p>
          <a:p>
            <a:pPr marL="285750" indent="-285750" algn="just">
              <a:buFont typeface="Wingdings" panose="05000000000000000000" pitchFamily="2" charset="2"/>
              <a:buChar char="q"/>
            </a:pPr>
            <a:r>
              <a:rPr lang="en-US" dirty="0">
                <a:solidFill>
                  <a:srgbClr val="00B050"/>
                </a:solidFill>
              </a:rPr>
              <a:t>A periodontist should be involved, </a:t>
            </a:r>
            <a:r>
              <a:rPr lang="en-US" dirty="0"/>
              <a:t>especially with adult patients, to evaluate periodontal condition before and during orthodontic treatment.</a:t>
            </a:r>
          </a:p>
          <a:p>
            <a:pPr marL="285750" indent="-285750" algn="just">
              <a:buFont typeface="Wingdings" panose="05000000000000000000" pitchFamily="2" charset="2"/>
              <a:buChar char="q"/>
            </a:pPr>
            <a:r>
              <a:rPr lang="en-US" dirty="0"/>
              <a:t> Orthodontists and staff should be trained and ready to deal with any diabetic emergencies, especially sudden </a:t>
            </a:r>
            <a:r>
              <a:rPr lang="en-US" dirty="0" err="1"/>
              <a:t>hypoglycaemia</a:t>
            </a:r>
            <a:r>
              <a:rPr lang="en-US" dirty="0"/>
              <a:t>.</a:t>
            </a:r>
          </a:p>
        </p:txBody>
      </p:sp>
      <p:pic>
        <p:nvPicPr>
          <p:cNvPr id="3" name="Picture 2"/>
          <p:cNvPicPr>
            <a:picLocks noChangeAspect="1"/>
          </p:cNvPicPr>
          <p:nvPr/>
        </p:nvPicPr>
        <p:blipFill>
          <a:blip r:embed="rId2"/>
          <a:stretch>
            <a:fillRect/>
          </a:stretch>
        </p:blipFill>
        <p:spPr>
          <a:xfrm>
            <a:off x="2602978" y="2743199"/>
            <a:ext cx="7418302" cy="3099867"/>
          </a:xfrm>
          <a:prstGeom prst="rect">
            <a:avLst/>
          </a:prstGeom>
        </p:spPr>
      </p:pic>
      <p:sp>
        <p:nvSpPr>
          <p:cNvPr id="4" name="Date Placeholder 3"/>
          <p:cNvSpPr>
            <a:spLocks noGrp="1"/>
          </p:cNvSpPr>
          <p:nvPr>
            <p:ph type="dt" sz="half" idx="10"/>
          </p:nvPr>
        </p:nvSpPr>
        <p:spPr/>
        <p:txBody>
          <a:bodyPr/>
          <a:lstStyle/>
          <a:p>
            <a:fld id="{6C8AD1B7-DC45-45D2-BD97-35A7442FDC06}" type="datetime1">
              <a:rPr lang="en-US" smtClean="0"/>
              <a:t>3/12/2026</a:t>
            </a:fld>
            <a:endParaRPr lang="en-US"/>
          </a:p>
        </p:txBody>
      </p:sp>
      <p:sp>
        <p:nvSpPr>
          <p:cNvPr id="5" name="Footer Placeholder 4"/>
          <p:cNvSpPr>
            <a:spLocks noGrp="1"/>
          </p:cNvSpPr>
          <p:nvPr>
            <p:ph type="ftr" sz="quarter" idx="11"/>
          </p:nvPr>
        </p:nvSpPr>
        <p:spPr/>
        <p:txBody>
          <a:bodyPr/>
          <a:lstStyle/>
          <a:p>
            <a:r>
              <a:rPr lang="en-US"/>
              <a:t>Shahbaa AbdulGhafoor</a:t>
            </a:r>
          </a:p>
        </p:txBody>
      </p:sp>
      <p:sp>
        <p:nvSpPr>
          <p:cNvPr id="6" name="Slide Number Placeholder 5"/>
          <p:cNvSpPr>
            <a:spLocks noGrp="1"/>
          </p:cNvSpPr>
          <p:nvPr>
            <p:ph type="sldNum" sz="quarter" idx="12"/>
          </p:nvPr>
        </p:nvSpPr>
        <p:spPr/>
        <p:txBody>
          <a:bodyPr/>
          <a:lstStyle/>
          <a:p>
            <a:fld id="{26B9608E-BA5A-4EFE-8702-E886C1540642}" type="slidenum">
              <a:rPr lang="en-US" smtClean="0"/>
              <a:t>9</a:t>
            </a:fld>
            <a:endParaRPr lang="en-US"/>
          </a:p>
        </p:txBody>
      </p:sp>
    </p:spTree>
    <p:extLst>
      <p:ext uri="{BB962C8B-B14F-4D97-AF65-F5344CB8AC3E}">
        <p14:creationId xmlns:p14="http://schemas.microsoft.com/office/powerpoint/2010/main" val="208658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167</TotalTime>
  <Words>2086</Words>
  <Application>Microsoft Office PowerPoint</Application>
  <PresentationFormat>Widescreen</PresentationFormat>
  <Paragraphs>193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Courier New</vt:lpstr>
      <vt:lpstr>Wingdings</vt:lpstr>
      <vt:lpstr>YekanBakhVF</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surface 7</dc:creator>
  <cp:lastModifiedBy>abdalbasit Fatihallah</cp:lastModifiedBy>
  <cp:revision>71</cp:revision>
  <dcterms:created xsi:type="dcterms:W3CDTF">2026-01-30T10:49:12Z</dcterms:created>
  <dcterms:modified xsi:type="dcterms:W3CDTF">2026-03-12T17:46:27Z</dcterms:modified>
</cp:coreProperties>
</file>