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0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309" r:id="rId26"/>
    <p:sldId id="311" r:id="rId27"/>
    <p:sldId id="312" r:id="rId28"/>
    <p:sldId id="310" r:id="rId29"/>
    <p:sldId id="279" r:id="rId30"/>
    <p:sldId id="313" r:id="rId31"/>
    <p:sldId id="280" r:id="rId32"/>
    <p:sldId id="281" r:id="rId33"/>
    <p:sldId id="314" r:id="rId34"/>
    <p:sldId id="315" r:id="rId35"/>
    <p:sldId id="282" r:id="rId36"/>
    <p:sldId id="283" r:id="rId37"/>
    <p:sldId id="284" r:id="rId38"/>
    <p:sldId id="285" r:id="rId39"/>
    <p:sldId id="286" r:id="rId40"/>
    <p:sldId id="288" r:id="rId41"/>
    <p:sldId id="289" r:id="rId42"/>
    <p:sldId id="317" r:id="rId43"/>
    <p:sldId id="319" r:id="rId44"/>
    <p:sldId id="296" r:id="rId45"/>
    <p:sldId id="297" r:id="rId46"/>
    <p:sldId id="298" r:id="rId47"/>
    <p:sldId id="299" r:id="rId48"/>
    <p:sldId id="300" r:id="rId49"/>
    <p:sldId id="32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71" d="100"/>
          <a:sy n="71" d="100"/>
        </p:scale>
        <p:origin x="34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10002-2C13-4D6F-AB08-6B8E8B4909AF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403EC-9D52-4164-91F8-4BACCFF3B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95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Like all other dentists, orthodontists are likely to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encounter some patients with TMD signs and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symptoms in their practices that require some form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of professional treatment. These patients may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come into their 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SmgwsqTnlphmTimes-Roman"/>
              </a:rPr>
              <a:t>offi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SmgwsqTnlphmTimes-Roman"/>
              </a:rPr>
              <a:t>ce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 as referrals from other dentists,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or they may develop TMD problems while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under the orthodontist’s care. While some benign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TMD signs and symptoms may be present in new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patients, or may arise in patients under treatment,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not all of these need to be treated (see Chap. </a:t>
            </a:r>
            <a:r>
              <a:rPr lang="en-US" sz="1200" b="0" i="0" u="none" strike="noStrike" baseline="0" dirty="0">
                <a:solidFill>
                  <a:srgbClr val="0000FB"/>
                </a:solidFill>
                <a:latin typeface="SmgwsqTnlphmTimes-Roman"/>
              </a:rPr>
              <a:t>3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).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However, as discussed in Chap. </a:t>
            </a:r>
            <a:r>
              <a:rPr lang="en-US" sz="1200" b="0" i="0" u="none" strike="noStrike" baseline="0" dirty="0">
                <a:solidFill>
                  <a:srgbClr val="0000FB"/>
                </a:solidFill>
                <a:latin typeface="SmgwsqTnlphmTimes-Roman"/>
              </a:rPr>
              <a:t>2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, there are a number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of 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SmgwsqTnlphmTimes-Roman"/>
              </a:rPr>
              <a:t>signifi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 cant TMD conditions that need to be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SmgwsqTnlphmTimes-Roman"/>
              </a:rPr>
              <a:t>properly diagnosed and appropriately treated.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403EC-9D52-4164-91F8-4BACCFF3B0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14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403EC-9D52-4164-91F8-4BACCFF3B0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56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topic of TMD treatment can be quite complex,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indeed whole books have been devoted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subject. In this chapter, we will try to present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commonsense approach to TMD management that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practicing orthodontist can readily incorporate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his or her practice. As repeatedly mentioned 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earlier chapters, the emphasis today is on conservative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treatment for the vast majority of TMD conditions,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especially during the early and acute stages.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Also, since orthodontic procedures per se are not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generally indicated as treatment modalities for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TMD patients, this chapter will not include any discussion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about those approaches.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403EC-9D52-4164-91F8-4BACCFF3B0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29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8.1 General Considerations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two major clinical features of most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temporomandibular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disorders are pain and dysfunction.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other signs and symptoms may also be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 and require attention, these two are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main reason most people seek professional care.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Lund and others have pointed out [ 1 , 2 ],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dysfunction usually is a consequence of the pain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rather than its cause, so primary therapeutic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attention should be directed at the pain. When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pain is relieved, improved function can be anticipated.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an orthodontist needs to provide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 with basic TMD treatment, i.e., conservative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management of their pain and dysfunction,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 the therapies administered should be supported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science and evidence.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403EC-9D52-4164-91F8-4BACCFF3B0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56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baseline="0" dirty="0">
                <a:latin typeface="SmgwsqTnlphmTimes-Roman"/>
              </a:rPr>
              <a:t>It is well known that patients experiencing TMD related</a:t>
            </a:r>
          </a:p>
          <a:p>
            <a:r>
              <a:rPr lang="en-US" b="0" i="0" u="none" strike="noStrike" baseline="0" dirty="0">
                <a:latin typeface="SmgwsqTnlphmTimes-Roman"/>
              </a:rPr>
              <a:t>pain and dysfunction frequently are anxious</a:t>
            </a:r>
          </a:p>
          <a:p>
            <a:r>
              <a:rPr lang="en-US" b="0" i="0" u="none" strike="noStrike" baseline="0" dirty="0">
                <a:latin typeface="SmgwsqTnlphmTimes-Roman"/>
              </a:rPr>
              <a:t>about what is happening to them, especially</a:t>
            </a:r>
          </a:p>
          <a:p>
            <a:r>
              <a:rPr lang="en-US" b="0" i="0" u="none" strike="noStrike" baseline="0" dirty="0">
                <a:latin typeface="SmgwsqTnlphmTimes-Roman"/>
              </a:rPr>
              <a:t>if they have been led to believe that they have a</a:t>
            </a:r>
          </a:p>
          <a:p>
            <a:r>
              <a:rPr lang="en-US" b="0" i="0" u="none" strike="noStrike" baseline="0" dirty="0">
                <a:latin typeface="SmgwsqTnlphmTimes-Roman"/>
              </a:rPr>
              <a:t>structural problem requiring irreversible treatment</a:t>
            </a:r>
          </a:p>
          <a:p>
            <a:r>
              <a:rPr lang="en-US" b="0" i="0" u="none" strike="noStrike" baseline="0" dirty="0">
                <a:latin typeface="SmgwsqTnlphmTimes-Roman"/>
              </a:rPr>
              <a:t>procedures. Assuming that a preliminary</a:t>
            </a:r>
          </a:p>
          <a:p>
            <a:r>
              <a:rPr lang="en-US" b="0" i="0" u="none" strike="noStrike" baseline="0" dirty="0">
                <a:latin typeface="SmgwsqTnlphmTimes-Roman"/>
              </a:rPr>
              <a:t>diagnosis of some type of TMD has been established,</a:t>
            </a:r>
          </a:p>
          <a:p>
            <a:r>
              <a:rPr lang="en-US" b="0" i="0" u="none" strike="noStrike" baseline="0" dirty="0">
                <a:latin typeface="SmgwsqTnlphmTimes-Roman"/>
              </a:rPr>
              <a:t>it is important for the orthodontist to</a:t>
            </a:r>
          </a:p>
          <a:p>
            <a:r>
              <a:rPr lang="en-US" b="0" i="0" u="none" strike="noStrike" baseline="0" dirty="0">
                <a:latin typeface="SmgwsqTnlphmTimes-Roman"/>
              </a:rPr>
              <a:t>reduce that anxiety by communication with the</a:t>
            </a:r>
          </a:p>
          <a:p>
            <a:r>
              <a:rPr lang="en-US" b="0" i="0" u="none" strike="noStrike" baseline="0" dirty="0">
                <a:latin typeface="SmgwsqTnlphmTimes-Roman"/>
              </a:rPr>
              <a:t>patient.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403EC-9D52-4164-91F8-4BACCFF3B0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01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For this phase of interaction to proceed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smoothly, however, the orthodontist must be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knowledgeable about current concepts of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TMD. Whereas previous concepts about these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disorders have included a heavy emphasis on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structural mal-alignments and functional bite disharmonies,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most modern authorities regard TMD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problems as benign musculoskeletal conditions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that are likely to be addressed successfully by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simple and reversible measures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403EC-9D52-4164-91F8-4BACCFF3B0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72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The orthodontist who is aware of these positive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data can easily allay the anxiety of TMD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patients by reassuring the patients that: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SmgwsqTnlphmTimes-Roman"/>
            </a:endParaRP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1. Most TM problems are extra capsular (myofascial)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rather than intra-capsular (derangement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and/or arthritis). Therefore, they can be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expected to respond to the same kinds of conservative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muscle treatment modalities that are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used elsewhere in the body (e.g., for lower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back pain, sore shoulder, and others).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2. Even when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SmgwsqTnlphmTimes-Roman"/>
              </a:rPr>
              <a:t>intracapsular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 changes have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occurred (such as a displaced disk or degenerative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changes), a good response to conservative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treatment is likely [ </a:t>
            </a:r>
            <a:r>
              <a:rPr lang="en-US" b="0" i="0" u="none" strike="noStrike" baseline="0" dirty="0">
                <a:solidFill>
                  <a:srgbClr val="0000FB"/>
                </a:solidFill>
                <a:latin typeface="SmgwsqTnlphmTimes-Roman"/>
              </a:rPr>
              <a:t>17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]. For the few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patients who require actual treatment inside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the joint, there often are simpler measures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available today (arthrocentesis or arthroscopy,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see Chap. </a:t>
            </a:r>
            <a:r>
              <a:rPr lang="en-US" b="0" i="0" u="none" strike="noStrike" baseline="0" dirty="0">
                <a:solidFill>
                  <a:srgbClr val="0000FB"/>
                </a:solidFill>
                <a:latin typeface="SmgwsqTnlphmTimes-Roman"/>
              </a:rPr>
              <a:t>9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) rather than the traditional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SmgwsqTnlphmTimes-Roman"/>
              </a:rPr>
              <a:t>openjoint</a:t>
            </a:r>
            <a:endParaRPr lang="en-US" b="0" i="0" u="none" strike="noStrike" baseline="0" dirty="0">
              <a:solidFill>
                <a:srgbClr val="000000"/>
              </a:solidFill>
              <a:latin typeface="SmgwsqTnlphmTimes-Roman"/>
            </a:endParaRP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surgical operations.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3. Neither of these conditions will require irreversible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treatment procedures in most cases.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403EC-9D52-4164-91F8-4BACCFF3B0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64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E22FA-4544-4E96-B2B5-F217B9E43BC2}" type="datetime3">
              <a:rPr lang="en-US" smtClean="0"/>
              <a:t>12 March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2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41484-AB9E-4223-93FE-5A178494544B}" type="datetime3">
              <a:rPr lang="en-US" smtClean="0"/>
              <a:t>12 March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00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D335-B3CF-4B77-92FE-9197BFF248C9}" type="datetime3">
              <a:rPr lang="en-US" smtClean="0"/>
              <a:t>12 March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05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1AF12-3499-41BD-A239-35E6A5B39B98}" type="datetime3">
              <a:rPr lang="en-US" smtClean="0"/>
              <a:t>12 March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9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A7BF-FF91-4D74-8B4F-28E4AFE2BD64}" type="datetime3">
              <a:rPr lang="en-US" smtClean="0"/>
              <a:t>12 March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10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5BB2-B0A3-47E7-B2C6-8C67E195429B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6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9661-D901-45D1-9687-2510DE129B9A}" type="datetime3">
              <a:rPr lang="en-US" smtClean="0"/>
              <a:t>12 March 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6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5A72-7DB1-49AD-973A-A5C6FBB4D361}" type="datetime3">
              <a:rPr lang="en-US" smtClean="0"/>
              <a:t>12 March 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4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4C29-979A-4828-8C6F-0DD95E8F2714}" type="datetime3">
              <a:rPr lang="en-US" smtClean="0"/>
              <a:t>12 March 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7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AC13-03AB-48AF-9BFE-0DFE840E8BDE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BC106-612C-4A2F-93F5-1B8FEFC4A624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8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E80AF-57B8-4008-B479-3F4B8E2E5F65}" type="datetime3">
              <a:rPr lang="en-US" smtClean="0"/>
              <a:t>12 March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Shahbaa AbdhlGhafoor Mohammed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FFAE5-B953-4498-B839-D5B754F6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57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8393" y="1877429"/>
            <a:ext cx="11543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u="sng" strike="noStrike" baseline="0" dirty="0">
                <a:solidFill>
                  <a:srgbClr val="006DB7"/>
                </a:solidFill>
                <a:latin typeface="FdclgdGjxsrtMyriad-Bold"/>
              </a:rPr>
              <a:t>Management of TMD Signs</a:t>
            </a:r>
            <a:r>
              <a:rPr lang="en-US" sz="2400" b="1" i="0" u="sng" strike="noStrike" dirty="0">
                <a:solidFill>
                  <a:srgbClr val="006DB7"/>
                </a:solidFill>
                <a:latin typeface="FdclgdGjxsrtMyriad-Bold"/>
              </a:rPr>
              <a:t> </a:t>
            </a:r>
            <a:r>
              <a:rPr lang="en-US" sz="2400" b="1" i="0" u="sng" strike="noStrike" baseline="0" dirty="0">
                <a:solidFill>
                  <a:srgbClr val="006DB7"/>
                </a:solidFill>
                <a:latin typeface="FdclgdGjxsrtMyriad-Bold"/>
              </a:rPr>
              <a:t>and Symptoms in the</a:t>
            </a:r>
            <a:r>
              <a:rPr lang="en-US" sz="2400" b="1" i="0" u="sng" strike="noStrike" dirty="0">
                <a:solidFill>
                  <a:srgbClr val="006DB7"/>
                </a:solidFill>
                <a:latin typeface="FdclgdGjxsrtMyriad-Bold"/>
              </a:rPr>
              <a:t> </a:t>
            </a:r>
            <a:r>
              <a:rPr lang="en-US" sz="2400" b="1" i="0" u="sng" strike="noStrike" baseline="0" dirty="0">
                <a:solidFill>
                  <a:srgbClr val="006DB7"/>
                </a:solidFill>
                <a:latin typeface="FdclgdGjxsrtMyriad-Bold"/>
              </a:rPr>
              <a:t>Orthodontic</a:t>
            </a:r>
            <a:r>
              <a:rPr lang="en-US" sz="2400" b="1" i="0" u="sng" strike="noStrike" dirty="0">
                <a:solidFill>
                  <a:srgbClr val="006DB7"/>
                </a:solidFill>
                <a:latin typeface="FdclgdGjxsrtMyriad-Bold"/>
              </a:rPr>
              <a:t> </a:t>
            </a:r>
            <a:r>
              <a:rPr lang="en-US" sz="2400" b="1" i="0" u="sng" strike="noStrike" baseline="0" dirty="0">
                <a:solidFill>
                  <a:srgbClr val="006DB7"/>
                </a:solidFill>
                <a:latin typeface="FdclgdGjxsrtMyriad-Bold"/>
              </a:rPr>
              <a:t>Practice</a:t>
            </a:r>
            <a:endParaRPr lang="en-US" sz="2800" u="sng" dirty="0"/>
          </a:p>
        </p:txBody>
      </p:sp>
      <p:sp>
        <p:nvSpPr>
          <p:cNvPr id="2" name="Rectangle 1"/>
          <p:cNvSpPr/>
          <p:nvPr/>
        </p:nvSpPr>
        <p:spPr>
          <a:xfrm>
            <a:off x="687185" y="42698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b="1" dirty="0">
                <a:solidFill>
                  <a:srgbClr val="5B9BD5">
                    <a:lumMod val="75000"/>
                  </a:srgbClr>
                </a:solidFill>
              </a:rPr>
              <a:t>Prepared by </a:t>
            </a:r>
            <a:endParaRPr lang="en-US" dirty="0">
              <a:solidFill>
                <a:srgbClr val="5B9BD5">
                  <a:lumMod val="75000"/>
                </a:srgbClr>
              </a:solidFill>
            </a:endParaRPr>
          </a:p>
          <a:p>
            <a:pPr lvl="0"/>
            <a:r>
              <a:rPr lang="en-US" b="1" dirty="0" err="1">
                <a:solidFill>
                  <a:srgbClr val="5B9BD5">
                    <a:lumMod val="75000"/>
                  </a:srgbClr>
                </a:solidFill>
              </a:rPr>
              <a:t>Dr.Shahba</a:t>
            </a:r>
            <a:r>
              <a:rPr lang="en-US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b="1" dirty="0" err="1">
                <a:solidFill>
                  <a:srgbClr val="5B9BD5">
                    <a:lumMod val="75000"/>
                  </a:srgbClr>
                </a:solidFill>
              </a:rPr>
              <a:t>AbdulGhafoor</a:t>
            </a:r>
            <a:r>
              <a:rPr lang="en-US" b="1" dirty="0">
                <a:solidFill>
                  <a:srgbClr val="5B9BD5">
                    <a:lumMod val="75000"/>
                  </a:srgbClr>
                </a:solidFill>
              </a:rPr>
              <a:t> Mohammed </a:t>
            </a:r>
            <a:endParaRPr lang="en-US" dirty="0">
              <a:solidFill>
                <a:srgbClr val="5B9BD5">
                  <a:lumMod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582" y="2339094"/>
            <a:ext cx="2565862" cy="1924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2335624"/>
            <a:ext cx="2579025" cy="1934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966" y="4391015"/>
            <a:ext cx="2502478" cy="1876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5453" y="4351400"/>
            <a:ext cx="2608118" cy="1956088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18FF-6973-46F9-8B1D-94981D901D1E}" type="datetime3">
              <a:rPr lang="en-US" smtClean="0"/>
              <a:t>12 March 2026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Shahbaa</a:t>
            </a:r>
            <a:r>
              <a:rPr lang="en-US" dirty="0"/>
              <a:t> </a:t>
            </a:r>
            <a:r>
              <a:rPr lang="en-US" dirty="0" err="1"/>
              <a:t>AbdhlGhafoor</a:t>
            </a:r>
            <a:r>
              <a:rPr lang="en-US" dirty="0"/>
              <a:t> Mohammed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1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9715" y="269880"/>
            <a:ext cx="6126480" cy="142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58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749" y="571346"/>
            <a:ext cx="4560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u="sng" dirty="0">
                <a:solidFill>
                  <a:srgbClr val="FF0000"/>
                </a:solidFill>
                <a:latin typeface="FdclgdGjxsrtMyriad-Bold"/>
              </a:rPr>
              <a:t>1-General Considerations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338051" y="1177696"/>
            <a:ext cx="103521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The contemporary </a:t>
            </a:r>
            <a:r>
              <a:rPr lang="en-US" b="1" i="0" u="none" strike="noStrike" baseline="0" dirty="0" err="1">
                <a:solidFill>
                  <a:srgbClr val="000000"/>
                </a:solidFill>
                <a:latin typeface="SmgwsqTnlphmTimes-Roman"/>
              </a:rPr>
              <a:t>biopsychosocial</a:t>
            </a:r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model attempts to </a:t>
            </a:r>
            <a:r>
              <a:rPr lang="en-US" b="1" i="0" u="none" strike="noStrike" baseline="0" dirty="0">
                <a:solidFill>
                  <a:srgbClr val="FF0000"/>
                </a:solidFill>
                <a:latin typeface="SmgwsqTnlphmTimes-Roman"/>
              </a:rPr>
              <a:t>integrate</a:t>
            </a:r>
          </a:p>
          <a:p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 </a:t>
            </a:r>
            <a:endParaRPr lang="en-US" b="1" i="0" u="none" strike="noStrike" baseline="0" dirty="0">
              <a:solidFill>
                <a:srgbClr val="000000"/>
              </a:solidFill>
              <a:latin typeface="SmgwsqTnlphmTimes-Roman"/>
            </a:endParaRPr>
          </a:p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clinical,</a:t>
            </a:r>
          </a:p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 and behavioral factors</a:t>
            </a:r>
          </a:p>
          <a:p>
            <a:endParaRPr lang="en-US" b="1" dirty="0">
              <a:solidFill>
                <a:srgbClr val="000000"/>
              </a:solidFill>
              <a:latin typeface="SmgwsqTnlphmTimes-Roman"/>
            </a:endParaRPr>
          </a:p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 that may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account for</a:t>
            </a:r>
          </a:p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 the onset, </a:t>
            </a:r>
          </a:p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maintenance,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</a:p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and remission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of TMD .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44" r="2163" b="8132"/>
          <a:stretch/>
        </p:blipFill>
        <p:spPr>
          <a:xfrm>
            <a:off x="8068888" y="339398"/>
            <a:ext cx="3181004" cy="331820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9A02-B668-4686-AFAD-9186C73CC2BA}" type="datetime3">
              <a:rPr lang="en-US" smtClean="0"/>
              <a:t>12 March 2026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09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2819" y="1234025"/>
            <a:ext cx="1083634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mgwsqTnlphmTimes-Roman"/>
              </a:rPr>
              <a:t>The factors </a:t>
            </a:r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that are receiving the most attention and research in the understanding of TMD today are:-</a:t>
            </a:r>
          </a:p>
          <a:p>
            <a:endParaRPr lang="en-US" b="1" dirty="0">
              <a:solidFill>
                <a:srgbClr val="000000"/>
              </a:solidFill>
              <a:latin typeface="SmgwsqTnlphmTimes-Roman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 genetics (vulnerabilities</a:t>
            </a:r>
            <a:r>
              <a:rPr lang="ar-IQ" b="1" dirty="0">
                <a:solidFill>
                  <a:srgbClr val="000000"/>
                </a:solidFill>
                <a:latin typeface="SmgwsqTnlphmTimes-Roman"/>
              </a:rPr>
              <a:t>حساسية</a:t>
            </a:r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 related to pain),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000000"/>
              </a:solidFill>
              <a:latin typeface="SmgwsqTnlphmTimes-Roman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 imaging of the pain-involved brain,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000000"/>
              </a:solidFill>
              <a:latin typeface="SmgwsqTnlphmTimes-Roman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 endocrinology,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000000"/>
              </a:solidFill>
              <a:latin typeface="SmgwsqTnlphmTimes-Roman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 behavioral risk factors,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000000"/>
              </a:solidFill>
              <a:latin typeface="SmgwsqTnlphmTimes-Roman"/>
            </a:endParaRPr>
          </a:p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  <a:latin typeface="SmgwsqTnlphmTimes-Roman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 psychosocial traits and states .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652820" y="526387"/>
            <a:ext cx="4560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u="sng" dirty="0">
                <a:solidFill>
                  <a:srgbClr val="FF0000"/>
                </a:solidFill>
                <a:latin typeface="FdclgdGjxsrtMyriad-Bold"/>
              </a:rPr>
              <a:t>1-General Considerations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1159"/>
          <a:stretch/>
        </p:blipFill>
        <p:spPr>
          <a:xfrm>
            <a:off x="6332684" y="2622793"/>
            <a:ext cx="4432640" cy="291201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C49D-40C6-4DDF-9BCD-DE54BBCD481A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32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933" y="3089397"/>
            <a:ext cx="6559067" cy="34924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2415" y="249921"/>
            <a:ext cx="5170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solidFill>
                  <a:srgbClr val="FF0000"/>
                </a:solidFill>
                <a:latin typeface="FdclgdGjxsrtMyriad-Bold"/>
              </a:rPr>
              <a:t>1-General Considerations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488576" y="1519737"/>
            <a:ext cx="1120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latin typeface="SmgwsqTnlphmTimes-Roman"/>
              </a:rPr>
              <a:t>There also is considerable interest in</a:t>
            </a:r>
            <a:r>
              <a:rPr lang="en-US" sz="2400" b="1" i="0" u="none" strike="noStrike" dirty="0">
                <a:latin typeface="SmgwsqTnlphmTimes-Roman"/>
              </a:rPr>
              <a:t> </a:t>
            </a:r>
            <a:r>
              <a:rPr lang="en-US" sz="2400" b="1" i="0" u="none" strike="noStrike" baseline="0" dirty="0">
                <a:latin typeface="SmgwsqTnlphmTimes-Roman"/>
              </a:rPr>
              <a:t>the issue of </a:t>
            </a:r>
            <a:r>
              <a:rPr lang="ar-IQ" sz="2400" b="1" i="0" u="none" strike="noStrike" baseline="0" dirty="0">
                <a:latin typeface="SmgwsqTnlphmTimes-Roman"/>
              </a:rPr>
              <a:t>الألم المصاحب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SmgwsqTnlphmTimes-Roman"/>
              </a:rPr>
              <a:t>comorbid pain </a:t>
            </a:r>
            <a:r>
              <a:rPr lang="en-US" sz="2400" b="1" i="0" u="none" strike="noStrike" baseline="0" dirty="0">
                <a:latin typeface="SmgwsqTnlphmTimes-Roman"/>
              </a:rPr>
              <a:t>conditions, which are</a:t>
            </a:r>
            <a:r>
              <a:rPr lang="en-US" sz="2400" b="1" i="0" u="none" strike="noStrike" dirty="0">
                <a:latin typeface="SmgwsqTnlphmTimes-Roman"/>
              </a:rPr>
              <a:t> </a:t>
            </a:r>
            <a:r>
              <a:rPr lang="en-US" sz="2400" b="1" i="0" u="none" strike="noStrike" baseline="0" dirty="0">
                <a:latin typeface="SmgwsqTnlphmTimes-Roman"/>
              </a:rPr>
              <a:t>found in a large</a:t>
            </a:r>
            <a:r>
              <a:rPr lang="en-US" sz="2400" b="1" i="0" u="none" strike="noStrike" dirty="0">
                <a:latin typeface="SmgwsqTnlphmTimes-Roman"/>
              </a:rPr>
              <a:t> </a:t>
            </a:r>
            <a:r>
              <a:rPr lang="en-US" sz="2400" b="1" i="0" u="none" strike="noStrike" baseline="0" dirty="0">
                <a:latin typeface="SmgwsqTnlphmTimes-Roman"/>
              </a:rPr>
              <a:t>number of TMD patients, and a</a:t>
            </a:r>
            <a:r>
              <a:rPr lang="en-US" sz="2400" b="1" i="0" u="none" strike="noStrike" dirty="0">
                <a:latin typeface="SmgwsqTnlphmTimes-Roman"/>
              </a:rPr>
              <a:t> </a:t>
            </a:r>
            <a:r>
              <a:rPr lang="en-US" sz="2400" b="1" i="0" u="none" strike="noStrike" baseline="0" dirty="0">
                <a:latin typeface="SmgwsqTnlphmTimes-Roman"/>
              </a:rPr>
              <a:t>significant amount of research is focused on the</a:t>
            </a:r>
            <a:r>
              <a:rPr lang="en-US" sz="2400" b="1" i="0" u="none" strike="noStrike" dirty="0">
                <a:latin typeface="SmgwsqTnlphmTimes-Roman"/>
              </a:rPr>
              <a:t> </a:t>
            </a:r>
            <a:r>
              <a:rPr lang="en-US" sz="2400" b="1" i="0" u="none" strike="noStrike" baseline="0" dirty="0">
                <a:latin typeface="SmgwsqTnlphmTimes-Roman"/>
              </a:rPr>
              <a:t>problem of chronicity (who is at risk, and why?).</a:t>
            </a:r>
            <a:endParaRPr lang="en-US" sz="24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7B1A-6D16-450A-B098-0C4E6ABF7304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51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670" y="327507"/>
            <a:ext cx="4560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u="sng" dirty="0">
                <a:solidFill>
                  <a:srgbClr val="FF0000"/>
                </a:solidFill>
                <a:latin typeface="FdclgdGjxsrtMyriad-Bold"/>
              </a:rPr>
              <a:t>1-General Considerations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438752" y="2949139"/>
            <a:ext cx="110624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TMD signs and symptoms can develop in any individual at any time.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b="1" i="0" u="none" strike="noStrike" baseline="0" dirty="0">
              <a:solidFill>
                <a:srgbClr val="000000"/>
              </a:solidFill>
              <a:latin typeface="SmgwsqTnlphmTimes-Roman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 In many cases, these can be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transient phenomena like a sore jaw muscle, a painful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joint following a    minor trauma, or limited opening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after a dental appointment.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b="1" i="0" u="none" strike="noStrike" baseline="0" dirty="0">
              <a:solidFill>
                <a:srgbClr val="000000"/>
              </a:solidFill>
              <a:latin typeface="SmgwsqTnlphmTimes-Roman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 Also, many patients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observed during a screening exam  may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have occasional jaw pain, or a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painless TMJ click or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an odd opening and closing pattern, but these do not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rise to the level of being a clinical case of TMD.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206" y="536139"/>
            <a:ext cx="2857500" cy="16002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4A49A-2D53-4972-BC9E-C5A169FC148C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09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974" y="240669"/>
            <a:ext cx="4540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u="sng" dirty="0">
                <a:solidFill>
                  <a:srgbClr val="FF0000"/>
                </a:solidFill>
                <a:latin typeface="FdclgdGjxsrtMyriad-Bold"/>
              </a:rPr>
              <a:t>1-General Considerations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268941" y="1720840"/>
            <a:ext cx="11343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When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actual TMD problems do arise, that group of patients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is often in their </a:t>
            </a:r>
            <a:r>
              <a:rPr lang="en-US" b="1" i="1" u="sng" strike="noStrike" baseline="0" dirty="0">
                <a:solidFill>
                  <a:srgbClr val="FF0000"/>
                </a:solidFill>
                <a:latin typeface="SmgwsqTnlphmTimes-Roman"/>
              </a:rPr>
              <a:t>mid to late teens or they are young or</a:t>
            </a:r>
            <a:r>
              <a:rPr lang="en-US" b="1" i="1" u="sng" strike="noStrike" dirty="0">
                <a:solidFill>
                  <a:srgbClr val="FF0000"/>
                </a:solidFill>
                <a:latin typeface="SmgwsqTnlphmTimes-Roman"/>
              </a:rPr>
              <a:t> </a:t>
            </a:r>
            <a:r>
              <a:rPr lang="en-US" b="1" i="1" u="sng" strike="noStrike" baseline="0" dirty="0">
                <a:solidFill>
                  <a:srgbClr val="FF0000"/>
                </a:solidFill>
                <a:latin typeface="SmgwsqTnlphmTimes-Roman"/>
              </a:rPr>
              <a:t>middle-aged adults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rather than children and the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elderly.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4679"/>
          <a:stretch/>
        </p:blipFill>
        <p:spPr>
          <a:xfrm>
            <a:off x="5895564" y="3587721"/>
            <a:ext cx="3738108" cy="244177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475F-B03E-4855-9AEF-F3E22638979D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8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105" y="2274838"/>
            <a:ext cx="118812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00000"/>
                </a:solidFill>
                <a:latin typeface="SmgwsqTnlphmTimes-Roman"/>
              </a:rPr>
              <a:t>Prevalence of TMDs in women is twice</a:t>
            </a:r>
            <a:r>
              <a:rPr lang="en-US" sz="2800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SmgwsqTnlphmTimes-Roman"/>
              </a:rPr>
              <a:t>more</a:t>
            </a:r>
            <a:r>
              <a:rPr lang="en-US" sz="2800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SmgwsqTnlphmTimes-Roman"/>
              </a:rPr>
              <a:t>common in woman than in men 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52068" y="451258"/>
            <a:ext cx="5170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solidFill>
                  <a:srgbClr val="FF0000"/>
                </a:solidFill>
                <a:latin typeface="FdclgdGjxsrtMyriad-Bold"/>
              </a:rPr>
              <a:t>1-General Considerations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3963609"/>
            <a:ext cx="2857500" cy="16002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05902-FC6D-4967-AC1F-0B207F386176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3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2494" y="2413338"/>
            <a:ext cx="104946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0" u="none" strike="noStrike" baseline="0" dirty="0">
                <a:solidFill>
                  <a:srgbClr val="000000"/>
                </a:solidFill>
                <a:latin typeface="SmgwsqTnlphmTimes-Roman"/>
              </a:rPr>
              <a:t>The likelihood of an orthodontic patient developing</a:t>
            </a:r>
            <a:r>
              <a:rPr lang="en-US" sz="2000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mgwsqTnlphmTimes-Roman"/>
              </a:rPr>
              <a:t>TMD signs or symptoms before, during, or after</a:t>
            </a:r>
            <a:r>
              <a:rPr lang="en-US" sz="2000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mgwsqTnlphmTimes-Roman"/>
              </a:rPr>
              <a:t>treatment is definitely a possibility. </a:t>
            </a:r>
          </a:p>
          <a:p>
            <a:pPr algn="just"/>
            <a:endParaRPr lang="en-US" sz="2000" b="1" dirty="0">
              <a:solidFill>
                <a:srgbClr val="000000"/>
              </a:solidFill>
              <a:latin typeface="SmgwsqTnlphmTimes-Roman"/>
            </a:endParaRPr>
          </a:p>
          <a:p>
            <a:pPr algn="just"/>
            <a:r>
              <a:rPr lang="en-US" sz="2000" b="1" i="0" u="none" strike="noStrike" baseline="0" dirty="0">
                <a:solidFill>
                  <a:srgbClr val="000000"/>
                </a:solidFill>
                <a:latin typeface="SmgwsqTnlphmTimes-Roman"/>
              </a:rPr>
              <a:t>It has been</a:t>
            </a:r>
            <a:r>
              <a:rPr lang="en-US" sz="2000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mgwsqTnlphmTimes-Roman"/>
              </a:rPr>
              <a:t>shown that over the long term most cases of TMD</a:t>
            </a:r>
            <a:r>
              <a:rPr lang="en-US" sz="2000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mgwsqTnlphmTimes-Roman"/>
              </a:rPr>
              <a:t>pain and dysfunction generally tend </a:t>
            </a:r>
            <a:r>
              <a:rPr lang="en-US" sz="2000" b="1" i="0" u="sng" strike="noStrike" baseline="0" dirty="0">
                <a:solidFill>
                  <a:srgbClr val="FF0000"/>
                </a:solidFill>
                <a:latin typeface="SmgwsqTnlphmTimes-Roman"/>
              </a:rPr>
              <a:t>to resolve or</a:t>
            </a:r>
            <a:r>
              <a:rPr lang="en-US" sz="2000" b="1" i="0" u="sng" strike="noStrike" dirty="0">
                <a:solidFill>
                  <a:srgbClr val="FF0000"/>
                </a:solidFill>
                <a:latin typeface="SmgwsqTnlphmTimes-Roman"/>
              </a:rPr>
              <a:t> </a:t>
            </a:r>
            <a:r>
              <a:rPr lang="en-US" sz="2000" b="1" i="0" u="sng" strike="noStrike" baseline="0" dirty="0">
                <a:solidFill>
                  <a:srgbClr val="FF0000"/>
                </a:solidFill>
                <a:latin typeface="SmgwsqTnlphmTimes-Roman"/>
              </a:rPr>
              <a:t>improve .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8817" y="528843"/>
            <a:ext cx="4560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u="sng" dirty="0">
                <a:solidFill>
                  <a:srgbClr val="FF0000"/>
                </a:solidFill>
                <a:latin typeface="FdclgdGjxsrtMyriad-Bold"/>
              </a:rPr>
              <a:t>1-General Considerations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845"/>
          <a:stretch/>
        </p:blipFill>
        <p:spPr>
          <a:xfrm>
            <a:off x="6959743" y="399184"/>
            <a:ext cx="2428875" cy="1758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5708"/>
          <a:stretch/>
        </p:blipFill>
        <p:spPr>
          <a:xfrm>
            <a:off x="1253923" y="4724227"/>
            <a:ext cx="2524125" cy="170645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1BBFE-B36A-4DB3-9C50-915B57855993}" type="datetime3">
              <a:rPr lang="en-US" smtClean="0"/>
              <a:t>12 March 2026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46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221" y="639680"/>
            <a:ext cx="51475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solidFill>
                  <a:srgbClr val="FF0000"/>
                </a:solidFill>
                <a:latin typeface="FdclgdGjxsrtMyriad-Bold"/>
              </a:rPr>
              <a:t>1-General Considerations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280894" y="1402273"/>
            <a:ext cx="10632141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b="1" i="0" u="none" strike="noStrike" baseline="0" dirty="0">
                <a:latin typeface="SmgwsqTnlphmTimes-Roman"/>
              </a:rPr>
              <a:t>This however does not obviate  </a:t>
            </a:r>
            <a:r>
              <a:rPr lang="ar-IQ" sz="2000" b="1" i="0" u="none" strike="noStrike" baseline="0" dirty="0">
                <a:latin typeface="SmgwsqTnlphmTimes-Roman"/>
              </a:rPr>
              <a:t>تجنب</a:t>
            </a:r>
            <a:r>
              <a:rPr lang="en-US" sz="2000" b="1" i="0" u="none" strike="noStrike" baseline="0" dirty="0">
                <a:latin typeface="SmgwsqTnlphmTimes-Roman"/>
              </a:rPr>
              <a:t>an</a:t>
            </a:r>
            <a:r>
              <a:rPr lang="en-US" sz="2000" b="1" i="0" u="none" strike="noStrike" dirty="0">
                <a:latin typeface="SmgwsqTnlphmTimes-Roman"/>
              </a:rPr>
              <a:t> </a:t>
            </a:r>
            <a:r>
              <a:rPr lang="en-US" sz="2000" b="1" i="0" u="none" strike="noStrike" baseline="0" dirty="0">
                <a:latin typeface="SmgwsqTnlphmTimes-Roman"/>
              </a:rPr>
              <a:t>orthodontist’s professional obligation ,</a:t>
            </a:r>
            <a:r>
              <a:rPr lang="ar-IQ" sz="2000" b="1" i="0" u="none" strike="noStrike" baseline="0" dirty="0">
                <a:latin typeface="SmgwsqTnlphmTimes-Roman"/>
              </a:rPr>
              <a:t>واجب</a:t>
            </a:r>
            <a:r>
              <a:rPr lang="en-US" sz="2000" b="1" i="0" u="none" strike="noStrike" baseline="0" dirty="0">
                <a:latin typeface="SmgwsqTnlphmTimes-Roman"/>
              </a:rPr>
              <a:t> to recognize</a:t>
            </a:r>
            <a:r>
              <a:rPr lang="en-US" sz="2000" b="1" i="0" u="none" strike="noStrike" dirty="0">
                <a:latin typeface="SmgwsqTnlphmTimes-Roman"/>
              </a:rPr>
              <a:t> </a:t>
            </a:r>
            <a:r>
              <a:rPr lang="en-US" sz="2000" b="1" i="0" u="none" strike="noStrike" baseline="0" dirty="0">
                <a:latin typeface="SmgwsqTnlphmTimes-Roman"/>
              </a:rPr>
              <a:t>TMD problems when they do arise, to inform and</a:t>
            </a:r>
            <a:r>
              <a:rPr lang="en-US" sz="2000" b="1" i="0" u="none" strike="noStrike" dirty="0">
                <a:latin typeface="SmgwsqTnlphmTimes-Roman"/>
              </a:rPr>
              <a:t> </a:t>
            </a:r>
            <a:r>
              <a:rPr lang="en-US" sz="2000" b="1" i="0" u="none" strike="noStrike" baseline="0" dirty="0">
                <a:latin typeface="SmgwsqTnlphmTimes-Roman"/>
              </a:rPr>
              <a:t>educate those patients about the conservative treatment</a:t>
            </a:r>
            <a:r>
              <a:rPr lang="ar-IQ" sz="2000" b="1" i="0" u="none" strike="noStrike" baseline="0" dirty="0">
                <a:latin typeface="SmgwsqTnlphmTimes-Roman"/>
              </a:rPr>
              <a:t> </a:t>
            </a:r>
            <a:r>
              <a:rPr lang="en-US" sz="2000" b="1" i="0" u="none" strike="noStrike" baseline="0" dirty="0">
                <a:latin typeface="SmgwsqTnlphmTimes-Roman"/>
              </a:rPr>
              <a:t>protocols, and if needed either engage in the</a:t>
            </a:r>
            <a:r>
              <a:rPr lang="en-US" sz="2000" b="1" i="0" u="none" strike="noStrike" dirty="0">
                <a:latin typeface="SmgwsqTnlphmTimes-Roman"/>
              </a:rPr>
              <a:t> </a:t>
            </a:r>
            <a:r>
              <a:rPr lang="en-US" sz="2000" b="1" i="0" u="none" strike="noStrike" baseline="0" dirty="0">
                <a:latin typeface="SmgwsqTnlphmTimes-Roman"/>
              </a:rPr>
              <a:t>treatment or effect the necessary referral to an appropriate</a:t>
            </a:r>
            <a:r>
              <a:rPr lang="en-US" sz="2000" b="1" i="0" u="none" strike="noStrike" dirty="0">
                <a:latin typeface="SmgwsqTnlphmTimes-Roman"/>
              </a:rPr>
              <a:t> </a:t>
            </a:r>
            <a:r>
              <a:rPr lang="en-US" sz="2000" b="1" i="0" u="none" strike="noStrike" baseline="0" dirty="0">
                <a:latin typeface="SmgwsqTnlphmTimes-Roman"/>
              </a:rPr>
              <a:t>specialist to manage the patient’s TMD.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876"/>
          <a:stretch/>
        </p:blipFill>
        <p:spPr>
          <a:xfrm>
            <a:off x="7363011" y="3308407"/>
            <a:ext cx="3315821" cy="313722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AA4C-F6E9-4FBC-B9FD-BB760C777F32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68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5225" y="340422"/>
            <a:ext cx="4560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u="sng" dirty="0">
                <a:solidFill>
                  <a:srgbClr val="FF0000"/>
                </a:solidFill>
                <a:latin typeface="FdclgdGjxsrtMyriad-Bold"/>
              </a:rPr>
              <a:t>1</a:t>
            </a:r>
            <a:r>
              <a:rPr lang="ar-IQ" sz="2800" b="1" u="sng" dirty="0">
                <a:solidFill>
                  <a:srgbClr val="FF0000"/>
                </a:solidFill>
                <a:latin typeface="FdclgdGjxsrtMyriad-Bold"/>
              </a:rPr>
              <a:t>-</a:t>
            </a:r>
            <a:r>
              <a:rPr lang="en-US" sz="2800" b="1" u="sng" dirty="0">
                <a:solidFill>
                  <a:srgbClr val="FF0000"/>
                </a:solidFill>
                <a:latin typeface="FdclgdGjxsrtMyriad-Bold"/>
              </a:rPr>
              <a:t>General Considerations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1861" y="91440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There are </a:t>
            </a:r>
            <a:r>
              <a:rPr lang="en-US" b="1" i="0" u="none" strike="noStrike" baseline="0" dirty="0">
                <a:solidFill>
                  <a:srgbClr val="FF0000"/>
                </a:solidFill>
                <a:latin typeface="SmgwsqTnlphmTimes-Roman"/>
              </a:rPr>
              <a:t>conservative and reversible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TMD</a:t>
            </a:r>
          </a:p>
          <a:p>
            <a:pPr algn="just"/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t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reatments</a:t>
            </a:r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.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 These include:-</a:t>
            </a:r>
          </a:p>
          <a:p>
            <a:pPr algn="just"/>
            <a:endParaRPr lang="en-US" b="1" i="0" u="none" strike="noStrike" baseline="0" dirty="0">
              <a:solidFill>
                <a:srgbClr val="000000"/>
              </a:solidFill>
              <a:latin typeface="SmgwsqTnlphmTimes-Roman"/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 patient self-directed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care,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 physical therapies,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 cognitive-behavioral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therapies,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 biofeedback, 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pharmacologic agents,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and oral occlusal appliances .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905" y="385429"/>
            <a:ext cx="2533131" cy="1436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036" y="385429"/>
            <a:ext cx="2116975" cy="1408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4721" y="417863"/>
            <a:ext cx="2363636" cy="1404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8205"/>
          <a:stretch/>
        </p:blipFill>
        <p:spPr>
          <a:xfrm>
            <a:off x="5155957" y="2730043"/>
            <a:ext cx="6683341" cy="3710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25" y="4728327"/>
            <a:ext cx="2191182" cy="1452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5657" y="4728327"/>
            <a:ext cx="1989600" cy="1452484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6500-0798-4918-BD2F-F9E922F3626D}" type="datetime3">
              <a:rPr lang="en-US" smtClean="0"/>
              <a:t>12 March 2026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54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7268" y="545468"/>
            <a:ext cx="5801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u="sng" dirty="0">
                <a:solidFill>
                  <a:srgbClr val="FF0000"/>
                </a:solidFill>
                <a:latin typeface="FdclgdGjxsrtMyriad-Bold"/>
              </a:rPr>
              <a:t>1-General Considerations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406399" y="2280814"/>
            <a:ext cx="109369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latin typeface="SmgwsqTnlphmTimes-Roman"/>
              </a:rPr>
              <a:t>TMDs are</a:t>
            </a:r>
            <a:r>
              <a:rPr lang="en-US" sz="2000" b="1" i="0" u="none" strike="noStrike" dirty="0">
                <a:latin typeface="SmgwsqTnlphmTimes-Roman"/>
              </a:rPr>
              <a:t>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SmgwsqTnlphmTimes-Roman"/>
              </a:rPr>
              <a:t>generally cyclic in nature</a:t>
            </a:r>
            <a:r>
              <a:rPr lang="en-US" sz="2000" b="1" i="0" u="none" strike="noStrike" baseline="0" dirty="0">
                <a:latin typeface="SmgwsqTnlphmTimes-Roman"/>
              </a:rPr>
              <a:t>, so symptoms often</a:t>
            </a:r>
          </a:p>
          <a:p>
            <a:r>
              <a:rPr lang="en-US" sz="2000" b="1" i="0" u="none" strike="noStrike" baseline="0" dirty="0">
                <a:latin typeface="SmgwsqTnlphmTimes-Roman"/>
              </a:rPr>
              <a:t>gradually progress from mild to moderate to</a:t>
            </a:r>
          </a:p>
          <a:p>
            <a:r>
              <a:rPr lang="en-US" sz="2000" b="1" i="0" u="none" strike="noStrike" baseline="0" dirty="0">
                <a:latin typeface="SmgwsqTnlphmTimes-Roman"/>
              </a:rPr>
              <a:t>severe, and then they can move toward a downward</a:t>
            </a:r>
          </a:p>
          <a:p>
            <a:r>
              <a:rPr lang="en-US" sz="2000" b="1" i="0" u="none" strike="noStrike" baseline="0" dirty="0">
                <a:latin typeface="SmgwsqTnlphmTimes-Roman"/>
              </a:rPr>
              <a:t>phase which ends up as mild to no symptoms.</a:t>
            </a:r>
          </a:p>
          <a:p>
            <a:endParaRPr lang="en-US" sz="2000" b="1" i="0" u="none" strike="noStrike" baseline="0" dirty="0">
              <a:latin typeface="SmgwsqTnlphmTimes-Roman"/>
            </a:endParaRPr>
          </a:p>
          <a:p>
            <a:r>
              <a:rPr lang="en-US" sz="2000" b="1" i="0" u="none" strike="noStrike" baseline="0" dirty="0">
                <a:latin typeface="SmgwsqTnlphmTimes-Roman"/>
              </a:rPr>
              <a:t>Therefore, practitioners may provide some</a:t>
            </a:r>
          </a:p>
          <a:p>
            <a:r>
              <a:rPr lang="en-US" sz="2000" b="1" i="0" u="none" strike="noStrike" baseline="0" dirty="0">
                <a:latin typeface="SmgwsqTnlphmTimes-Roman"/>
              </a:rPr>
              <a:t>form of treatment during the downward side of</a:t>
            </a:r>
          </a:p>
          <a:p>
            <a:r>
              <a:rPr lang="en-US" sz="2000" b="1" i="0" u="none" strike="noStrike" baseline="0" dirty="0">
                <a:latin typeface="SmgwsqTnlphmTimes-Roman"/>
              </a:rPr>
              <a:t>the cycle and get symptom relief.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730134"/>
            <a:ext cx="3017087" cy="271155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005D2-EB0F-45CF-A9DB-421E22EF0083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74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3221" y="2382560"/>
            <a:ext cx="110559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Like all other dentists, orthodontists are likely to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encounter some patients with TMD signs and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symptoms in their practices that require some form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of professional treatment. </a:t>
            </a:r>
          </a:p>
          <a:p>
            <a:endParaRPr lang="en-US" b="1" dirty="0">
              <a:solidFill>
                <a:srgbClr val="000000"/>
              </a:solidFill>
              <a:latin typeface="SmgwsqTnlphmTimes-Roman"/>
            </a:endParaRPr>
          </a:p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1-referrals from other dentists,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or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</a:p>
          <a:p>
            <a:r>
              <a:rPr lang="en-US" b="1" baseline="0" dirty="0">
                <a:solidFill>
                  <a:srgbClr val="000000"/>
                </a:solidFill>
                <a:latin typeface="SmgwsqTnlphmTimes-Roman"/>
              </a:rPr>
              <a:t>2-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they may develop TMD problems while under the orthodontist’s care.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0559" y="809105"/>
            <a:ext cx="330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</a:rPr>
              <a:t>Introduction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242" y="3999967"/>
            <a:ext cx="3245602" cy="279176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AF03-3B21-4FF4-8095-35D9345548CB}" type="datetime3">
              <a:rPr lang="en-US" smtClean="0"/>
              <a:t>12 March 2026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35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552" y="279461"/>
            <a:ext cx="4560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u="sng" dirty="0">
                <a:solidFill>
                  <a:srgbClr val="FF0000"/>
                </a:solidFill>
                <a:latin typeface="FdclgdGjxsrtMyriad-Bold"/>
              </a:rPr>
              <a:t>1-General Considerations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8705" y="1589625"/>
            <a:ext cx="114688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latin typeface="SmgwsqTnlphmTimes-Roman"/>
              </a:rPr>
              <a:t>The practitioner</a:t>
            </a:r>
            <a:r>
              <a:rPr lang="en-US" sz="2000" b="1" i="0" u="none" strike="noStrike" dirty="0">
                <a:latin typeface="SmgwsqTnlphmTimes-Roman"/>
              </a:rPr>
              <a:t> </a:t>
            </a:r>
            <a:r>
              <a:rPr lang="en-US" sz="2000" b="1" i="0" u="none" strike="noStrike" baseline="0" dirty="0">
                <a:latin typeface="SmgwsqTnlphmTimes-Roman"/>
              </a:rPr>
              <a:t>may then incorrectly assume that the treatment</a:t>
            </a:r>
            <a:r>
              <a:rPr lang="en-US" sz="2000" b="1" i="0" u="none" strike="noStrike" dirty="0">
                <a:latin typeface="SmgwsqTnlphmTimes-Roman"/>
              </a:rPr>
              <a:t> </a:t>
            </a:r>
            <a:r>
              <a:rPr lang="en-US" sz="2000" b="1" i="0" u="none" strike="noStrike" baseline="0" dirty="0">
                <a:latin typeface="SmgwsqTnlphmTimes-Roman"/>
              </a:rPr>
              <a:t>rendered  </a:t>
            </a:r>
            <a:r>
              <a:rPr lang="ar-IQ" sz="2000" b="1" i="0" u="none" strike="noStrike" baseline="0" dirty="0">
                <a:latin typeface="SmgwsqTnlphmTimes-Roman"/>
              </a:rPr>
              <a:t>تقديم العلاج</a:t>
            </a:r>
            <a:r>
              <a:rPr lang="en-US" sz="2000" b="1" i="0" u="none" strike="noStrike" baseline="0" dirty="0">
                <a:latin typeface="SmgwsqTnlphmTimes-Roman"/>
              </a:rPr>
              <a:t>was responsible for this symptom</a:t>
            </a:r>
            <a:r>
              <a:rPr lang="en-US" sz="2000" b="1" i="0" u="none" strike="noStrike" dirty="0">
                <a:latin typeface="SmgwsqTnlphmTimes-Roman"/>
              </a:rPr>
              <a:t> </a:t>
            </a:r>
            <a:r>
              <a:rPr lang="en-US" sz="2000" b="1" i="0" u="none" strike="noStrike" baseline="0" dirty="0">
                <a:latin typeface="SmgwsqTnlphmTimes-Roman"/>
              </a:rPr>
              <a:t>improvement, but in fact it is possible that the</a:t>
            </a:r>
            <a:r>
              <a:rPr lang="en-US" sz="2000" b="1" i="0" u="none" strike="noStrike" dirty="0">
                <a:latin typeface="SmgwsqTnlphmTimes-Roman"/>
              </a:rPr>
              <a:t> </a:t>
            </a:r>
            <a:r>
              <a:rPr lang="en-US" sz="2000" b="1" i="0" u="none" strike="noStrike" baseline="0" dirty="0">
                <a:latin typeface="SmgwsqTnlphmTimes-Roman"/>
              </a:rPr>
              <a:t>patient was getting better on his or her own due to</a:t>
            </a:r>
            <a:r>
              <a:rPr lang="en-US" sz="2000" b="1" i="0" u="none" strike="noStrike" dirty="0">
                <a:latin typeface="SmgwsqTnlphmTimes-Roman"/>
              </a:rPr>
              <a:t> </a:t>
            </a:r>
            <a:r>
              <a:rPr lang="en-US" sz="2000" b="1" i="0" u="none" strike="noStrike" baseline="0" dirty="0">
                <a:latin typeface="SmgwsqTnlphmTimes-Roman"/>
              </a:rPr>
              <a:t>the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SmgwsqTnlphmTimes-Roman"/>
              </a:rPr>
              <a:t>cyclic </a:t>
            </a:r>
            <a:r>
              <a:rPr lang="en-US" sz="2000" b="1" i="0" u="none" strike="noStrike" baseline="0" dirty="0">
                <a:latin typeface="SmgwsqTnlphmTimes-Roman"/>
              </a:rPr>
              <a:t>nature of TMD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353" y="3743678"/>
            <a:ext cx="3268570" cy="288564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5DBF-C352-4864-B2CF-A3F68BBD29AE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04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8596" y="492978"/>
            <a:ext cx="108619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u="sng" strike="noStrike" baseline="0" dirty="0">
                <a:solidFill>
                  <a:srgbClr val="FF0000"/>
                </a:solidFill>
                <a:latin typeface="FdclgdGjxsrtMyriad-Bold"/>
              </a:rPr>
              <a:t>2</a:t>
            </a:r>
            <a:r>
              <a:rPr lang="ar-IQ" sz="3200" b="1" i="0" u="sng" strike="noStrike" baseline="0" dirty="0">
                <a:solidFill>
                  <a:srgbClr val="FF0000"/>
                </a:solidFill>
                <a:latin typeface="FdclgdGjxsrtMyriad-Bold"/>
              </a:rPr>
              <a:t>-</a:t>
            </a:r>
            <a:r>
              <a:rPr lang="en-US" sz="3200" b="1" i="0" u="sng" strike="noStrike" baseline="0" dirty="0">
                <a:solidFill>
                  <a:srgbClr val="FF0000"/>
                </a:solidFill>
                <a:latin typeface="FdclgdGjxsrtMyriad-Bold"/>
              </a:rPr>
              <a:t>Patient Self-Directed Care</a:t>
            </a:r>
            <a:r>
              <a:rPr lang="en-US" sz="3200" b="1" i="0" u="sng" strike="noStrike" dirty="0">
                <a:solidFill>
                  <a:srgbClr val="FF0000"/>
                </a:solidFill>
                <a:latin typeface="FdclgdGjxsrtMyriad-Bold"/>
              </a:rPr>
              <a:t> </a:t>
            </a:r>
            <a:r>
              <a:rPr lang="en-US" sz="3200" b="1" i="0" u="sng" strike="noStrike" baseline="0" dirty="0">
                <a:solidFill>
                  <a:srgbClr val="FF0000"/>
                </a:solidFill>
                <a:latin typeface="FdclgdGjxsrtMyriad-Bold"/>
              </a:rPr>
              <a:t>and Education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247" y="3066488"/>
            <a:ext cx="5228478" cy="3137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19" y="2186547"/>
            <a:ext cx="3402514" cy="347914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04B4-1CEA-458E-B9EF-CAC8A3131FD5}" type="datetime3">
              <a:rPr lang="en-US" smtClean="0"/>
              <a:t>12 March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77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3313" y="429090"/>
            <a:ext cx="7497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u="sng" strike="noStrike" baseline="0" dirty="0">
                <a:solidFill>
                  <a:srgbClr val="FF0000"/>
                </a:solidFill>
                <a:latin typeface="FdclgdGjxsrtMyriad-Bold"/>
              </a:rPr>
              <a:t>2-Patient Self-Directed Care</a:t>
            </a:r>
            <a:r>
              <a:rPr lang="en-US" sz="2800" b="1" i="0" u="sng" strike="noStrike" dirty="0">
                <a:solidFill>
                  <a:srgbClr val="FF0000"/>
                </a:solidFill>
                <a:latin typeface="FdclgdGjxsrtMyriad-Bold"/>
              </a:rPr>
              <a:t> </a:t>
            </a:r>
            <a:r>
              <a:rPr lang="en-US" sz="2800" b="1" i="0" u="sng" strike="noStrike" baseline="0" dirty="0">
                <a:solidFill>
                  <a:srgbClr val="FF0000"/>
                </a:solidFill>
                <a:latin typeface="FdclgdGjxsrtMyriad-Bold"/>
              </a:rPr>
              <a:t>and Education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41" y="1947552"/>
            <a:ext cx="4633153" cy="2594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927" y="1947552"/>
            <a:ext cx="4633154" cy="259456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9DBB-7FBE-44DB-93A3-56BFC114340F}" type="datetime3">
              <a:rPr lang="en-US" smtClean="0"/>
              <a:t>12 March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41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811" y="345963"/>
            <a:ext cx="6442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u="sng" strike="noStrike" baseline="0" dirty="0">
                <a:solidFill>
                  <a:srgbClr val="FF0000"/>
                </a:solidFill>
                <a:latin typeface="FdclgdGjxsrtMyriad-Bold"/>
              </a:rPr>
              <a:t>2-Patient Self-Directed Care</a:t>
            </a:r>
            <a:r>
              <a:rPr lang="en-US" sz="2400" b="1" i="0" u="sng" strike="noStrike" dirty="0">
                <a:solidFill>
                  <a:srgbClr val="FF0000"/>
                </a:solidFill>
                <a:latin typeface="FdclgdGjxsrtMyriad-Bold"/>
              </a:rPr>
              <a:t> </a:t>
            </a:r>
            <a:r>
              <a:rPr lang="en-US" sz="2400" b="1" i="0" u="sng" strike="noStrike" baseline="0" dirty="0">
                <a:solidFill>
                  <a:srgbClr val="FF0000"/>
                </a:solidFill>
                <a:latin typeface="FdclgdGjxsrtMyriad-Bold"/>
              </a:rPr>
              <a:t>and Education</a:t>
            </a:r>
            <a:endParaRPr lang="en-US" sz="2400" u="sng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2446" y="1315747"/>
            <a:ext cx="93830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SmgwsqTnlphmTimes-Roman"/>
              </a:rPr>
              <a:t>It</a:t>
            </a:r>
            <a:r>
              <a:rPr lang="en-US" b="1" i="0" u="none" strike="noStrike" dirty="0">
                <a:latin typeface="SmgwsqTnlphmTimes-Roman"/>
              </a:rPr>
              <a:t> </a:t>
            </a:r>
            <a:r>
              <a:rPr lang="en-US" b="1" i="0" u="none" strike="noStrike" baseline="0" dirty="0">
                <a:latin typeface="SmgwsqTnlphmTimes-Roman"/>
              </a:rPr>
              <a:t>is not necessary to provide extensive (and oftentimes</a:t>
            </a:r>
            <a:r>
              <a:rPr lang="en-US" b="1" i="0" u="none" strike="noStrike" dirty="0">
                <a:latin typeface="SmgwsqTnlphmTimes-Roman"/>
              </a:rPr>
              <a:t> </a:t>
            </a:r>
            <a:r>
              <a:rPr lang="en-US" b="1" i="0" u="none" strike="noStrike" baseline="0" dirty="0">
                <a:latin typeface="SmgwsqTnlphmTimes-Roman"/>
              </a:rPr>
              <a:t>expensive) structural corrections in most</a:t>
            </a:r>
            <a:r>
              <a:rPr lang="en-US" b="1" i="0" u="none" strike="noStrike" dirty="0">
                <a:latin typeface="SmgwsqTnlphmTimes-Roman"/>
              </a:rPr>
              <a:t> </a:t>
            </a:r>
            <a:r>
              <a:rPr lang="en-US" b="1" i="0" u="none" strike="noStrike" baseline="0" dirty="0">
                <a:latin typeface="SmgwsqTnlphmTimes-Roman"/>
              </a:rPr>
              <a:t>cases. </a:t>
            </a:r>
          </a:p>
          <a:p>
            <a:pPr algn="just"/>
            <a:r>
              <a:rPr lang="en-US" b="1" i="0" u="none" strike="noStrike" baseline="0" dirty="0">
                <a:latin typeface="SmgwsqTnlphmTimes-Roman"/>
              </a:rPr>
              <a:t>Long-term studies have shown that</a:t>
            </a:r>
            <a:r>
              <a:rPr lang="en-US" b="1" i="0" u="none" strike="noStrike" dirty="0">
                <a:latin typeface="SmgwsqTnlphmTimes-Roman"/>
              </a:rPr>
              <a:t> </a:t>
            </a:r>
            <a:r>
              <a:rPr lang="en-US" b="1" i="0" u="none" strike="noStrike" baseline="0" dirty="0">
                <a:latin typeface="SmgwsqTnlphmTimes-Roman"/>
              </a:rPr>
              <a:t>80–90 % of these patients can expect good short- term results with little or no long-term problems</a:t>
            </a:r>
            <a:r>
              <a:rPr lang="en-US" b="1" i="0" u="none" strike="noStrike" dirty="0">
                <a:latin typeface="SmgwsqTnlphmTimes-Roman"/>
              </a:rPr>
              <a:t> </a:t>
            </a:r>
            <a:r>
              <a:rPr lang="en-US" b="1" i="0" u="none" strike="noStrike" baseline="0" dirty="0">
                <a:latin typeface="SmgwsqTnlphmTimes-Roman"/>
              </a:rPr>
              <a:t>after conservative orthopedic therapy to</a:t>
            </a:r>
            <a:r>
              <a:rPr lang="en-US" b="1" i="0" u="none" strike="noStrike" dirty="0">
                <a:latin typeface="SmgwsqTnlphmTimes-Roman"/>
              </a:rPr>
              <a:t> </a:t>
            </a:r>
            <a:r>
              <a:rPr lang="en-US" b="1" i="0" u="none" strike="noStrike" baseline="0" dirty="0">
                <a:latin typeface="SmgwsqTnlphmTimes-Roman"/>
              </a:rPr>
              <a:t>reduce pain and restore normal function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41" y="4008565"/>
            <a:ext cx="2139881" cy="2139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222" y="3594192"/>
            <a:ext cx="6307997" cy="247751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E2C3-732E-4511-B139-D39D91CD6A10}" type="datetime3">
              <a:rPr lang="en-US" smtClean="0"/>
              <a:t>12 March 2026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14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099" y="501134"/>
            <a:ext cx="7497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u="sng" strike="noStrike" baseline="0" dirty="0">
                <a:solidFill>
                  <a:srgbClr val="FF0000"/>
                </a:solidFill>
                <a:latin typeface="FdclgdGjxsrtMyriad-Bold"/>
              </a:rPr>
              <a:t>2-Patient Self-Directed Care</a:t>
            </a:r>
            <a:r>
              <a:rPr lang="en-US" sz="2800" b="1" i="0" u="sng" strike="noStrike" dirty="0">
                <a:solidFill>
                  <a:srgbClr val="FF0000"/>
                </a:solidFill>
                <a:latin typeface="FdclgdGjxsrtMyriad-Bold"/>
              </a:rPr>
              <a:t> </a:t>
            </a:r>
            <a:r>
              <a:rPr lang="en-US" sz="2800" b="1" i="0" u="sng" strike="noStrike" baseline="0" dirty="0">
                <a:solidFill>
                  <a:srgbClr val="FF0000"/>
                </a:solidFill>
                <a:latin typeface="FdclgdGjxsrtMyriad-Bold"/>
              </a:rPr>
              <a:t>and Education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646" y="1591945"/>
            <a:ext cx="103333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solidFill>
                  <a:srgbClr val="00B0F0"/>
                </a:solidFill>
                <a:latin typeface="SmgwsqTnlphmTimes-Roman"/>
              </a:rPr>
              <a:t>The orthodontist who is aware of these positive</a:t>
            </a:r>
            <a:r>
              <a:rPr lang="en-US" b="1" i="0" u="none" strike="noStrike" dirty="0">
                <a:solidFill>
                  <a:srgbClr val="00B0F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B0F0"/>
                </a:solidFill>
                <a:latin typeface="SmgwsqTnlphmTimes-Roman"/>
              </a:rPr>
              <a:t>data can easily allay</a:t>
            </a:r>
            <a:r>
              <a:rPr lang="ar-IQ" b="1" i="0" u="none" strike="noStrike" baseline="0" dirty="0">
                <a:solidFill>
                  <a:srgbClr val="00B0F0"/>
                </a:solidFill>
                <a:latin typeface="SmgwsqTnlphmTimes-Roman"/>
              </a:rPr>
              <a:t>تهدئة</a:t>
            </a:r>
            <a:r>
              <a:rPr lang="en-US" b="1" i="0" u="none" strike="noStrike" baseline="0" dirty="0">
                <a:solidFill>
                  <a:srgbClr val="00B0F0"/>
                </a:solidFill>
                <a:latin typeface="SmgwsqTnlphmTimes-Roman"/>
              </a:rPr>
              <a:t> the anxiety of TMD</a:t>
            </a:r>
          </a:p>
          <a:p>
            <a:r>
              <a:rPr lang="en-US" b="1" i="0" u="none" strike="noStrike" baseline="0" dirty="0">
                <a:solidFill>
                  <a:srgbClr val="00B0F0"/>
                </a:solidFill>
                <a:latin typeface="SmgwsqTnlphmTimes-Roman"/>
              </a:rPr>
              <a:t>patients by reassuring the patients that: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SmgwsqTnlphmTimes-Roman"/>
            </a:endParaRPr>
          </a:p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1. Most TM problems are extra capsular (myofascial)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rather than intra-capsular (derangement</a:t>
            </a:r>
          </a:p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and/or arthritis). </a:t>
            </a:r>
            <a:endParaRPr lang="ar-IQ" b="1" i="0" u="none" strike="noStrike" baseline="0" dirty="0">
              <a:solidFill>
                <a:srgbClr val="000000"/>
              </a:solidFill>
              <a:latin typeface="SmgwsqTnlphmTimes-Roman"/>
            </a:endParaRPr>
          </a:p>
          <a:p>
            <a:endParaRPr lang="ar-IQ" b="1" dirty="0">
              <a:solidFill>
                <a:srgbClr val="000000"/>
              </a:solidFill>
              <a:latin typeface="SmgwsqTnlphmTimes-Roman"/>
            </a:endParaRPr>
          </a:p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Therefore, they can be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expected to respond to the same kinds of conservative</a:t>
            </a:r>
          </a:p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muscle treatment modalities that are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used elsewhere in the body (e.g., for lower</a:t>
            </a:r>
          </a:p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back pain, sore shoulder, and others).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324" y="3942912"/>
            <a:ext cx="4359511" cy="279257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ED1D-F169-4314-A8AC-AAD96C20E9FB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61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459" y="2643298"/>
            <a:ext cx="1168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mgwsqTnlphmTimes-Roman"/>
              </a:rPr>
              <a:t>2. Even when intra capsular changes have occurred (such as a displaced disk or degenerative</a:t>
            </a:r>
          </a:p>
          <a:p>
            <a:r>
              <a:rPr lang="en-US" dirty="0">
                <a:solidFill>
                  <a:srgbClr val="000000"/>
                </a:solidFill>
                <a:latin typeface="SmgwsqTnlphmTimes-Roman"/>
              </a:rPr>
              <a:t>changes), a good response to conservative treatment is likely . </a:t>
            </a:r>
          </a:p>
          <a:p>
            <a:endParaRPr lang="en-US" dirty="0">
              <a:solidFill>
                <a:srgbClr val="000000"/>
              </a:solidFill>
              <a:latin typeface="SmgwsqTnlphmTimes-Roman"/>
            </a:endParaRPr>
          </a:p>
          <a:p>
            <a:r>
              <a:rPr lang="en-US" dirty="0">
                <a:solidFill>
                  <a:srgbClr val="000000"/>
                </a:solidFill>
                <a:latin typeface="SmgwsqTnlphmTimes-Roman"/>
              </a:rPr>
              <a:t>For the few patients who require actual treatment inside the joint, there often are simpler measures</a:t>
            </a:r>
          </a:p>
          <a:p>
            <a:r>
              <a:rPr lang="en-US" dirty="0">
                <a:solidFill>
                  <a:srgbClr val="000000"/>
                </a:solidFill>
                <a:latin typeface="SmgwsqTnlphmTimes-Roman"/>
              </a:rPr>
              <a:t>available today (arthrocentesis or arthroscopy.  rather than the traditional open joint</a:t>
            </a:r>
          </a:p>
          <a:p>
            <a:r>
              <a:rPr lang="en-US" dirty="0">
                <a:solidFill>
                  <a:srgbClr val="000000"/>
                </a:solidFill>
                <a:latin typeface="SmgwsqTnlphmTimes-Roman"/>
              </a:rPr>
              <a:t>surgical operations.</a:t>
            </a:r>
          </a:p>
        </p:txBody>
      </p:sp>
      <p:sp>
        <p:nvSpPr>
          <p:cNvPr id="3" name="Rectangle 2"/>
          <p:cNvSpPr/>
          <p:nvPr/>
        </p:nvSpPr>
        <p:spPr>
          <a:xfrm>
            <a:off x="878542" y="609170"/>
            <a:ext cx="10369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u="sng" dirty="0">
                <a:solidFill>
                  <a:srgbClr val="FF0000"/>
                </a:solidFill>
                <a:latin typeface="FdclgdGjxsrtMyriad-Bold"/>
              </a:rPr>
              <a:t>2-Patient Self-Directed Care and Education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2800" y="1479194"/>
            <a:ext cx="10333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SmgwsqTnlphmTimes-Roman"/>
              </a:rPr>
              <a:t>The orthodontist who is aware of these positive data can easily allay the anxiety of TMD</a:t>
            </a:r>
          </a:p>
          <a:p>
            <a:r>
              <a:rPr lang="en-US" dirty="0">
                <a:solidFill>
                  <a:srgbClr val="00B0F0"/>
                </a:solidFill>
                <a:latin typeface="SmgwsqTnlphmTimes-Roman"/>
              </a:rPr>
              <a:t>patients by reassuring the patients that: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AC3D-48FA-4856-B543-977C962AB5C1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588" y="4114562"/>
            <a:ext cx="4925995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8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9011" y="1302754"/>
            <a:ext cx="609600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>Arthrocentesis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 is commonly defined as the lavage of the TMJ without viewing the joint space using sterile needles and sterile </a:t>
            </a:r>
            <a:r>
              <a:rPr lang="en-US" dirty="0" err="1">
                <a:solidFill>
                  <a:srgbClr val="202124"/>
                </a:solidFill>
                <a:latin typeface="arial" panose="020B0604020202020204" pitchFamily="34" charset="0"/>
              </a:rPr>
              <a:t>irrigants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 so as to reduce the pain by removing inflammatory mediators from the joint or to increase the mandibular mobility by removing intra-articular adhesions by means of hydraulic pressure ...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549" y="3670881"/>
            <a:ext cx="3645724" cy="24447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86EC-CA7A-44C3-95EA-B4D6767B795D}" type="datetime3">
              <a:rPr lang="en-US" smtClean="0"/>
              <a:t>12 March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09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0729" y="849583"/>
            <a:ext cx="609600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An arthroscopy (keyhole surgery)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allows your surgeon to see inside your </a:t>
            </a:r>
            <a:r>
              <a:rPr lang="en-US" b="1" dirty="0" err="1">
                <a:solidFill>
                  <a:srgbClr val="202124"/>
                </a:solidFill>
                <a:latin typeface="arial" panose="020B0604020202020204" pitchFamily="34" charset="0"/>
              </a:rPr>
              <a:t>temporomandibular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 joint (TMJ) using a camera inserted through a small cut on your skin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. Your surgeon can diagnose problems such as a torn cartilage and damage to the surface of the joint.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293" y="567111"/>
            <a:ext cx="4049246" cy="2349407"/>
          </a:xfrm>
          <a:prstGeom prst="rect">
            <a:avLst/>
          </a:prstGeom>
        </p:spPr>
      </p:pic>
      <p:pic>
        <p:nvPicPr>
          <p:cNvPr id="4" name="Arthroscop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6834" y="2958353"/>
            <a:ext cx="5974883" cy="336613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2FF0-2232-49E9-B294-5C574AE28D93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7882" y="2681506"/>
            <a:ext cx="10889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3. Neither of these conditions will require irreversible treatment procedures in most cases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267011" y="752606"/>
            <a:ext cx="9161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u="sng" dirty="0">
                <a:solidFill>
                  <a:srgbClr val="FF0000"/>
                </a:solidFill>
                <a:latin typeface="FdclgdGjxsrtMyriad-Bold"/>
              </a:rPr>
              <a:t>2-Patient Self-Directed Care and Education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412" y="3797766"/>
            <a:ext cx="2143125" cy="214312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B6840-6B41-48E7-BFE5-DB727BD4E771}" type="datetime3">
              <a:rPr lang="en-US" smtClean="0"/>
              <a:t>12 March 2026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1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887" y="478967"/>
            <a:ext cx="6442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u="sng" strike="noStrike" baseline="0" dirty="0">
                <a:solidFill>
                  <a:srgbClr val="FF0000"/>
                </a:solidFill>
                <a:latin typeface="FdclgdGjxsrtMyriad-Bold"/>
              </a:rPr>
              <a:t>2-Patient Self-Directed Care</a:t>
            </a:r>
            <a:r>
              <a:rPr lang="en-US" sz="2400" b="1" i="0" u="sng" strike="noStrike" dirty="0">
                <a:solidFill>
                  <a:srgbClr val="FF0000"/>
                </a:solidFill>
                <a:latin typeface="FdclgdGjxsrtMyriad-Bold"/>
              </a:rPr>
              <a:t> </a:t>
            </a:r>
            <a:r>
              <a:rPr lang="en-US" sz="2400" b="1" i="0" u="sng" strike="noStrike" baseline="0" dirty="0">
                <a:solidFill>
                  <a:srgbClr val="FF0000"/>
                </a:solidFill>
                <a:latin typeface="FdclgdGjxsrtMyriad-Bold"/>
              </a:rPr>
              <a:t>and Education</a:t>
            </a:r>
            <a:endParaRPr lang="en-US" sz="2400" u="sng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8776" y="2338498"/>
            <a:ext cx="6849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While nobody can guarantee that things will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work out easily and favorably for any individual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patient, it is nice to be able to say that very positive treatment outcomes often will result when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appropriate and conservative measures are taken.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4117"/>
          <a:stretch/>
        </p:blipFill>
        <p:spPr>
          <a:xfrm>
            <a:off x="7823201" y="3538827"/>
            <a:ext cx="3214033" cy="225834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17030-A2AD-4977-BA1E-3FE1A57C1210}" type="datetime3">
              <a:rPr lang="en-US" smtClean="0"/>
              <a:t>12 March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5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421" y="2413338"/>
            <a:ext cx="11299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Not all of these need to be treated.</a:t>
            </a:r>
          </a:p>
          <a:p>
            <a:pPr lvl="0"/>
            <a:endParaRPr lang="en-US" b="1" dirty="0">
              <a:solidFill>
                <a:srgbClr val="000000"/>
              </a:solidFill>
              <a:latin typeface="SmgwsqTnlphmTimes-Roman"/>
            </a:endParaRPr>
          </a:p>
          <a:p>
            <a:pPr lvl="0"/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However, there are a number of significant TMD conditions that need to be properly diagnosed and appropriately treated.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837" y="717312"/>
            <a:ext cx="2580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u="sng" dirty="0">
                <a:solidFill>
                  <a:srgbClr val="FF0000"/>
                </a:solidFill>
              </a:rPr>
              <a:t>Introduction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886" y="4305749"/>
            <a:ext cx="2619375" cy="174307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3117-8BA2-4AD5-B2F7-0C0649C98F5B}" type="datetime3">
              <a:rPr lang="en-US" smtClean="0"/>
              <a:t>12 March 2026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52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6941" y="217636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Some studies have reported that patients informed</a:t>
            </a:r>
          </a:p>
          <a:p>
            <a:pPr algn="just"/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of this prognosis sometimes get better without</a:t>
            </a:r>
          </a:p>
          <a:p>
            <a:pPr algn="just"/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any professional treatment simply because they</a:t>
            </a:r>
          </a:p>
          <a:p>
            <a:pPr algn="just"/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were relieved by the explanation, </a:t>
            </a:r>
            <a:r>
              <a:rPr lang="en-US" b="1" dirty="0">
                <a:solidFill>
                  <a:srgbClr val="FF0000"/>
                </a:solidFill>
                <a:latin typeface="SmgwsqTnlphmTimes-Roman"/>
              </a:rPr>
              <a:t>went home and</a:t>
            </a:r>
          </a:p>
          <a:p>
            <a:pPr algn="just"/>
            <a:r>
              <a:rPr lang="en-US" b="1" dirty="0">
                <a:solidFill>
                  <a:srgbClr val="FF0000"/>
                </a:solidFill>
                <a:latin typeface="SmgwsqTnlphmTimes-Roman"/>
              </a:rPr>
              <a:t>let some time pass 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145" y="1041280"/>
            <a:ext cx="4317148" cy="47499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6589" y="210284"/>
            <a:ext cx="7652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u="sng" dirty="0">
                <a:solidFill>
                  <a:srgbClr val="FF0000"/>
                </a:solidFill>
                <a:latin typeface="FdclgdGjxsrtMyriad-Bold"/>
              </a:rPr>
              <a:t>2-Patient Self-Directed Care and Education</a:t>
            </a:r>
            <a:endParaRPr lang="en-US" sz="2400" u="sng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24DE-723D-4CDE-95A2-FC5B86103942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94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1" y="685701"/>
            <a:ext cx="1014207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u="sng" strike="noStrike" baseline="0" dirty="0">
                <a:solidFill>
                  <a:srgbClr val="FF0000"/>
                </a:solidFill>
                <a:latin typeface="FdclgdGjxsrtMyriad-Bold"/>
              </a:rPr>
              <a:t>3-Home Care Instructions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Patient self-directed care for TMD includes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actions that the patient can take to limit jaw function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and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SmgwsqTnlphmTimes-Roman"/>
              </a:rPr>
              <a:t>parafunctional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 activities.</a:t>
            </a:r>
          </a:p>
          <a:p>
            <a:endParaRPr lang="en-US" dirty="0">
              <a:solidFill>
                <a:srgbClr val="000000"/>
              </a:solidFill>
              <a:latin typeface="SmgwsqTnlphmTimes-Roman"/>
            </a:endParaRP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 Relying once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again on the orthopedic medicine analogy, the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orthodontist should advise and instruct the patient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on home care practices .</a:t>
            </a:r>
          </a:p>
          <a:p>
            <a:endParaRPr lang="en-US" dirty="0">
              <a:solidFill>
                <a:srgbClr val="000000"/>
              </a:solidFill>
              <a:latin typeface="SmgwsqTnlphmTimes-Roman"/>
            </a:endParaRP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 Patients should limit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or stop such activities as chewing gum, yawning,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yelling, singing, cheerleading, and so 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363" y="3795997"/>
            <a:ext cx="5091662" cy="295143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1FE8-6351-4D4D-A024-5735A7ED87C5}" type="datetime3">
              <a:rPr lang="en-US" smtClean="0"/>
              <a:t>12 March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7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6753" y="889844"/>
            <a:ext cx="108353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0" i="0" u="none" strike="noStrike" baseline="0" dirty="0">
                <a:latin typeface="SmgwsqTnlphmTimes-Roman"/>
              </a:rPr>
              <a:t> </a:t>
            </a:r>
            <a:r>
              <a:rPr lang="en-US" dirty="0">
                <a:latin typeface="SmgwsqTnlphmTimes-Roman"/>
              </a:rPr>
              <a:t>The</a:t>
            </a:r>
            <a:r>
              <a:rPr lang="en-US" b="0" i="0" u="none" strike="noStrike" baseline="0" dirty="0">
                <a:latin typeface="SmgwsqTnlphmTimes-Roman"/>
              </a:rPr>
              <a:t>y can support their mandible to limit opening when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yawning, and they should avoid unnecessary</a:t>
            </a:r>
          </a:p>
          <a:p>
            <a:pPr algn="just"/>
            <a:r>
              <a:rPr lang="en-US" b="0" i="0" u="none" strike="noStrike" baseline="0" dirty="0">
                <a:latin typeface="SmgwsqTnlphmTimes-Roman"/>
              </a:rPr>
              <a:t>clicking maneuvers.</a:t>
            </a:r>
          </a:p>
          <a:p>
            <a:pPr algn="just"/>
            <a:endParaRPr lang="en-US" dirty="0">
              <a:latin typeface="SmgwsqTnlphmTimes-Roman"/>
            </a:endParaRPr>
          </a:p>
          <a:p>
            <a:pPr algn="just"/>
            <a:r>
              <a:rPr lang="en-US" b="0" i="0" u="none" strike="noStrike" baseline="0" dirty="0">
                <a:latin typeface="SmgwsqTnlphmTimes-Roman"/>
              </a:rPr>
              <a:t> In addition, patients should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maintain good posture by following good orthopedic</a:t>
            </a:r>
          </a:p>
          <a:p>
            <a:pPr algn="just"/>
            <a:r>
              <a:rPr lang="en-US" b="0" i="0" u="none" strike="noStrike" baseline="0" dirty="0">
                <a:latin typeface="SmgwsqTnlphmTimes-Roman"/>
              </a:rPr>
              <a:t>practices.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9465" y="100566"/>
            <a:ext cx="5171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solidFill>
                  <a:srgbClr val="FF0000"/>
                </a:solidFill>
                <a:latin typeface="FdclgdGjxsrtMyriad-Bold"/>
              </a:rPr>
              <a:t>3-Home Care Instructions</a:t>
            </a:r>
          </a:p>
        </p:txBody>
      </p:sp>
      <p:pic>
        <p:nvPicPr>
          <p:cNvPr id="4" name="https%3A%2F%2Fwww.verywellhealth.com%2Fthmb%2F6Ao7gGwjNeW-Deq8p5b_gjWn_JU%3D%2F614x0%2Ffilters%3Agifv(webm)%2Fexercise-program-for-tmd-and-tmj-pain-4587361-ADD-Final-70069e647cb34191ad91b4a30a59d41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3254" y="2457449"/>
            <a:ext cx="6364463" cy="422915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5E7BA-33B0-40A9-B0F2-92C7801EFDE8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3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4518" y="1582341"/>
            <a:ext cx="82594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SmgwsqTnlphmTimes-Roman"/>
              </a:rPr>
              <a:t>This may involve using a headset when speaking on the phone, making sure their workstation is properly “fitted” for the body allowing for adequate posture, keeping their head in a neutral position while sitting and using an orthopedic pillow at night.</a:t>
            </a:r>
          </a:p>
          <a:p>
            <a:pPr algn="just"/>
            <a:endParaRPr lang="en-US" dirty="0">
              <a:latin typeface="SmgwsqTnlphmTimes-Roman"/>
            </a:endParaRPr>
          </a:p>
          <a:p>
            <a:pPr algn="just"/>
            <a:r>
              <a:rPr lang="en-US" dirty="0">
                <a:latin typeface="SmgwsqTnlphmTimes-Roman"/>
              </a:rPr>
              <a:t> For acute symptoms which include limited mandibular opening, patients can perform “scissor jaw” exercises with their fingers or a </a:t>
            </a:r>
            <a:r>
              <a:rPr lang="ar-IQ" dirty="0">
                <a:latin typeface="SmgwsqTnlphmTimes-Roman"/>
              </a:rPr>
              <a:t>ملقط غسيل</a:t>
            </a:r>
            <a:r>
              <a:rPr lang="en-US" dirty="0">
                <a:latin typeface="SmgwsqTnlphmTimes-Roman"/>
              </a:rPr>
              <a:t> clothespin.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8171" y="226072"/>
            <a:ext cx="5171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solidFill>
                  <a:srgbClr val="FF0000"/>
                </a:solidFill>
                <a:latin typeface="FdclgdGjxsrtMyriad-Bold"/>
              </a:rPr>
              <a:t>3-Home Care Instructions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930" y="3839865"/>
            <a:ext cx="6331288" cy="2640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543" y="3971084"/>
            <a:ext cx="2143125" cy="214312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A4A9E-631A-4389-BA8A-D2AB4D7448CE}" type="datetime3">
              <a:rPr lang="en-US" smtClean="0"/>
              <a:t>12 March 2026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43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1171" y="194327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>
                <a:latin typeface="SmgwsqTnlphmTimes-Roman"/>
              </a:rPr>
              <a:t>Depending on their signs and symptoms, they can be advised to temporarily change their diet as follows: eat soft foods; avoid hard or chewy foods; avoid wide opening during meals; and grind or finely chop meats and other tough foods.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77" y="2612277"/>
            <a:ext cx="4909017" cy="36770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1171" y="554778"/>
            <a:ext cx="5171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solidFill>
                  <a:srgbClr val="FF0000"/>
                </a:solidFill>
                <a:latin typeface="FdclgdGjxsrtMyriad-Bold"/>
              </a:rPr>
              <a:t>3-Home Care Instructions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389" y="3420605"/>
            <a:ext cx="2114642" cy="317774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FFEC0-1223-49C1-90E8-F63F703BBFB8}" type="datetime3">
              <a:rPr lang="en-US" smtClean="0"/>
              <a:t>12 March 2026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70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1905" y="2274838"/>
            <a:ext cx="11134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TMD patients should be advised to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relax their jaws and keep the teeth apart. Because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stress and tension often are associated with musculoskeletal pain, patients should be informed about this connection, and instructed about</a:t>
            </a:r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relaxation procedures that can be practiced at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home .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994101" y="925318"/>
            <a:ext cx="5171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solidFill>
                  <a:srgbClr val="FF0000"/>
                </a:solidFill>
                <a:latin typeface="FdclgdGjxsrtMyriad-Bold"/>
              </a:rPr>
              <a:t>3-Home Care Instructions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261" y="3419677"/>
            <a:ext cx="5618256" cy="314622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F9EF-E490-4FB1-9676-82AFB5FAFDC8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17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294" y="1182957"/>
            <a:ext cx="1144494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In more complex cases, professional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help in this area may be required from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SmgwsqTnlphmTimes-Roman"/>
              </a:rPr>
              <a:t>psychologists</a:t>
            </a:r>
          </a:p>
          <a:p>
            <a:pPr algn="just">
              <a:buClr>
                <a:srgbClr val="FF0000"/>
              </a:buClr>
            </a:pP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or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SmgwsqTnlphmTimes-Roman"/>
              </a:rPr>
              <a:t>stress management specialists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.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dirty="0">
              <a:solidFill>
                <a:srgbClr val="000000"/>
              </a:solidFill>
              <a:latin typeface="SmgwsqTnlphmTimes-Roman"/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 Home physical therapy procedures can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be taught, such as using ice for acute pain and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heat for more chronic pain. 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dirty="0">
              <a:solidFill>
                <a:srgbClr val="000000"/>
              </a:solidFill>
              <a:latin typeface="SmgwsqTnlphmTimes-Roman"/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Self- massage and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jaw manipulation (controlled exercises) can be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encouraged, hopefully supplemented with a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printed instruction sheet to improve patient compliance.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dirty="0">
              <a:solidFill>
                <a:srgbClr val="000000"/>
              </a:solidFill>
              <a:latin typeface="SmgwsqTnlphmTimes-Roman"/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In general, hot showers, saunas, or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steam baths are known to be helpful for dealing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with all types of musculoskeletal pain.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78524" y="495013"/>
            <a:ext cx="5171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solidFill>
                  <a:srgbClr val="FF0000"/>
                </a:solidFill>
                <a:latin typeface="FdclgdGjxsrtMyriad-Bold"/>
              </a:rPr>
              <a:t>3-Home Care Instructions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729" y="4284045"/>
            <a:ext cx="3485123" cy="2319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541"/>
          <a:stretch/>
        </p:blipFill>
        <p:spPr>
          <a:xfrm>
            <a:off x="580481" y="4351364"/>
            <a:ext cx="4140931" cy="203748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B575A-CBD6-4C97-BCB2-7B3DB4D60013}" type="datetime3">
              <a:rPr lang="en-US" smtClean="0"/>
              <a:t>12 March 2026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65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929" y="1582341"/>
            <a:ext cx="107397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>
                <a:solidFill>
                  <a:srgbClr val="FF0000"/>
                </a:solidFill>
                <a:latin typeface="SmgwsqTnlphmTimes-Roman"/>
              </a:rPr>
              <a:t>Finally, non-prescription medications taken</a:t>
            </a:r>
            <a:r>
              <a:rPr lang="en-US" b="0" i="0" u="none" strike="noStrike" dirty="0">
                <a:solidFill>
                  <a:srgbClr val="FF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SmgwsqTnlphmTimes-Roman"/>
              </a:rPr>
              <a:t>continuously around the clock for 2–4 weeks</a:t>
            </a:r>
            <a:r>
              <a:rPr lang="en-US" b="0" i="0" u="none" strike="noStrike" dirty="0">
                <a:solidFill>
                  <a:srgbClr val="FF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SmgwsqTnlphmTimes-Roman"/>
              </a:rPr>
              <a:t>may be very effective in breaking a cycle of pain</a:t>
            </a:r>
            <a:r>
              <a:rPr lang="en-US" b="0" i="0" u="none" strike="noStrike" dirty="0">
                <a:solidFill>
                  <a:srgbClr val="FF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SmgwsqTnlphmTimes-Roman"/>
              </a:rPr>
              <a:t>and inflammation. </a:t>
            </a:r>
          </a:p>
          <a:p>
            <a:endParaRPr lang="en-US" dirty="0">
              <a:latin typeface="SmgwsqTnlphmTimes-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latin typeface="SmgwsqTnlphmTimes-Roman"/>
              </a:rPr>
              <a:t> Acetaminophen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u="none" strike="noStrike" baseline="0" dirty="0">
              <a:latin typeface="SmgwsqTnlphmTimes-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latin typeface="SmgwsqTnlphmTimes-Roman"/>
              </a:rPr>
              <a:t> </a:t>
            </a:r>
            <a:r>
              <a:rPr lang="en-US" dirty="0">
                <a:latin typeface="SmgwsqTnlphmTimes-Roman"/>
              </a:rPr>
              <a:t>N</a:t>
            </a:r>
            <a:r>
              <a:rPr lang="en-US" b="0" i="0" u="none" strike="noStrike" baseline="0" dirty="0">
                <a:latin typeface="SmgwsqTnlphmTimes-Roman"/>
              </a:rPr>
              <a:t>on-steroidal anti-</a:t>
            </a:r>
            <a:r>
              <a:rPr lang="en-US" b="0" i="0" u="none" strike="noStrike" baseline="0" dirty="0" err="1">
                <a:latin typeface="SmgwsqTnlphmTimes-Roman"/>
              </a:rPr>
              <a:t>inflamatory</a:t>
            </a:r>
            <a:r>
              <a:rPr lang="en-US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drugs (NSAIDs) including aspirin; the NSAIDs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should be taken with stomach acid-prevention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products.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u="none" strike="noStrike" baseline="0" dirty="0">
              <a:latin typeface="SmgwsqTnlphmTimes-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latin typeface="SmgwsqTnlphmTimes-Roman"/>
              </a:rPr>
              <a:t>For acute-onset pain, especially if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related to some form of trauma, a tapering dosage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of steroids can be prescribed over a 5–7 </a:t>
            </a:r>
            <a:r>
              <a:rPr lang="en-US" b="0" i="0" u="none" strike="noStrike" baseline="0" dirty="0" err="1">
                <a:latin typeface="SmgwsqTnlphmTimes-Roman"/>
              </a:rPr>
              <a:t>dayperiod</a:t>
            </a:r>
            <a:r>
              <a:rPr lang="en-US" b="0" i="0" u="none" strike="noStrike" baseline="0" dirty="0">
                <a:latin typeface="SmgwsqTnlphmTimes-Roman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2195" y="369507"/>
            <a:ext cx="5171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solidFill>
                  <a:srgbClr val="FF0000"/>
                </a:solidFill>
                <a:latin typeface="FdclgdGjxsrtMyriad-Bold"/>
              </a:rPr>
              <a:t>3-Home Care Instructions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215" y="4462744"/>
            <a:ext cx="1496438" cy="1997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755" y="4519552"/>
            <a:ext cx="2143125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2120" r="20000"/>
          <a:stretch/>
        </p:blipFill>
        <p:spPr>
          <a:xfrm>
            <a:off x="6549011" y="4462744"/>
            <a:ext cx="2266283" cy="225910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BD0B-0B15-43A0-9B38-1811889A36AE}" type="datetime3">
              <a:rPr lang="en-US" smtClean="0"/>
              <a:t>12 March 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61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870" y="363577"/>
            <a:ext cx="11283577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u="sng" strike="noStrike" baseline="0" dirty="0">
                <a:solidFill>
                  <a:srgbClr val="FF0000"/>
                </a:solidFill>
                <a:latin typeface="FdclgdGjxsrtMyriad-Bold"/>
              </a:rPr>
              <a:t>4-Psychological Approaches</a:t>
            </a:r>
            <a:r>
              <a:rPr lang="en-US" sz="3200" b="1" i="0" u="sng" strike="noStrike" dirty="0">
                <a:solidFill>
                  <a:srgbClr val="FF0000"/>
                </a:solidFill>
                <a:latin typeface="FdclgdGjxsrtMyriad-Bold"/>
              </a:rPr>
              <a:t> </a:t>
            </a:r>
            <a:r>
              <a:rPr lang="en-US" sz="3200" b="1" i="0" u="sng" strike="noStrike" baseline="0" dirty="0">
                <a:solidFill>
                  <a:srgbClr val="FF0000"/>
                </a:solidFill>
                <a:latin typeface="FdclgdGjxsrtMyriad-Bold"/>
              </a:rPr>
              <a:t>to Treatment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While stress and tension may play a role in the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onset or continuance of TMD symptoms, these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patients do not necessarily need to be referred to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a professional psychologist.</a:t>
            </a:r>
          </a:p>
          <a:p>
            <a:endParaRPr lang="en-US" dirty="0">
              <a:solidFill>
                <a:srgbClr val="000000"/>
              </a:solidFill>
              <a:latin typeface="SmgwsqTnlphmTimes-Roman"/>
            </a:endParaRP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 Instead, consideration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should be given to using a simpler method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referred to as cognitive behavioral therapy (CBT) which can be used by all types of medical</a:t>
            </a:r>
            <a:r>
              <a:rPr lang="en-US" b="0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SmgwsqTnlphmTimes-Roman"/>
              </a:rPr>
              <a:t>providers</a:t>
            </a:r>
            <a:r>
              <a:rPr lang="en-US" dirty="0">
                <a:solidFill>
                  <a:srgbClr val="000000"/>
                </a:solidFill>
                <a:latin typeface="SmgwsqTnlphmTimes-Roman"/>
              </a:rPr>
              <a:t>. CBT is based on the concept that your thoughts, feelings, physical sensations and actions are interconnected, and that negative thoughts and feelings can trap you in a negative cycle.</a:t>
            </a:r>
          </a:p>
          <a:p>
            <a:endParaRPr lang="en-US" dirty="0">
              <a:solidFill>
                <a:srgbClr val="000000"/>
              </a:solidFill>
              <a:latin typeface="SmgwsqTnlphmTimes-Roman"/>
            </a:endParaRPr>
          </a:p>
          <a:p>
            <a:r>
              <a:rPr lang="en-US" dirty="0">
                <a:solidFill>
                  <a:srgbClr val="000000"/>
                </a:solidFill>
                <a:latin typeface="SmgwsqTnlphmTimes-Roman"/>
              </a:rPr>
              <a:t>CBT aims to help you deal with overwhelming problems in a more positive way by breaking them down into smaller parts.</a:t>
            </a:r>
          </a:p>
          <a:p>
            <a:endParaRPr lang="en-US" dirty="0">
              <a:solidFill>
                <a:srgbClr val="000000"/>
              </a:solidFill>
              <a:latin typeface="SmgwsqTnlphmTimes-Roman"/>
            </a:endParaRPr>
          </a:p>
          <a:p>
            <a:r>
              <a:rPr lang="en-US" dirty="0">
                <a:solidFill>
                  <a:srgbClr val="000000"/>
                </a:solidFill>
                <a:latin typeface="SmgwsqTnlphmTimes-Roman"/>
              </a:rPr>
              <a:t>You're shown how to change these negative patterns to improve the way you feel.</a:t>
            </a:r>
            <a:endParaRPr lang="en-US" b="0" i="0" u="none" strike="noStrike" baseline="0" dirty="0">
              <a:solidFill>
                <a:srgbClr val="000000"/>
              </a:solidFill>
              <a:latin typeface="SmgwsqTnlphmTimes-Roman"/>
            </a:endParaRPr>
          </a:p>
          <a:p>
            <a:endParaRPr lang="en-US" dirty="0">
              <a:solidFill>
                <a:srgbClr val="000000"/>
              </a:solidFill>
              <a:latin typeface="SmgwsqTnlphmTimes-Roman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13" y="4615274"/>
            <a:ext cx="2359185" cy="1572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019" y="3968914"/>
            <a:ext cx="2806089" cy="21045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D579E-FF75-445F-B1D7-5DBB3B8702A6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75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788" y="1997839"/>
            <a:ext cx="85822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>
                <a:latin typeface="SmgwsqTnlphmTimes-Roman"/>
              </a:rPr>
              <a:t>The purpose of cognitive behavioral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therapies is to increase the patient’s awareness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about the mind-body connection through education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about stress management and the body’s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reaction to stress.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42" y="486149"/>
            <a:ext cx="8565622" cy="853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953" y="3837828"/>
            <a:ext cx="3295369" cy="246834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B07E-F177-488C-A294-4519828EB3E2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0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6937" y="1582341"/>
            <a:ext cx="107012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>
                <a:latin typeface="SmgwsqTnlphmTimes-Roman"/>
              </a:rPr>
              <a:t>The topic of TMD treatment can be quite complex,</a:t>
            </a:r>
          </a:p>
          <a:p>
            <a:r>
              <a:rPr lang="en-US" b="0" i="0" u="none" strike="noStrike" baseline="0" dirty="0">
                <a:latin typeface="SmgwsqTnlphmTimes-Roman"/>
              </a:rPr>
              <a:t>and indeed whole books have been devoted</a:t>
            </a:r>
            <a:r>
              <a:rPr lang="ar-IQ" b="0" i="0" u="none" strike="noStrike" baseline="0" dirty="0">
                <a:latin typeface="SmgwsqTnlphmTimes-Roman"/>
              </a:rPr>
              <a:t>كرست</a:t>
            </a:r>
            <a:r>
              <a:rPr lang="en-US" b="0" i="0" u="none" strike="noStrike" baseline="0" dirty="0">
                <a:latin typeface="SmgwsqTnlphmTimes-Roman"/>
              </a:rPr>
              <a:t> to</a:t>
            </a:r>
          </a:p>
          <a:p>
            <a:r>
              <a:rPr lang="en-US" b="0" i="0" u="none" strike="noStrike" baseline="0" dirty="0">
                <a:latin typeface="SmgwsqTnlphmTimes-Roman"/>
              </a:rPr>
              <a:t>that subject.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70654" y="638680"/>
            <a:ext cx="2580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u="sng" dirty="0">
                <a:solidFill>
                  <a:srgbClr val="FF0000"/>
                </a:solidFill>
              </a:rPr>
              <a:t>Introduction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996" y="2390954"/>
            <a:ext cx="4960189" cy="412935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0010-E2D4-4B4F-B6AB-485D22349950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47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918" y="1483862"/>
            <a:ext cx="10476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S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ome patients may need a referral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for professional counseling, which also can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include the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use of 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hypnosis, 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biofeedback, 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guided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imagery training, etc.</a:t>
            </a:r>
          </a:p>
          <a:p>
            <a:pPr algn="just"/>
            <a:endParaRPr lang="en-US" b="1" dirty="0">
              <a:solidFill>
                <a:srgbClr val="000000"/>
              </a:solidFill>
              <a:latin typeface="SmgwsqTnlphmTimes-Roman"/>
            </a:endParaRPr>
          </a:p>
          <a:p>
            <a:pPr algn="just"/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 Patients often are given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workbooks with reading assignments, as well as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homework assignments. 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416423" y="565544"/>
            <a:ext cx="10255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u="sng" dirty="0">
                <a:solidFill>
                  <a:srgbClr val="FF0000"/>
                </a:solidFill>
                <a:latin typeface="FdclgdGjxsrtMyriad-Bold"/>
              </a:rPr>
              <a:t>4-Psychological Approaches to Treatment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18" y="4337237"/>
            <a:ext cx="2638425" cy="1733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602" y="4337237"/>
            <a:ext cx="28575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546" y="4308662"/>
            <a:ext cx="2762250" cy="165735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AC9AF-F7CC-42F7-840E-AA9692AB33EE}" type="datetime3">
              <a:rPr lang="en-US" smtClean="0"/>
              <a:t>12 March 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379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892" y="176661"/>
            <a:ext cx="114449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0" u="sng" strike="noStrike" baseline="0" dirty="0">
                <a:solidFill>
                  <a:srgbClr val="FF0000"/>
                </a:solidFill>
                <a:latin typeface="FdclgdGjxsrtMyriad-Bold"/>
              </a:rPr>
              <a:t>5-Oral Appliances (Splints)</a:t>
            </a:r>
          </a:p>
          <a:p>
            <a:r>
              <a:rPr lang="en-US" b="0" i="0" u="none" strike="noStrike" baseline="0" dirty="0">
                <a:latin typeface="SmgwsqTnlphmTimes-Roman"/>
              </a:rPr>
              <a:t>Most orthodontists feel very comfortable about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prescribing and using splints for the management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of both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bruxism and TMD patients. </a:t>
            </a:r>
          </a:p>
          <a:p>
            <a:endParaRPr lang="en-US" b="0" i="0" u="none" strike="noStrike" baseline="0" dirty="0">
              <a:latin typeface="SmgwsqTnlphmTimes-Roman"/>
            </a:endParaRPr>
          </a:p>
          <a:p>
            <a:r>
              <a:rPr lang="en-US" b="0" i="0" u="none" strike="noStrike" baseline="0" dirty="0">
                <a:latin typeface="SmgwsqTnlphmTimes-Roman"/>
              </a:rPr>
              <a:t>They may not all realize that splints are capable of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being both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SmgwsqTnlphmTimes-Roman"/>
              </a:rPr>
              <a:t>the best treatment </a:t>
            </a:r>
            <a:r>
              <a:rPr lang="en-US" b="0" i="0" u="none" strike="noStrike" baseline="0" dirty="0">
                <a:latin typeface="SmgwsqTnlphmTimes-Roman"/>
              </a:rPr>
              <a:t>modality and the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SmgwsqTnlphmTimes-Roman"/>
              </a:rPr>
              <a:t>worst thing </a:t>
            </a:r>
            <a:r>
              <a:rPr lang="en-US" b="0" i="0" u="none" strike="noStrike" baseline="0" dirty="0">
                <a:latin typeface="SmgwsqTnlphmTimes-Roman"/>
              </a:rPr>
              <a:t>ever to appear in the TMD field. </a:t>
            </a:r>
          </a:p>
          <a:p>
            <a:endParaRPr lang="en-US" dirty="0">
              <a:latin typeface="SmgwsqTnlphmTimes-Roman"/>
            </a:endParaRPr>
          </a:p>
          <a:p>
            <a:r>
              <a:rPr lang="en-US" b="0" i="0" u="none" strike="noStrike" baseline="0" dirty="0">
                <a:latin typeface="SmgwsqTnlphmTimes-Roman"/>
              </a:rPr>
              <a:t>In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one form or another, splints have been around for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more than 75 years, and certainly many thousands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of patients have been helped by their use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989" y="3356197"/>
            <a:ext cx="4282700" cy="290219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72417-7516-419E-86D7-7A86F62E200C}" type="datetime3">
              <a:rPr lang="en-US" smtClean="0"/>
              <a:t>12 March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41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430" y="1895465"/>
            <a:ext cx="113047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mgwsqTnlphmTimes-Roman"/>
              </a:rPr>
              <a:t>Most modern authorities recommend splint therapy as a temporary orthopedic modality,</a:t>
            </a:r>
          </a:p>
          <a:p>
            <a:r>
              <a:rPr lang="en-US" dirty="0">
                <a:solidFill>
                  <a:srgbClr val="000000"/>
                </a:solidFill>
                <a:latin typeface="SmgwsqTnlphmTimes-Roman"/>
              </a:rPr>
              <a:t>with the therapeutic goals being</a:t>
            </a:r>
          </a:p>
          <a:p>
            <a:endParaRPr lang="en-US" dirty="0">
              <a:solidFill>
                <a:srgbClr val="000000"/>
              </a:solidFill>
              <a:latin typeface="SmgwsqTnlphmTimes-Roman"/>
            </a:endParaRPr>
          </a:p>
          <a:p>
            <a:pPr marL="285750" indent="-285750">
              <a:buClr>
                <a:srgbClr val="FF0000"/>
              </a:buClr>
              <a:buFontTx/>
              <a:buChar char="֎"/>
            </a:pPr>
            <a:r>
              <a:rPr lang="en-US" dirty="0">
                <a:solidFill>
                  <a:srgbClr val="000000"/>
                </a:solidFill>
                <a:latin typeface="SmgwsqTnlphmTimes-Roman"/>
              </a:rPr>
              <a:t>relaxation of muscles, </a:t>
            </a:r>
          </a:p>
          <a:p>
            <a:pPr marL="285750" indent="-285750">
              <a:buClr>
                <a:srgbClr val="FF0000"/>
              </a:buClr>
              <a:buFontTx/>
              <a:buChar char="֎"/>
            </a:pPr>
            <a:endParaRPr lang="en-US" dirty="0">
              <a:solidFill>
                <a:srgbClr val="000000"/>
              </a:solidFill>
              <a:latin typeface="SmgwsqTnlphmTimes-Roman"/>
            </a:endParaRPr>
          </a:p>
          <a:p>
            <a:pPr marL="285750" indent="-285750">
              <a:buClr>
                <a:srgbClr val="FF0000"/>
              </a:buClr>
              <a:buFontTx/>
              <a:buChar char="֎"/>
            </a:pPr>
            <a:r>
              <a:rPr lang="en-US" dirty="0">
                <a:solidFill>
                  <a:srgbClr val="000000"/>
                </a:solidFill>
                <a:latin typeface="SmgwsqTnlphmTimes-Roman"/>
              </a:rPr>
              <a:t>reduction of oral habits, </a:t>
            </a:r>
          </a:p>
          <a:p>
            <a:pPr marL="285750" indent="-285750">
              <a:buClr>
                <a:srgbClr val="FF0000"/>
              </a:buClr>
              <a:buFontTx/>
              <a:buChar char="֎"/>
            </a:pPr>
            <a:endParaRPr lang="en-US" dirty="0">
              <a:solidFill>
                <a:srgbClr val="000000"/>
              </a:solidFill>
              <a:latin typeface="SmgwsqTnlphmTimes-Roman"/>
            </a:endParaRPr>
          </a:p>
          <a:p>
            <a:pPr marL="285750" indent="-285750">
              <a:buClr>
                <a:srgbClr val="FF0000"/>
              </a:buClr>
              <a:buFontTx/>
              <a:buChar char="֎"/>
            </a:pPr>
            <a:r>
              <a:rPr lang="en-US" dirty="0">
                <a:solidFill>
                  <a:srgbClr val="000000"/>
                </a:solidFill>
                <a:latin typeface="SmgwsqTnlphmTimes-Roman"/>
              </a:rPr>
              <a:t>altering joint loading,</a:t>
            </a:r>
          </a:p>
          <a:p>
            <a:pPr marL="285750" indent="-285750">
              <a:buClr>
                <a:srgbClr val="FF0000"/>
              </a:buClr>
              <a:buFontTx/>
              <a:buChar char="֎"/>
            </a:pPr>
            <a:endParaRPr lang="en-US" dirty="0">
              <a:solidFill>
                <a:srgbClr val="000000"/>
              </a:solidFill>
              <a:latin typeface="SmgwsqTnlphmTimes-Roman"/>
            </a:endParaRPr>
          </a:p>
          <a:p>
            <a:pPr marL="285750" indent="-285750">
              <a:buClr>
                <a:srgbClr val="FF0000"/>
              </a:buClr>
              <a:buFontTx/>
              <a:buChar char="֎"/>
            </a:pPr>
            <a:r>
              <a:rPr lang="en-US" dirty="0">
                <a:solidFill>
                  <a:srgbClr val="000000"/>
                </a:solidFill>
                <a:latin typeface="SmgwsqTnlphmTimes-Roman"/>
              </a:rPr>
              <a:t>and general relief of symptoms 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7430" y="458258"/>
            <a:ext cx="6066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u="sng" dirty="0">
                <a:solidFill>
                  <a:srgbClr val="FF0000"/>
                </a:solidFill>
                <a:latin typeface="FdclgdGjxsrtMyriad-Bold"/>
              </a:rPr>
              <a:t>5-Oral Appliances (Splints)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4995"/>
          <a:stretch/>
        </p:blipFill>
        <p:spPr>
          <a:xfrm>
            <a:off x="7086601" y="2940984"/>
            <a:ext cx="3866216" cy="328649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B1EB-0C60-459F-97B7-8D0B8C1EC93F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821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6752" y="1709155"/>
            <a:ext cx="103751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mgwsqTnlphmTimes-Roman"/>
              </a:rPr>
              <a:t>The most important aspect of this conservative viewpoint is avoiding any protocols involving 24-hour wearing of splints. </a:t>
            </a:r>
          </a:p>
          <a:p>
            <a:endParaRPr lang="en-US" dirty="0">
              <a:latin typeface="SmgwsqTnlphmTimes-Roman"/>
            </a:endParaRPr>
          </a:p>
          <a:p>
            <a:endParaRPr lang="en-US" dirty="0">
              <a:latin typeface="SmgwsqTnlphmTimes-Roman"/>
            </a:endParaRPr>
          </a:p>
          <a:p>
            <a:r>
              <a:rPr lang="en-US" dirty="0">
                <a:latin typeface="SmgwsqTnlphmTimes-Roman"/>
              </a:rPr>
              <a:t>With rare exceptions, the proper protocol for an oral appliance is </a:t>
            </a:r>
            <a:r>
              <a:rPr lang="en-US" dirty="0">
                <a:solidFill>
                  <a:srgbClr val="FF0000"/>
                </a:solidFill>
                <a:latin typeface="SmgwsqTnlphmTimes-Roman"/>
              </a:rPr>
              <a:t>night time </a:t>
            </a:r>
            <a:r>
              <a:rPr lang="en-US" dirty="0">
                <a:latin typeface="SmgwsqTnlphmTimes-Roman"/>
              </a:rPr>
              <a:t>usage only,</a:t>
            </a:r>
          </a:p>
          <a:p>
            <a:r>
              <a:rPr lang="en-US" dirty="0">
                <a:latin typeface="SmgwsqTnlphmTimes-Roman"/>
              </a:rPr>
              <a:t>so that normal occlusal relationships can be maintained in the daytime.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3195" y="900518"/>
            <a:ext cx="6066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u="sng" dirty="0">
                <a:solidFill>
                  <a:srgbClr val="FF0000"/>
                </a:solidFill>
                <a:latin typeface="FdclgdGjxsrtMyriad-Bold"/>
              </a:rPr>
              <a:t>5-Oral Appliances (Splints)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213" y="3695982"/>
            <a:ext cx="3327866" cy="274852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3424-38BA-47D6-AF30-40EED9F31CD5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005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106" y="442933"/>
            <a:ext cx="110026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0" u="sng" strike="noStrike" baseline="0" dirty="0">
                <a:solidFill>
                  <a:srgbClr val="FF0000"/>
                </a:solidFill>
                <a:latin typeface="TjxhcnGpdwxmMyriad-SemiBold"/>
              </a:rPr>
              <a:t>Take Home Messages</a:t>
            </a:r>
          </a:p>
          <a:p>
            <a:r>
              <a:rPr lang="en-US" b="0" i="0" u="none" strike="noStrike" baseline="0" dirty="0">
                <a:latin typeface="SmgwsqTnlphmTimes-Roman"/>
              </a:rPr>
              <a:t>• The contemporary approach to TMD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treatment is centered on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SmgwsqTnlphmTimes-Roman"/>
              </a:rPr>
              <a:t>conservative</a:t>
            </a:r>
            <a:r>
              <a:rPr lang="en-US" b="0" i="0" u="none" strike="noStrike" dirty="0">
                <a:solidFill>
                  <a:srgbClr val="FF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SmgwsqTnlphmTimes-Roman"/>
              </a:rPr>
              <a:t>and reversible</a:t>
            </a:r>
            <a:r>
              <a:rPr lang="en-US" b="0" i="0" u="none" strike="noStrike" baseline="0" dirty="0">
                <a:latin typeface="SmgwsqTnlphmTimes-Roman"/>
              </a:rPr>
              <a:t> therapies for the vast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majority of TMD conditions, especially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during the early and acute stages.</a:t>
            </a:r>
          </a:p>
          <a:p>
            <a:endParaRPr lang="en-US" dirty="0">
              <a:latin typeface="SmgwsqTnlphmTimes-Roman"/>
            </a:endParaRPr>
          </a:p>
          <a:p>
            <a:endParaRPr lang="en-US" b="0" i="0" u="none" strike="noStrike" baseline="0" dirty="0">
              <a:latin typeface="SmgwsqTnlphmTimes-Roman"/>
            </a:endParaRPr>
          </a:p>
          <a:p>
            <a:r>
              <a:rPr lang="en-US" b="0" i="0" u="none" strike="noStrike" baseline="0" dirty="0">
                <a:latin typeface="SmgwsqTnlphmTimes-Roman"/>
              </a:rPr>
              <a:t>•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SmgwsqTnlphmTimes-Roman"/>
              </a:rPr>
              <a:t>Orthodontic procedures per se are not</a:t>
            </a:r>
            <a:r>
              <a:rPr lang="en-US" b="0" i="0" u="none" strike="noStrike" dirty="0">
                <a:solidFill>
                  <a:srgbClr val="FF0000"/>
                </a:solidFill>
                <a:latin typeface="SmgwsqTnlphmTimes-Roman"/>
              </a:rPr>
              <a:t>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SmgwsqTnlphmTimes-Roman"/>
              </a:rPr>
              <a:t>generally indicated </a:t>
            </a:r>
            <a:r>
              <a:rPr lang="en-US" b="0" i="0" u="none" strike="noStrike" baseline="0" dirty="0">
                <a:latin typeface="SmgwsqTnlphmTimes-Roman"/>
              </a:rPr>
              <a:t>as treatment modalities</a:t>
            </a:r>
            <a:r>
              <a:rPr lang="en-US" b="0" i="0" u="none" strike="noStrike" dirty="0">
                <a:latin typeface="SmgwsqTnlphmTimes-Roman"/>
              </a:rPr>
              <a:t> </a:t>
            </a:r>
            <a:r>
              <a:rPr lang="en-US" b="0" i="0" u="none" strike="noStrike" baseline="0" dirty="0">
                <a:latin typeface="SmgwsqTnlphmTimes-Roman"/>
              </a:rPr>
              <a:t>for TMD patients.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24" y="2589519"/>
            <a:ext cx="5628271" cy="421577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383B0-60D3-4EA0-8A2E-1B39F29C1DD4}" type="datetime3">
              <a:rPr lang="en-US" smtClean="0"/>
              <a:t>12 March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077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236" y="1620252"/>
            <a:ext cx="112417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mgwsqTnlphmTimes-Roman"/>
              </a:rPr>
              <a:t>• Communicating with the patients about their TMD issues is the first step in the effective management of these conditions; this step plays an important role in</a:t>
            </a:r>
          </a:p>
          <a:p>
            <a:endParaRPr lang="en-US" dirty="0">
              <a:latin typeface="SmgwsqTnlphmTimes-Roman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dirty="0">
                <a:latin typeface="SmgwsqTnlphmTimes-Roman"/>
              </a:rPr>
              <a:t> reducing their anxiety,</a:t>
            </a:r>
          </a:p>
          <a:p>
            <a:pPr marL="285750" indent="-285750">
              <a:buBlip>
                <a:blip r:embed="rId2"/>
              </a:buBlip>
            </a:pPr>
            <a:endParaRPr lang="en-US" dirty="0">
              <a:latin typeface="SmgwsqTnlphmTimes-Roman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dirty="0">
                <a:latin typeface="SmgwsqTnlphmTimes-Roman"/>
              </a:rPr>
              <a:t> improving their compliance with treatment,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>
                <a:latin typeface="SmgwsqTnlphmTimes-Roman"/>
              </a:rPr>
              <a:t> 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>
                <a:latin typeface="SmgwsqTnlphmTimes-Roman"/>
              </a:rPr>
              <a:t>and in some cases improving their symptoms without professional treatment.</a:t>
            </a:r>
          </a:p>
        </p:txBody>
      </p:sp>
      <p:sp>
        <p:nvSpPr>
          <p:cNvPr id="3" name="Rectangle 2"/>
          <p:cNvSpPr/>
          <p:nvPr/>
        </p:nvSpPr>
        <p:spPr>
          <a:xfrm>
            <a:off x="371494" y="512047"/>
            <a:ext cx="49466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u="sng" dirty="0">
                <a:solidFill>
                  <a:srgbClr val="FF0000"/>
                </a:solidFill>
                <a:latin typeface="TjxhcnGpdwxmMyriad-SemiBold"/>
              </a:rPr>
              <a:t>Take Home Messages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1" y="3919444"/>
            <a:ext cx="3562816" cy="2370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390" y="4147211"/>
            <a:ext cx="2143125" cy="214312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AC95-C43A-4F11-9F36-0984D4952C8D}" type="datetime3">
              <a:rPr lang="en-US" smtClean="0"/>
              <a:t>12 March 2026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50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0848" y="1635594"/>
            <a:ext cx="110385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mgwsqTnlphmTimes-Roman"/>
              </a:rPr>
              <a:t>• Patient self-directed care for TMD includes actions that the patients can take to limit jaw function. </a:t>
            </a:r>
          </a:p>
          <a:p>
            <a:r>
              <a:rPr lang="en-US" dirty="0">
                <a:latin typeface="SmgwsqTnlphmTimes-Roman"/>
              </a:rPr>
              <a:t>This may include</a:t>
            </a:r>
          </a:p>
          <a:p>
            <a:endParaRPr lang="en-US" dirty="0">
              <a:latin typeface="SmgwsqTnlphmTimes-Roman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en-US" dirty="0">
                <a:latin typeface="SmgwsqTnlphmTimes-Roman"/>
              </a:rPr>
              <a:t> supporting their jaws in function,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n-US" dirty="0">
                <a:latin typeface="SmgwsqTnlphmTimes-Roman"/>
              </a:rPr>
              <a:t>limiting jaw movement, 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n-US" dirty="0">
                <a:latin typeface="SmgwsqTnlphmTimes-Roman"/>
              </a:rPr>
              <a:t>soft diet,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n-US" dirty="0">
                <a:latin typeface="SmgwsqTnlphmTimes-Roman"/>
              </a:rPr>
              <a:t> massage,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n-US" dirty="0">
                <a:latin typeface="SmgwsqTnlphmTimes-Roman"/>
              </a:rPr>
              <a:t> relaxation, 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n-US" dirty="0">
                <a:latin typeface="SmgwsqTnlphmTimes-Roman"/>
              </a:rPr>
              <a:t>stress management, 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n-US" dirty="0">
                <a:latin typeface="SmgwsqTnlphmTimes-Roman"/>
              </a:rPr>
              <a:t>and medication to reduce the pain and/or </a:t>
            </a:r>
            <a:r>
              <a:rPr lang="en-US" dirty="0" err="1">
                <a:latin typeface="SmgwsqTnlphmTimes-Roman"/>
              </a:rPr>
              <a:t>infl</a:t>
            </a:r>
            <a:r>
              <a:rPr lang="en-US" dirty="0">
                <a:latin typeface="SmgwsqTnlphmTimes-Roman"/>
              </a:rPr>
              <a:t> </a:t>
            </a:r>
            <a:r>
              <a:rPr lang="en-US" dirty="0" err="1">
                <a:latin typeface="SmgwsqTnlphmTimes-Roman"/>
              </a:rPr>
              <a:t>ammation</a:t>
            </a:r>
            <a:r>
              <a:rPr lang="en-US" dirty="0">
                <a:latin typeface="SmgwsqTnlphmTimes-Roman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55165" y="386541"/>
            <a:ext cx="49466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u="sng" dirty="0">
                <a:solidFill>
                  <a:srgbClr val="FF0000"/>
                </a:solidFill>
                <a:latin typeface="TjxhcnGpdwxmMyriad-SemiBold"/>
              </a:rPr>
              <a:t>Take Home Messages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237" y="4449202"/>
            <a:ext cx="2143125" cy="214312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A8C5F-38C5-4708-AF77-72BD2F575D98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796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5575" y="1028343"/>
            <a:ext cx="100105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mgwsqTnlphmTimes-Roman"/>
              </a:rPr>
              <a:t>• Cognitive behavioral therapy is a highly effective modality in facilitating stress reduction and enhancing self management.</a:t>
            </a:r>
          </a:p>
          <a:p>
            <a:endParaRPr lang="en-US" dirty="0">
              <a:latin typeface="SmgwsqTnlphmTimes-Roman"/>
            </a:endParaRPr>
          </a:p>
          <a:p>
            <a:r>
              <a:rPr lang="en-US" dirty="0">
                <a:latin typeface="SmgwsqTnlphmTimes-Roman"/>
              </a:rPr>
              <a:t>This involves educating the patient about the mind-body connection</a:t>
            </a:r>
          </a:p>
          <a:p>
            <a:r>
              <a:rPr lang="en-US" dirty="0">
                <a:latin typeface="SmgwsqTnlphmTimes-Roman"/>
              </a:rPr>
              <a:t>and the body’s reaction to stress, and equipping the patients with techniques and skills to reduce both their stress and their symptoms.</a:t>
            </a:r>
          </a:p>
        </p:txBody>
      </p:sp>
      <p:sp>
        <p:nvSpPr>
          <p:cNvPr id="3" name="Rectangle 2"/>
          <p:cNvSpPr/>
          <p:nvPr/>
        </p:nvSpPr>
        <p:spPr>
          <a:xfrm>
            <a:off x="389423" y="99670"/>
            <a:ext cx="49466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u="sng" dirty="0">
                <a:solidFill>
                  <a:srgbClr val="FF0000"/>
                </a:solidFill>
                <a:latin typeface="TjxhcnGpdwxmMyriad-SemiBold"/>
              </a:rPr>
              <a:t>Take Home Messages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643" y="3340193"/>
            <a:ext cx="2628714" cy="2513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84" y="3137647"/>
            <a:ext cx="5811785" cy="326912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1C67-CCD7-446D-818A-4301D5B0C9EB}" type="datetime3">
              <a:rPr lang="en-US" smtClean="0"/>
              <a:t>12 March 2026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14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2212" y="1599497"/>
            <a:ext cx="10572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mgwsqTnlphmTimes-Roman"/>
              </a:rPr>
              <a:t>• Oral appliances have been shown to be effective in some TMD patients. </a:t>
            </a:r>
          </a:p>
          <a:p>
            <a:endParaRPr lang="en-US" dirty="0">
              <a:latin typeface="SmgwsqTnlphmTimes-Roman"/>
            </a:endParaRPr>
          </a:p>
          <a:p>
            <a:r>
              <a:rPr lang="en-US" dirty="0">
                <a:latin typeface="SmgwsqTnlphmTimes-Roman"/>
              </a:rPr>
              <a:t>The key to effective splint therapy is its short term use as well as night time wear rather than 24 hour application.</a:t>
            </a:r>
          </a:p>
          <a:p>
            <a:r>
              <a:rPr lang="en-US" dirty="0">
                <a:latin typeface="SmgwsqTnlphmTimes-Roman"/>
              </a:rPr>
              <a:t> Also, no irreversible occlusal changes or alterations of TMJ relationships should occur following splint wear.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40859" y="601694"/>
            <a:ext cx="49466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u="sng" dirty="0">
                <a:solidFill>
                  <a:srgbClr val="FF0000"/>
                </a:solidFill>
                <a:latin typeface="TjxhcnGpdwxmMyriad-SemiBold"/>
              </a:rPr>
              <a:t>Take Home Messages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802" y="4000967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870" y="3499370"/>
            <a:ext cx="4242921" cy="267488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D0DC8-BAF0-4066-91CE-C0C79D841674}" type="datetime3">
              <a:rPr lang="en-US" smtClean="0"/>
              <a:t>12 March 2026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932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2759"/>
          <a:stretch/>
        </p:blipFill>
        <p:spPr>
          <a:xfrm>
            <a:off x="3024094" y="425637"/>
            <a:ext cx="6575799" cy="58795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E9141-909F-49DA-8360-59224077D0F4}" type="datetime3">
              <a:rPr lang="en-US" smtClean="0"/>
              <a:t>12 March 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50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8593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>
                <a:latin typeface="SmgwsqTnlphmTimes-Roman"/>
              </a:rPr>
              <a:t> we will try to present a</a:t>
            </a:r>
          </a:p>
          <a:p>
            <a:r>
              <a:rPr lang="en-US" b="0" i="0" u="none" strike="noStrike" baseline="0" dirty="0">
                <a:latin typeface="SmgwsqTnlphmTimes-Roman"/>
              </a:rPr>
              <a:t>commonsense approach to TMD management that</a:t>
            </a:r>
          </a:p>
          <a:p>
            <a:r>
              <a:rPr lang="en-US" b="0" i="0" u="none" strike="noStrike" baseline="0" dirty="0">
                <a:latin typeface="SmgwsqTnlphmTimes-Roman"/>
              </a:rPr>
              <a:t>a practicing orthodontist can readily incorporate</a:t>
            </a:r>
          </a:p>
          <a:p>
            <a:r>
              <a:rPr lang="en-US" b="0" i="0" u="none" strike="noStrike" baseline="0" dirty="0">
                <a:latin typeface="SmgwsqTnlphmTimes-Roman"/>
              </a:rPr>
              <a:t>into his or her practice.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93058" y="894650"/>
            <a:ext cx="2580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u="sng" dirty="0">
                <a:solidFill>
                  <a:srgbClr val="FF0000"/>
                </a:solidFill>
              </a:rPr>
              <a:t>Introduction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550" y="3378028"/>
            <a:ext cx="4799216" cy="283741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AB28-1767-4048-B50E-9647BF814F9A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526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507" y="132020"/>
            <a:ext cx="7094070" cy="657383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6054-88EF-4CDB-AE82-7151426DE227}" type="datetime3">
              <a:rPr lang="en-US" smtClean="0"/>
              <a:t>12 March 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381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504F9-AD8C-4E16-8CB8-95A3B79C5F77}" type="datetime3">
              <a:rPr lang="en-US" smtClean="0"/>
              <a:t>12 March 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774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FDA9-4B90-4217-AA19-D09EAAB18C1B}" type="datetime3">
              <a:rPr lang="en-US" smtClean="0"/>
              <a:t>12 March 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844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C133-9EB6-48F4-A583-8C5C5166AF12}" type="datetime3">
              <a:rPr lang="en-US" smtClean="0"/>
              <a:t>12 March 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55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6FAE-7158-4A31-9A60-422D6FBEC66A}" type="datetime3">
              <a:rPr lang="en-US" smtClean="0"/>
              <a:t>12 March 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421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259DF-0234-4B32-97EB-FD6CBE4A166B}" type="datetime3">
              <a:rPr lang="en-US" smtClean="0"/>
              <a:t>12 March 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491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6A2E-D1D1-48F0-A9F9-5CFE83EE591A}" type="datetime3">
              <a:rPr lang="en-US" smtClean="0"/>
              <a:t>12 March 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83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27483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>
                <a:latin typeface="SmgwsqTnlphmTimes-Roman"/>
              </a:rPr>
              <a:t> the emphasis today is on </a:t>
            </a:r>
            <a:r>
              <a:rPr lang="en-US" b="1" i="0" u="sng" strike="noStrike" baseline="0" dirty="0">
                <a:solidFill>
                  <a:srgbClr val="FF0000"/>
                </a:solidFill>
                <a:latin typeface="SmgwsqTnlphmTimes-Roman"/>
              </a:rPr>
              <a:t>conservative</a:t>
            </a:r>
          </a:p>
          <a:p>
            <a:r>
              <a:rPr lang="en-US" b="0" i="0" u="none" strike="noStrike" baseline="0" dirty="0">
                <a:latin typeface="SmgwsqTnlphmTimes-Roman"/>
              </a:rPr>
              <a:t>treatment for the vast majority of TMD conditions,</a:t>
            </a:r>
          </a:p>
          <a:p>
            <a:r>
              <a:rPr lang="en-US" b="0" i="0" u="none" strike="noStrike" baseline="0" dirty="0">
                <a:latin typeface="SmgwsqTnlphmTimes-Roman"/>
              </a:rPr>
              <a:t>especially during the early and acute stages.</a:t>
            </a:r>
          </a:p>
          <a:p>
            <a:endParaRPr lang="en-US" b="0" i="0" u="none" strike="noStrike" baseline="0" dirty="0">
              <a:latin typeface="SmgwsqTnlphmTimes-Roman"/>
            </a:endParaRPr>
          </a:p>
          <a:p>
            <a:r>
              <a:rPr lang="en-US" b="0" i="0" u="none" strike="noStrike" baseline="0" dirty="0">
                <a:latin typeface="SmgwsqTnlphmTimes-Roman"/>
              </a:rPr>
              <a:t>Also, since orthodontic procedures  are not</a:t>
            </a:r>
          </a:p>
          <a:p>
            <a:r>
              <a:rPr lang="en-US" b="0" i="0" u="none" strike="noStrike" baseline="0" dirty="0">
                <a:latin typeface="SmgwsqTnlphmTimes-Roman"/>
              </a:rPr>
              <a:t>generally indicated as treatment modalities for</a:t>
            </a:r>
          </a:p>
          <a:p>
            <a:r>
              <a:rPr lang="en-US" b="0" i="0" u="none" strike="noStrike" baseline="0" dirty="0">
                <a:latin typeface="SmgwsqTnlphmTimes-Roman"/>
              </a:rPr>
              <a:t>TMD patients, we will not include any discussion</a:t>
            </a:r>
          </a:p>
          <a:p>
            <a:r>
              <a:rPr lang="en-US" b="0" i="0" u="none" strike="noStrike" baseline="0" dirty="0">
                <a:latin typeface="SmgwsqTnlphmTimes-Roman"/>
              </a:rPr>
              <a:t>about those approaches.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09437" y="999944"/>
            <a:ext cx="2580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u="sng" dirty="0">
                <a:solidFill>
                  <a:srgbClr val="FF0000"/>
                </a:solidFill>
              </a:rPr>
              <a:t>Introduction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612" y="3682625"/>
            <a:ext cx="2057400" cy="221932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DE3D-941C-4125-939F-379FAE3101F5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63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142" y="694003"/>
            <a:ext cx="891124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u="sng" strike="noStrike" baseline="0" dirty="0">
                <a:solidFill>
                  <a:srgbClr val="FF0000"/>
                </a:solidFill>
                <a:latin typeface="FdclgdGjxsrtMyriad-Bold"/>
              </a:rPr>
              <a:t>1-General Considerations</a:t>
            </a:r>
          </a:p>
          <a:p>
            <a:endParaRPr lang="en-US" sz="2400" b="1" i="0" u="sng" strike="noStrike" baseline="0" dirty="0">
              <a:solidFill>
                <a:srgbClr val="FF0000"/>
              </a:solidFill>
              <a:latin typeface="FdclgdGjxsrtMyriad-Bold"/>
            </a:endParaRPr>
          </a:p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The two major clinical features of most </a:t>
            </a:r>
            <a:r>
              <a:rPr lang="en-US" b="1" i="0" u="none" strike="noStrike" baseline="0" dirty="0" err="1">
                <a:solidFill>
                  <a:srgbClr val="000000"/>
                </a:solidFill>
                <a:latin typeface="SmgwsqTnlphmTimes-Roman"/>
              </a:rPr>
              <a:t>temporomandibular</a:t>
            </a:r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disorders are:-</a:t>
            </a:r>
          </a:p>
          <a:p>
            <a:endParaRPr lang="en-US" b="1" i="0" u="none" strike="noStrike" baseline="0" dirty="0">
              <a:solidFill>
                <a:srgbClr val="000000"/>
              </a:solidFill>
              <a:latin typeface="SmgwsqTnlphmTimes-Roman"/>
            </a:endParaRPr>
          </a:p>
          <a:p>
            <a:r>
              <a:rPr lang="en-US" b="1" dirty="0">
                <a:solidFill>
                  <a:srgbClr val="FF0000"/>
                </a:solidFill>
                <a:latin typeface="SmgwsqTnlphmTimes-Roman"/>
              </a:rPr>
              <a:t>1-</a:t>
            </a:r>
            <a:r>
              <a:rPr lang="en-US" b="1" i="0" u="none" strike="noStrike" baseline="0" dirty="0">
                <a:solidFill>
                  <a:srgbClr val="FF0000"/>
                </a:solidFill>
                <a:latin typeface="SmgwsqTnlphmTimes-Roman"/>
              </a:rPr>
              <a:t> pain.</a:t>
            </a:r>
          </a:p>
          <a:p>
            <a:r>
              <a:rPr lang="en-US" b="1" dirty="0">
                <a:solidFill>
                  <a:srgbClr val="FF0000"/>
                </a:solidFill>
                <a:latin typeface="SmgwsqTnlphmTimes-Roman"/>
              </a:rPr>
              <a:t>2-</a:t>
            </a:r>
            <a:r>
              <a:rPr lang="en-US" b="1" i="0" u="none" strike="noStrike" baseline="0" dirty="0">
                <a:solidFill>
                  <a:srgbClr val="FF0000"/>
                </a:solidFill>
                <a:latin typeface="SmgwsqTnlphmTimes-Roman"/>
              </a:rPr>
              <a:t> dysfunction.</a:t>
            </a:r>
          </a:p>
          <a:p>
            <a:endParaRPr lang="en-US" b="1" i="0" u="none" strike="noStrike" baseline="0" dirty="0">
              <a:solidFill>
                <a:srgbClr val="000000"/>
              </a:solidFill>
              <a:latin typeface="SmgwsqTnlphmTimes-Roman"/>
            </a:endParaRPr>
          </a:p>
          <a:p>
            <a:endParaRPr lang="en-US" b="1" i="0" u="none" strike="noStrike" baseline="0" dirty="0">
              <a:solidFill>
                <a:srgbClr val="000000"/>
              </a:solidFill>
              <a:latin typeface="SmgwsqTnlphmTimes-Roman"/>
            </a:endParaRPr>
          </a:p>
          <a:p>
            <a:r>
              <a:rPr lang="en-US" b="1" dirty="0">
                <a:solidFill>
                  <a:srgbClr val="000000"/>
                </a:solidFill>
                <a:latin typeface="SmgwsqTnlphmTimes-Roman"/>
              </a:rPr>
              <a:t>D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ysfunction usually is a consequence of the pain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rather than its cause, so primary therapeutic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attention should be directed at the pain. </a:t>
            </a:r>
          </a:p>
          <a:p>
            <a:endParaRPr lang="en-US" b="1" dirty="0">
              <a:solidFill>
                <a:srgbClr val="000000"/>
              </a:solidFill>
              <a:latin typeface="SmgwsqTnlphmTimes-Roman"/>
            </a:endParaRPr>
          </a:p>
          <a:p>
            <a:endParaRPr lang="en-US" b="1" i="0" u="none" strike="noStrike" baseline="0" dirty="0">
              <a:solidFill>
                <a:srgbClr val="000000"/>
              </a:solidFill>
              <a:latin typeface="SmgwsqTnlphmTimes-Roman"/>
            </a:endParaRPr>
          </a:p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When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pain is relieved, improved function can be anticipated.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8975" y="1171487"/>
            <a:ext cx="2143125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0386" y="3974609"/>
            <a:ext cx="1952625" cy="233362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2321-698E-421D-8F1D-3837D751498D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25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342" y="1277173"/>
            <a:ext cx="11327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solidFill>
                  <a:srgbClr val="000000"/>
                </a:solidFill>
                <a:latin typeface="SmgwsqTnlphmTimes-Roman"/>
              </a:rPr>
              <a:t>If an orthodontist needs to provide a</a:t>
            </a:r>
            <a:r>
              <a:rPr lang="en-US" sz="2400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SmgwsqTnlphmTimes-Roman"/>
              </a:rPr>
              <a:t>patient with basic TMD treatment, i.e., conservative</a:t>
            </a:r>
            <a:r>
              <a:rPr lang="en-US" sz="2400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SmgwsqTnlphmTimes-Roman"/>
              </a:rPr>
              <a:t>management of their pain and dysfunction,</a:t>
            </a:r>
            <a:r>
              <a:rPr lang="en-US" sz="2400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SmgwsqTnlphmTimes-Roman"/>
              </a:rPr>
              <a:t>then the therapies administered should be supported</a:t>
            </a:r>
            <a:r>
              <a:rPr lang="en-US" sz="2400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SmgwsqTnlphmTimes-Roman"/>
              </a:rPr>
              <a:t>by science and evidence.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503964" y="510386"/>
            <a:ext cx="3929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FdclgdGjxsrtMyriad-Bold"/>
              </a:rPr>
              <a:t>1-General Considerations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33" y="3502429"/>
            <a:ext cx="4385211" cy="2455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955" y="3109791"/>
            <a:ext cx="3121152" cy="312115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4C4C8-ECA1-43B2-B541-BCD46293B19D}" type="datetime3">
              <a:rPr lang="en-US" smtClean="0"/>
              <a:t>12 March 2026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24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175" y="1474124"/>
            <a:ext cx="6104761" cy="50208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9847" y="1321645"/>
            <a:ext cx="61347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TMD treatments are now based on </a:t>
            </a:r>
            <a:r>
              <a:rPr lang="en-US" b="1" i="0" u="none" strike="noStrike" baseline="0" dirty="0">
                <a:solidFill>
                  <a:srgbClr val="FF0000"/>
                </a:solidFill>
                <a:latin typeface="SmgwsqTnlphmTimes-Roman"/>
              </a:rPr>
              <a:t>a </a:t>
            </a:r>
            <a:r>
              <a:rPr lang="en-US" b="1" i="0" u="none" strike="noStrike" baseline="0" dirty="0" err="1">
                <a:solidFill>
                  <a:srgbClr val="FF0000"/>
                </a:solidFill>
                <a:latin typeface="SmgwsqTnlphmTimes-Roman"/>
              </a:rPr>
              <a:t>biopsychosocial</a:t>
            </a:r>
            <a:r>
              <a:rPr lang="en-US" b="1" dirty="0">
                <a:solidFill>
                  <a:srgbClr val="FF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model rather than the historical, dental based</a:t>
            </a:r>
            <a:r>
              <a:rPr lang="en-US" b="1" i="0" u="none" strike="noStrike" dirty="0">
                <a:solidFill>
                  <a:srgbClr val="000000"/>
                </a:solidFill>
                <a:latin typeface="SmgwsqTnlphmTimes-Roman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SmgwsqTnlphmTimes-Roman"/>
              </a:rPr>
              <a:t>model . </a:t>
            </a:r>
          </a:p>
          <a:p>
            <a:endParaRPr lang="en-US" b="1" dirty="0">
              <a:solidFill>
                <a:srgbClr val="000000"/>
              </a:solidFill>
              <a:latin typeface="SmgwsqTnlphmTimes-Roman"/>
            </a:endParaRPr>
          </a:p>
          <a:p>
            <a:r>
              <a:rPr lang="en-US" sz="2000" b="1" dirty="0">
                <a:solidFill>
                  <a:srgbClr val="00B0F0"/>
                </a:solidFill>
                <a:latin typeface="SmgwsqTnlphmTimes-Roman"/>
              </a:rPr>
              <a:t>A</a:t>
            </a:r>
            <a:r>
              <a:rPr lang="en-US" sz="2000" b="1" i="0" u="none" strike="noStrike" baseline="0" dirty="0">
                <a:solidFill>
                  <a:srgbClr val="00B0F0"/>
                </a:solidFill>
                <a:latin typeface="SmgwsqTnlphmTimes-Roman"/>
              </a:rPr>
              <a:t>ltering the</a:t>
            </a:r>
            <a:r>
              <a:rPr lang="en-US" sz="2000" b="1" i="0" u="none" strike="noStrike" dirty="0">
                <a:solidFill>
                  <a:srgbClr val="00B0F0"/>
                </a:solidFill>
                <a:latin typeface="SmgwsqTnlphmTimes-Roman"/>
              </a:rPr>
              <a:t> </a:t>
            </a:r>
            <a:r>
              <a:rPr lang="en-US" sz="2000" b="1" i="0" u="none" strike="noStrike" baseline="0" dirty="0">
                <a:solidFill>
                  <a:srgbClr val="00B0F0"/>
                </a:solidFill>
                <a:latin typeface="SmgwsqTnlphmTimes-Roman"/>
              </a:rPr>
              <a:t>occlusion.</a:t>
            </a:r>
            <a:r>
              <a:rPr lang="en-US" sz="3600" b="1" i="0" u="none" strike="noStrike" baseline="0" dirty="0">
                <a:solidFill>
                  <a:srgbClr val="00B0F0"/>
                </a:solidFill>
                <a:latin typeface="SmgwsqTnlphmTimes-Roman"/>
                <a:sym typeface="Wingdings" panose="05000000000000000000" pitchFamily="2" charset="2"/>
              </a:rPr>
              <a:t></a:t>
            </a:r>
            <a:endParaRPr lang="en-US" sz="2000" b="1" i="0" u="none" strike="noStrike" baseline="0" dirty="0">
              <a:solidFill>
                <a:srgbClr val="00B0F0"/>
              </a:solidFill>
              <a:latin typeface="SmgwsqTnlphmTimes-Roman"/>
            </a:endParaRPr>
          </a:p>
          <a:p>
            <a:r>
              <a:rPr lang="en-US" sz="2000" u="sng" dirty="0">
                <a:solidFill>
                  <a:srgbClr val="FF0000"/>
                </a:solidFill>
                <a:latin typeface="SmgwsqTnlphmTimes-Roman"/>
              </a:rPr>
              <a:t>B</a:t>
            </a:r>
            <a:r>
              <a:rPr lang="en-US" sz="2000" b="1" i="0" u="sng" strike="noStrike" baseline="0" dirty="0">
                <a:solidFill>
                  <a:srgbClr val="FF0000"/>
                </a:solidFill>
                <a:latin typeface="SmgwsqTnlphmTimes-Roman"/>
              </a:rPr>
              <a:t>iomedical and psychosocial</a:t>
            </a:r>
            <a:r>
              <a:rPr lang="en-US" sz="2000" b="1" i="0" u="sng" strike="noStrike" dirty="0">
                <a:solidFill>
                  <a:srgbClr val="FF0000"/>
                </a:solidFill>
                <a:latin typeface="SmgwsqTnlphmTimes-Roman"/>
              </a:rPr>
              <a:t> </a:t>
            </a:r>
            <a:r>
              <a:rPr lang="en-US" sz="2000" b="1" i="0" u="sng" strike="noStrike" baseline="0" dirty="0">
                <a:solidFill>
                  <a:srgbClr val="FF0000"/>
                </a:solidFill>
                <a:latin typeface="SmgwsqTnlphmTimes-Roman"/>
              </a:rPr>
              <a:t>sciences.</a:t>
            </a:r>
            <a:r>
              <a:rPr lang="en-US" sz="5400" b="1" i="0" u="sng" strike="noStrike" baseline="0" dirty="0">
                <a:solidFill>
                  <a:srgbClr val="FF0000"/>
                </a:solidFill>
                <a:latin typeface="SmgwsqTnlphmTimes-Roman"/>
                <a:sym typeface="Wingdings" panose="05000000000000000000" pitchFamily="2" charset="2"/>
              </a:rPr>
              <a:t>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1549" y="726517"/>
            <a:ext cx="4560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u="sng" dirty="0">
                <a:solidFill>
                  <a:srgbClr val="FF0000"/>
                </a:solidFill>
                <a:latin typeface="FdclgdGjxsrtMyriad-Bold"/>
              </a:rPr>
              <a:t>1-General Considerations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F5D3-AD29-4697-AB4D-7F512E05F08B}" type="datetime3">
              <a:rPr lang="en-US" smtClean="0"/>
              <a:t>12 March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Shahbaa AbdhlGhafoor Mohammed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FAE5-B953-4498-B839-D5B754F6E5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85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3352</Words>
  <Application>Microsoft Office PowerPoint</Application>
  <PresentationFormat>Widescreen</PresentationFormat>
  <Paragraphs>508</Paragraphs>
  <Slides>56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arial</vt:lpstr>
      <vt:lpstr>arial</vt:lpstr>
      <vt:lpstr>Calibri</vt:lpstr>
      <vt:lpstr>Calibri Light</vt:lpstr>
      <vt:lpstr>FdclgdGjxsrtMyriad-Bold</vt:lpstr>
      <vt:lpstr>SmgwsqTnlphmTimes-Roman</vt:lpstr>
      <vt:lpstr>TjxhcnGpdwxmMyriad-SemiBold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abdalbasit Fatihallah</cp:lastModifiedBy>
  <cp:revision>122</cp:revision>
  <dcterms:created xsi:type="dcterms:W3CDTF">2022-03-31T16:20:20Z</dcterms:created>
  <dcterms:modified xsi:type="dcterms:W3CDTF">2026-03-12T17:29:56Z</dcterms:modified>
</cp:coreProperties>
</file>