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Lst>
  <p:notesMasterIdLst>
    <p:notesMasterId r:id="rId62"/>
  </p:notesMasterIdLst>
  <p:sldIdLst>
    <p:sldId id="256" r:id="rId2"/>
    <p:sldId id="259" r:id="rId3"/>
    <p:sldId id="257" r:id="rId4"/>
    <p:sldId id="270" r:id="rId5"/>
    <p:sldId id="271" r:id="rId6"/>
    <p:sldId id="273" r:id="rId7"/>
    <p:sldId id="272" r:id="rId8"/>
    <p:sldId id="274" r:id="rId9"/>
    <p:sldId id="275" r:id="rId10"/>
    <p:sldId id="258" r:id="rId11"/>
    <p:sldId id="260" r:id="rId12"/>
    <p:sldId id="261" r:id="rId13"/>
    <p:sldId id="262" r:id="rId14"/>
    <p:sldId id="263" r:id="rId15"/>
    <p:sldId id="277" r:id="rId16"/>
    <p:sldId id="278" r:id="rId17"/>
    <p:sldId id="279" r:id="rId18"/>
    <p:sldId id="282" r:id="rId19"/>
    <p:sldId id="265" r:id="rId20"/>
    <p:sldId id="283" r:id="rId21"/>
    <p:sldId id="284" r:id="rId22"/>
    <p:sldId id="285" r:id="rId23"/>
    <p:sldId id="286" r:id="rId24"/>
    <p:sldId id="264" r:id="rId25"/>
    <p:sldId id="287" r:id="rId26"/>
    <p:sldId id="290" r:id="rId27"/>
    <p:sldId id="291" r:id="rId28"/>
    <p:sldId id="292" r:id="rId29"/>
    <p:sldId id="289" r:id="rId30"/>
    <p:sldId id="293" r:id="rId31"/>
    <p:sldId id="294" r:id="rId32"/>
    <p:sldId id="325" r:id="rId33"/>
    <p:sldId id="295" r:id="rId34"/>
    <p:sldId id="296" r:id="rId35"/>
    <p:sldId id="300" r:id="rId36"/>
    <p:sldId id="301" r:id="rId37"/>
    <p:sldId id="302" r:id="rId38"/>
    <p:sldId id="298" r:id="rId39"/>
    <p:sldId id="297" r:id="rId40"/>
    <p:sldId id="299" r:id="rId41"/>
    <p:sldId id="304" r:id="rId42"/>
    <p:sldId id="303" r:id="rId43"/>
    <p:sldId id="305" r:id="rId44"/>
    <p:sldId id="311" r:id="rId45"/>
    <p:sldId id="312" r:id="rId46"/>
    <p:sldId id="326" r:id="rId47"/>
    <p:sldId id="313" r:id="rId48"/>
    <p:sldId id="314" r:id="rId49"/>
    <p:sldId id="268" r:id="rId50"/>
    <p:sldId id="316" r:id="rId51"/>
    <p:sldId id="317" r:id="rId52"/>
    <p:sldId id="327" r:id="rId53"/>
    <p:sldId id="318" r:id="rId54"/>
    <p:sldId id="319" r:id="rId55"/>
    <p:sldId id="321" r:id="rId56"/>
    <p:sldId id="322" r:id="rId57"/>
    <p:sldId id="323" r:id="rId58"/>
    <p:sldId id="324" r:id="rId59"/>
    <p:sldId id="269" r:id="rId60"/>
    <p:sldId id="288" r:id="rId61"/>
  </p:sldIdLst>
  <p:sldSz cx="9144000" cy="6858000" type="screen4x3"/>
  <p:notesSz cx="6858000" cy="9144000"/>
  <p:defaultTextStyle>
    <a:defPPr>
      <a:defRPr lang="ar-IQ"/>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p:cViewPr varScale="1">
        <p:scale>
          <a:sx n="71" d="100"/>
          <a:sy n="71" d="100"/>
        </p:scale>
        <p:origin x="1077" y="39"/>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ar-IQ"/>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C61EA750-D277-48D7-8AE4-CDB08B172726}" type="datetimeFigureOut">
              <a:rPr lang="ar-IQ" smtClean="0"/>
              <a:t>24/09/1447</a:t>
            </a:fld>
            <a:endParaRPr lang="ar-IQ"/>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ar-IQ"/>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ar-IQ"/>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ar-IQ"/>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1201D64C-8FDF-49FB-A1C3-CDAF58B342EC}" type="slidenum">
              <a:rPr lang="ar-IQ" smtClean="0"/>
              <a:t>‹#›</a:t>
            </a:fld>
            <a:endParaRPr lang="ar-IQ"/>
          </a:p>
        </p:txBody>
      </p:sp>
    </p:spTree>
    <p:extLst>
      <p:ext uri="{BB962C8B-B14F-4D97-AF65-F5344CB8AC3E}">
        <p14:creationId xmlns:p14="http://schemas.microsoft.com/office/powerpoint/2010/main" val="1441758893"/>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IQ" dirty="0"/>
          </a:p>
        </p:txBody>
      </p:sp>
      <p:sp>
        <p:nvSpPr>
          <p:cNvPr id="4" name="Slide Number Placeholder 3"/>
          <p:cNvSpPr>
            <a:spLocks noGrp="1"/>
          </p:cNvSpPr>
          <p:nvPr>
            <p:ph type="sldNum" sz="quarter" idx="10"/>
          </p:nvPr>
        </p:nvSpPr>
        <p:spPr/>
        <p:txBody>
          <a:bodyPr/>
          <a:lstStyle/>
          <a:p>
            <a:fld id="{1201D64C-8FDF-49FB-A1C3-CDAF58B342EC}" type="slidenum">
              <a:rPr lang="ar-IQ" smtClean="0"/>
              <a:t>59</a:t>
            </a:fld>
            <a:endParaRPr lang="ar-IQ"/>
          </a:p>
        </p:txBody>
      </p:sp>
    </p:spTree>
    <p:extLst>
      <p:ext uri="{BB962C8B-B14F-4D97-AF65-F5344CB8AC3E}">
        <p14:creationId xmlns:p14="http://schemas.microsoft.com/office/powerpoint/2010/main" val="5441853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3" name="Group 42"/>
          <p:cNvGrpSpPr/>
          <p:nvPr/>
        </p:nvGrpSpPr>
        <p:grpSpPr>
          <a:xfrm>
            <a:off x="-382404" y="0"/>
            <a:ext cx="9932332" cy="6858000"/>
            <a:chOff x="-382404" y="0"/>
            <a:chExt cx="9932332" cy="6858000"/>
          </a:xfrm>
        </p:grpSpPr>
        <p:grpSp>
          <p:nvGrpSpPr>
            <p:cNvPr id="44" name="Group 44"/>
            <p:cNvGrpSpPr/>
            <p:nvPr/>
          </p:nvGrpSpPr>
          <p:grpSpPr>
            <a:xfrm>
              <a:off x="0" y="0"/>
              <a:ext cx="9144000" cy="6858000"/>
              <a:chOff x="0" y="0"/>
              <a:chExt cx="9144000" cy="6858000"/>
            </a:xfrm>
          </p:grpSpPr>
          <p:grpSp>
            <p:nvGrpSpPr>
              <p:cNvPr id="70" name="Group 4"/>
              <p:cNvGrpSpPr/>
              <p:nvPr/>
            </p:nvGrpSpPr>
            <p:grpSpPr>
              <a:xfrm>
                <a:off x="0" y="0"/>
                <a:ext cx="2514600" cy="6858000"/>
                <a:chOff x="0" y="0"/>
                <a:chExt cx="2514600" cy="6858000"/>
              </a:xfrm>
            </p:grpSpPr>
            <p:sp>
              <p:nvSpPr>
                <p:cNvPr id="115" name="Rectangle 11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7"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 name="Group 5"/>
              <p:cNvGrpSpPr/>
              <p:nvPr/>
            </p:nvGrpSpPr>
            <p:grpSpPr>
              <a:xfrm>
                <a:off x="422910" y="0"/>
                <a:ext cx="2514600" cy="6858000"/>
                <a:chOff x="0" y="0"/>
                <a:chExt cx="2514600" cy="6858000"/>
              </a:xfrm>
            </p:grpSpPr>
            <p:sp>
              <p:nvSpPr>
                <p:cNvPr id="85" name="Rectangle 84"/>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ectangle 80"/>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Freeform 44"/>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Freeform 51"/>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3" name="Hexagon 52"/>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57"/>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67"/>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Freeform 68"/>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4649096" y="-21511"/>
            <a:ext cx="3505200" cy="2312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4733365" y="2708476"/>
            <a:ext cx="3313355" cy="1702160"/>
          </a:xfrm>
        </p:spPr>
        <p:txBody>
          <a:bodyPr>
            <a:normAutofit/>
          </a:bodyPr>
          <a:lstStyle>
            <a:lvl1pPr>
              <a:defRPr sz="3600"/>
            </a:lvl1pPr>
          </a:lstStyle>
          <a:p>
            <a:r>
              <a:rPr lang="en-US"/>
              <a:t>Click to edit Master title style</a:t>
            </a:r>
            <a:endParaRPr lang="en-US" dirty="0"/>
          </a:p>
        </p:txBody>
      </p:sp>
      <p:sp>
        <p:nvSpPr>
          <p:cNvPr id="3" name="Subtitle 2"/>
          <p:cNvSpPr>
            <a:spLocks noGrp="1"/>
          </p:cNvSpPr>
          <p:nvPr>
            <p:ph type="subTitle" idx="1"/>
          </p:nvPr>
        </p:nvSpPr>
        <p:spPr>
          <a:xfrm>
            <a:off x="4733365" y="4421080"/>
            <a:ext cx="3309803" cy="1260629"/>
          </a:xfrm>
        </p:spPr>
        <p:txBody>
          <a:bodyPr>
            <a:normAutofit/>
          </a:bodyPr>
          <a:lstStyle>
            <a:lvl1pPr marL="0" indent="0" algn="l">
              <a:buNone/>
              <a:defRPr sz="1800">
                <a:solidFill>
                  <a:srgbClr val="42424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4738744" y="1516828"/>
            <a:ext cx="2133600" cy="750981"/>
          </a:xfrm>
        </p:spPr>
        <p:txBody>
          <a:bodyPr anchor="b"/>
          <a:lstStyle>
            <a:lvl1pPr algn="l">
              <a:defRPr sz="2400"/>
            </a:lvl1pPr>
          </a:lstStyle>
          <a:p>
            <a:fld id="{3252AB27-3DF8-47F7-B822-CF47E27FD092}" type="datetimeFigureOut">
              <a:rPr lang="ar-IQ" smtClean="0"/>
              <a:t>24/09/1447</a:t>
            </a:fld>
            <a:endParaRPr lang="ar-IQ"/>
          </a:p>
        </p:txBody>
      </p:sp>
      <p:sp>
        <p:nvSpPr>
          <p:cNvPr id="50" name="Rectangle 49"/>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11"/>
          </p:nvPr>
        </p:nvSpPr>
        <p:spPr>
          <a:xfrm>
            <a:off x="5303520" y="5719966"/>
            <a:ext cx="2831592" cy="365125"/>
          </a:xfrm>
        </p:spPr>
        <p:txBody>
          <a:bodyPr>
            <a:normAutofit/>
          </a:bodyPr>
          <a:lstStyle>
            <a:lvl1pPr>
              <a:defRPr>
                <a:solidFill>
                  <a:schemeClr val="accent1"/>
                </a:solidFill>
              </a:defRPr>
            </a:lvl1pPr>
          </a:lstStyle>
          <a:p>
            <a:endParaRPr lang="ar-IQ"/>
          </a:p>
        </p:txBody>
      </p:sp>
      <p:sp>
        <p:nvSpPr>
          <p:cNvPr id="6" name="Slide Number Placeholder 5"/>
          <p:cNvSpPr>
            <a:spLocks noGrp="1"/>
          </p:cNvSpPr>
          <p:nvPr>
            <p:ph type="sldNum" sz="quarter" idx="12"/>
          </p:nvPr>
        </p:nvSpPr>
        <p:spPr>
          <a:xfrm>
            <a:off x="4649096" y="5719966"/>
            <a:ext cx="643666" cy="365125"/>
          </a:xfrm>
        </p:spPr>
        <p:txBody>
          <a:bodyPr/>
          <a:lstStyle>
            <a:lvl1pPr>
              <a:defRPr>
                <a:solidFill>
                  <a:schemeClr val="accent1"/>
                </a:solidFill>
              </a:defRPr>
            </a:lvl1pPr>
          </a:lstStyle>
          <a:p>
            <a:fld id="{FB5B794C-7AE9-4F41-AC71-88A26537A286}" type="slidenum">
              <a:rPr lang="ar-IQ" smtClean="0"/>
              <a:t>‹#›</a:t>
            </a:fld>
            <a:endParaRPr lang="ar-IQ"/>
          </a:p>
        </p:txBody>
      </p:sp>
      <p:sp>
        <p:nvSpPr>
          <p:cNvPr id="89" name="Rectangle 88"/>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2AB27-3DF8-47F7-B822-CF47E27FD092}" type="datetimeFigureOut">
              <a:rPr lang="ar-IQ" smtClean="0"/>
              <a:t>24/09/1447</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030147"/>
            <a:ext cx="1484453" cy="4780344"/>
          </a:xfrm>
        </p:spPr>
        <p:txBody>
          <a:bodyPr vert="eaVert" anchor="ctr"/>
          <a:lstStyle/>
          <a:p>
            <a:r>
              <a:rPr lang="en-US"/>
              <a:t>Click to edit Master title style</a:t>
            </a:r>
          </a:p>
        </p:txBody>
      </p:sp>
      <p:sp>
        <p:nvSpPr>
          <p:cNvPr id="3" name="Vertical Text Placeholder 2"/>
          <p:cNvSpPr>
            <a:spLocks noGrp="1"/>
          </p:cNvSpPr>
          <p:nvPr>
            <p:ph type="body" orient="vert" idx="1"/>
          </p:nvPr>
        </p:nvSpPr>
        <p:spPr>
          <a:xfrm>
            <a:off x="1053296" y="1030147"/>
            <a:ext cx="5423704" cy="47803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252AB27-3DF8-47F7-B822-CF47E27FD092}" type="datetimeFigureOut">
              <a:rPr lang="ar-IQ" smtClean="0"/>
              <a:t>24/09/1447</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252AB27-3DF8-47F7-B822-CF47E27FD092}" type="datetimeFigureOut">
              <a:rPr lang="ar-IQ" smtClean="0"/>
              <a:t>24/09/1447</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58645" y="2900829"/>
            <a:ext cx="6637468" cy="1362075"/>
          </a:xfrm>
        </p:spPr>
        <p:txBody>
          <a:bodyPr anchor="b"/>
          <a:lstStyle>
            <a:lvl1pPr algn="l">
              <a:defRPr sz="4000" b="0" cap="none" baseline="0"/>
            </a:lvl1pPr>
          </a:lstStyle>
          <a:p>
            <a:r>
              <a:rPr lang="en-US"/>
              <a:t>Click to edit Master title style</a:t>
            </a:r>
            <a:endParaRPr lang="en-US" dirty="0"/>
          </a:p>
        </p:txBody>
      </p:sp>
      <p:sp>
        <p:nvSpPr>
          <p:cNvPr id="3" name="Text Placeholder 2"/>
          <p:cNvSpPr>
            <a:spLocks noGrp="1"/>
          </p:cNvSpPr>
          <p:nvPr>
            <p:ph type="body" idx="1"/>
          </p:nvPr>
        </p:nvSpPr>
        <p:spPr>
          <a:xfrm>
            <a:off x="1258645" y="4267200"/>
            <a:ext cx="6637467" cy="1520413"/>
          </a:xfrm>
        </p:spPr>
        <p:txBody>
          <a:bodyPr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252AB27-3DF8-47F7-B822-CF47E27FD092}" type="datetimeFigureOut">
              <a:rPr lang="ar-IQ" smtClean="0"/>
              <a:t>24/09/1447</a:t>
            </a:fld>
            <a:endParaRPr lang="ar-IQ"/>
          </a:p>
        </p:txBody>
      </p:sp>
      <p:sp>
        <p:nvSpPr>
          <p:cNvPr id="5" name="Footer Placeholder 4"/>
          <p:cNvSpPr>
            <a:spLocks noGrp="1"/>
          </p:cNvSpPr>
          <p:nvPr>
            <p:ph type="ftr" sz="quarter" idx="11"/>
          </p:nvPr>
        </p:nvSpPr>
        <p:spPr/>
        <p:txBody>
          <a:bodyPr/>
          <a:lstStyle/>
          <a:p>
            <a:endParaRPr lang="ar-IQ"/>
          </a:p>
        </p:txBody>
      </p:sp>
      <p:sp>
        <p:nvSpPr>
          <p:cNvPr id="6" name="Slide Number Placeholder 5"/>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3252AB27-3DF8-47F7-B822-CF47E27FD092}" type="datetimeFigureOut">
              <a:rPr lang="ar-IQ" smtClean="0"/>
              <a:t>24/09/1447</a:t>
            </a:fld>
            <a:endParaRPr lang="ar-IQ"/>
          </a:p>
        </p:txBody>
      </p:sp>
      <p:sp>
        <p:nvSpPr>
          <p:cNvPr id="6" name="Footer Placeholder 5"/>
          <p:cNvSpPr>
            <a:spLocks noGrp="1"/>
          </p:cNvSpPr>
          <p:nvPr>
            <p:ph type="ftr" sz="quarter" idx="11"/>
          </p:nvPr>
        </p:nvSpPr>
        <p:spPr/>
        <p:txBody>
          <a:bodyPr/>
          <a:lstStyle/>
          <a:p>
            <a:endParaRPr lang="ar-IQ"/>
          </a:p>
        </p:txBody>
      </p:sp>
      <p:sp>
        <p:nvSpPr>
          <p:cNvPr id="7" name="Slide Number Placeholder 6"/>
          <p:cNvSpPr>
            <a:spLocks noGrp="1"/>
          </p:cNvSpPr>
          <p:nvPr>
            <p:ph type="sldNum" sz="quarter" idx="12"/>
          </p:nvPr>
        </p:nvSpPr>
        <p:spPr/>
        <p:txBody>
          <a:bodyPr/>
          <a:lstStyle/>
          <a:p>
            <a:fld id="{FB5B794C-7AE9-4F41-AC71-88A26537A286}" type="slidenum">
              <a:rPr lang="ar-IQ" smtClean="0"/>
              <a:t>‹#›</a:t>
            </a:fld>
            <a:endParaRPr lang="ar-IQ"/>
          </a:p>
        </p:txBody>
      </p:sp>
      <p:sp>
        <p:nvSpPr>
          <p:cNvPr id="9" name="Content Placeholder 8"/>
          <p:cNvSpPr>
            <a:spLocks noGrp="1"/>
          </p:cNvSpPr>
          <p:nvPr>
            <p:ph sz="quarter" idx="13"/>
          </p:nvPr>
        </p:nvSpPr>
        <p:spPr>
          <a:xfrm>
            <a:off x="1042416" y="2313432"/>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Content Placeholder 10"/>
          <p:cNvSpPr>
            <a:spLocks noGrp="1"/>
          </p:cNvSpPr>
          <p:nvPr>
            <p:ph sz="quarter" idx="14"/>
          </p:nvPr>
        </p:nvSpPr>
        <p:spPr>
          <a:xfrm>
            <a:off x="4645152" y="2313431"/>
            <a:ext cx="3419856" cy="34930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412111" y="2316009"/>
            <a:ext cx="3057148"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1721"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11837" y="2316010"/>
            <a:ext cx="3055717" cy="639762"/>
          </a:xfrm>
        </p:spPr>
        <p:txBody>
          <a:bodyPr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52" y="2974694"/>
            <a:ext cx="3419856" cy="283579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252AB27-3DF8-47F7-B822-CF47E27FD092}" type="datetimeFigureOut">
              <a:rPr lang="ar-IQ" smtClean="0"/>
              <a:t>24/09/1447</a:t>
            </a:fld>
            <a:endParaRPr lang="ar-IQ"/>
          </a:p>
        </p:txBody>
      </p:sp>
      <p:sp>
        <p:nvSpPr>
          <p:cNvPr id="8" name="Footer Placeholder 7"/>
          <p:cNvSpPr>
            <a:spLocks noGrp="1"/>
          </p:cNvSpPr>
          <p:nvPr>
            <p:ph type="ftr" sz="quarter" idx="11"/>
          </p:nvPr>
        </p:nvSpPr>
        <p:spPr/>
        <p:txBody>
          <a:bodyPr/>
          <a:lstStyle/>
          <a:p>
            <a:endParaRPr lang="ar-IQ"/>
          </a:p>
        </p:txBody>
      </p:sp>
      <p:sp>
        <p:nvSpPr>
          <p:cNvPr id="9" name="Slide Number Placeholder 8"/>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252AB27-3DF8-47F7-B822-CF47E27FD092}" type="datetimeFigureOut">
              <a:rPr lang="ar-IQ" smtClean="0"/>
              <a:t>24/09/1447</a:t>
            </a:fld>
            <a:endParaRPr lang="ar-IQ"/>
          </a:p>
        </p:txBody>
      </p:sp>
      <p:sp>
        <p:nvSpPr>
          <p:cNvPr id="4" name="Footer Placeholder 3"/>
          <p:cNvSpPr>
            <a:spLocks noGrp="1"/>
          </p:cNvSpPr>
          <p:nvPr>
            <p:ph type="ftr" sz="quarter" idx="11"/>
          </p:nvPr>
        </p:nvSpPr>
        <p:spPr/>
        <p:txBody>
          <a:bodyPr/>
          <a:lstStyle/>
          <a:p>
            <a:endParaRPr lang="ar-IQ"/>
          </a:p>
        </p:txBody>
      </p:sp>
      <p:sp>
        <p:nvSpPr>
          <p:cNvPr id="5" name="Slide Number Placeholder 4"/>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2AB27-3DF8-47F7-B822-CF47E27FD092}" type="datetimeFigureOut">
              <a:rPr lang="ar-IQ" smtClean="0"/>
              <a:t>24/09/1447</a:t>
            </a:fld>
            <a:endParaRPr lang="ar-IQ"/>
          </a:p>
        </p:txBody>
      </p:sp>
      <p:sp>
        <p:nvSpPr>
          <p:cNvPr id="3" name="Footer Placeholder 2"/>
          <p:cNvSpPr>
            <a:spLocks noGrp="1"/>
          </p:cNvSpPr>
          <p:nvPr>
            <p:ph type="ftr" sz="quarter" idx="11"/>
          </p:nvPr>
        </p:nvSpPr>
        <p:spPr/>
        <p:txBody>
          <a:bodyPr/>
          <a:lstStyle/>
          <a:p>
            <a:endParaRPr lang="ar-IQ"/>
          </a:p>
        </p:txBody>
      </p:sp>
      <p:sp>
        <p:nvSpPr>
          <p:cNvPr id="4" name="Slide Number Placeholder 3"/>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2" name="Group 4"/>
              <p:cNvGrpSpPr/>
              <p:nvPr/>
            </p:nvGrpSpPr>
            <p:grpSpPr>
              <a:xfrm>
                <a:off x="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3" name="Group 5"/>
              <p:cNvGrpSpPr/>
              <p:nvPr/>
            </p:nvGrpSpPr>
            <p:grpSpPr>
              <a:xfrm>
                <a:off x="42291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4" name="Group 9"/>
              <p:cNvGrpSpPr/>
              <p:nvPr/>
            </p:nvGrpSpPr>
            <p:grpSpPr>
              <a:xfrm rot="10800000">
                <a:off x="6629400" y="0"/>
                <a:ext cx="2514600" cy="6858000"/>
                <a:chOff x="0" y="0"/>
                <a:chExt cx="2514600" cy="6858000"/>
              </a:xfrm>
            </p:grpSpPr>
            <p:sp>
              <p:nvSpPr>
                <p:cNvPr id="78" name="Rectangle 77"/>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5" name="Rectangle 74"/>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Rectangle 75"/>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7" name="Freeform 46"/>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Freeform 50"/>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2" name="Hexagon 51"/>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Hexagon 54"/>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Freeform 58"/>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Hexagon 62"/>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Freeform 69"/>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Freeform 70"/>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Rectangle 45"/>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ate Placeholder 4"/>
          <p:cNvSpPr>
            <a:spLocks noGrp="1"/>
          </p:cNvSpPr>
          <p:nvPr>
            <p:ph type="dt" sz="half" idx="10"/>
          </p:nvPr>
        </p:nvSpPr>
        <p:spPr/>
        <p:txBody>
          <a:bodyPr/>
          <a:lstStyle/>
          <a:p>
            <a:fld id="{3252AB27-3DF8-47F7-B822-CF47E27FD092}" type="datetimeFigureOut">
              <a:rPr lang="ar-IQ" smtClean="0"/>
              <a:t>24/09/1447</a:t>
            </a:fld>
            <a:endParaRPr lang="ar-IQ"/>
          </a:p>
        </p:txBody>
      </p:sp>
      <p:sp>
        <p:nvSpPr>
          <p:cNvPr id="7" name="Slide Number Placeholder 6"/>
          <p:cNvSpPr>
            <a:spLocks noGrp="1"/>
          </p:cNvSpPr>
          <p:nvPr>
            <p:ph type="sldNum" sz="quarter" idx="12"/>
          </p:nvPr>
        </p:nvSpPr>
        <p:spPr/>
        <p:txBody>
          <a:bodyPr/>
          <a:lstStyle/>
          <a:p>
            <a:fld id="{FB5B794C-7AE9-4F41-AC71-88A26537A286}" type="slidenum">
              <a:rPr lang="ar-IQ" smtClean="0"/>
              <a:t>‹#›</a:t>
            </a:fld>
            <a:endParaRPr lang="ar-IQ"/>
          </a:p>
        </p:txBody>
      </p:sp>
      <p:sp>
        <p:nvSpPr>
          <p:cNvPr id="58" name="Rectangle 57"/>
          <p:cNvSpPr/>
          <p:nvPr/>
        </p:nvSpPr>
        <p:spPr>
          <a:xfrm>
            <a:off x="905571" y="601883"/>
            <a:ext cx="3562257" cy="5648445"/>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45894" y="856527"/>
            <a:ext cx="3090440" cy="5150734"/>
          </a:xfrm>
        </p:spPr>
        <p:txBody>
          <a:bodyPr/>
          <a:lstStyle>
            <a:lvl1pPr>
              <a:defRPr sz="2400"/>
            </a:lvl1pPr>
            <a:lvl2pPr>
              <a:defRPr sz="22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1" name="Rectangle 60"/>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ar-IQ"/>
          </a:p>
        </p:txBody>
      </p:sp>
      <p:sp>
        <p:nvSpPr>
          <p:cNvPr id="2" name="Title 1"/>
          <p:cNvSpPr>
            <a:spLocks noGrp="1"/>
          </p:cNvSpPr>
          <p:nvPr>
            <p:ph type="title"/>
          </p:nvPr>
        </p:nvSpPr>
        <p:spPr>
          <a:xfrm>
            <a:off x="4739833" y="2657434"/>
            <a:ext cx="3304572" cy="1463153"/>
          </a:xfrm>
        </p:spPr>
        <p:txBody>
          <a:bodyPr anchor="b">
            <a:normAutofit/>
          </a:bodyPr>
          <a:lstStyle>
            <a:lvl1pPr algn="l">
              <a:defRPr sz="2800" b="0"/>
            </a:lvl1pPr>
          </a:lstStyle>
          <a:p>
            <a:r>
              <a:rPr lang="en-US"/>
              <a:t>Click to edit Master title style</a:t>
            </a:r>
          </a:p>
        </p:txBody>
      </p:sp>
      <p:sp>
        <p:nvSpPr>
          <p:cNvPr id="4" name="Text Placeholder 3"/>
          <p:cNvSpPr>
            <a:spLocks noGrp="1"/>
          </p:cNvSpPr>
          <p:nvPr>
            <p:ph type="body" sz="half" idx="2"/>
          </p:nvPr>
        </p:nvSpPr>
        <p:spPr>
          <a:xfrm>
            <a:off x="4736592" y="4136994"/>
            <a:ext cx="3298784" cy="1517904"/>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grpSp>
        <p:nvGrpSpPr>
          <p:cNvPr id="44" name="Group 43"/>
          <p:cNvGrpSpPr/>
          <p:nvPr/>
        </p:nvGrpSpPr>
        <p:grpSpPr>
          <a:xfrm>
            <a:off x="-382404" y="0"/>
            <a:ext cx="9932332" cy="6858000"/>
            <a:chOff x="-382404" y="0"/>
            <a:chExt cx="9932332" cy="6858000"/>
          </a:xfrm>
        </p:grpSpPr>
        <p:grpSp>
          <p:nvGrpSpPr>
            <p:cNvPr id="45" name="Group 44"/>
            <p:cNvGrpSpPr/>
            <p:nvPr/>
          </p:nvGrpSpPr>
          <p:grpSpPr>
            <a:xfrm>
              <a:off x="0" y="0"/>
              <a:ext cx="9144000" cy="6858000"/>
              <a:chOff x="0" y="0"/>
              <a:chExt cx="9144000" cy="6858000"/>
            </a:xfrm>
          </p:grpSpPr>
          <p:grpSp>
            <p:nvGrpSpPr>
              <p:cNvPr id="75" name="Group 4"/>
              <p:cNvGrpSpPr/>
              <p:nvPr/>
            </p:nvGrpSpPr>
            <p:grpSpPr>
              <a:xfrm>
                <a:off x="0" y="0"/>
                <a:ext cx="2514600" cy="6858000"/>
                <a:chOff x="0" y="0"/>
                <a:chExt cx="2514600" cy="6858000"/>
              </a:xfrm>
            </p:grpSpPr>
            <p:sp>
              <p:nvSpPr>
                <p:cNvPr id="87" name="Rectangle 8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5"/>
              <p:cNvGrpSpPr/>
              <p:nvPr/>
            </p:nvGrpSpPr>
            <p:grpSpPr>
              <a:xfrm>
                <a:off x="422910" y="0"/>
                <a:ext cx="2514600" cy="6858000"/>
                <a:chOff x="0" y="0"/>
                <a:chExt cx="2514600" cy="6858000"/>
              </a:xfrm>
            </p:grpSpPr>
            <p:sp>
              <p:nvSpPr>
                <p:cNvPr id="84" name="Rectangle 83"/>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Rectangle 85"/>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7" name="Group 9"/>
              <p:cNvGrpSpPr/>
              <p:nvPr/>
            </p:nvGrpSpPr>
            <p:grpSpPr>
              <a:xfrm rot="10800000">
                <a:off x="6629400" y="0"/>
                <a:ext cx="2514600" cy="6858000"/>
                <a:chOff x="0" y="0"/>
                <a:chExt cx="2514600" cy="6858000"/>
              </a:xfrm>
            </p:grpSpPr>
            <p:sp>
              <p:nvSpPr>
                <p:cNvPr id="81" name="Rectangle 80"/>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Rectangle 82"/>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8" name="Rectangle 77"/>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Rectangle 78"/>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45"/>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8" name="Freeform 47"/>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Freeform 49"/>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1" name="Hexagon 50"/>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Hexagon 60"/>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Hexagon 61"/>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Freeform 62"/>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Hexagon 63"/>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Hexagon 64"/>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Hexagon 65"/>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Hexagon 66"/>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Hexagon 67"/>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Hexagon 68"/>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Hexagon 69"/>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Hexagon 70"/>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Hexagon 71"/>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Freeform 72"/>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Freeform 73"/>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4" name="Rectangle 93"/>
          <p:cNvSpPr/>
          <p:nvPr/>
        </p:nvSpPr>
        <p:spPr>
          <a:xfrm>
            <a:off x="4561242" y="-21511"/>
            <a:ext cx="3679116" cy="6271840"/>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Rectangle 10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905571" y="601883"/>
            <a:ext cx="3562257" cy="5648445"/>
          </a:xfrm>
          <a:prstGeom prst="rect">
            <a:avLst/>
          </a:prstGeom>
          <a:solidFill>
            <a:srgbClr val="FFFFFF"/>
          </a:solidFill>
          <a:ln w="3175">
            <a:solidFill>
              <a:schemeClr val="tx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4650889" y="6088284"/>
            <a:ext cx="3505200" cy="817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34424" y="2660904"/>
            <a:ext cx="3300984" cy="1463040"/>
          </a:xfrm>
        </p:spPr>
        <p:txBody>
          <a:bodyPr anchor="b">
            <a:normAutofit/>
          </a:bodyPr>
          <a:lstStyle>
            <a:lvl1pPr algn="l">
              <a:defRPr sz="2800" b="0"/>
            </a:lvl1pPr>
          </a:lstStyle>
          <a:p>
            <a:r>
              <a:rPr lang="en-US"/>
              <a:t>Click to edit Master title style</a:t>
            </a:r>
          </a:p>
        </p:txBody>
      </p:sp>
      <p:sp>
        <p:nvSpPr>
          <p:cNvPr id="3" name="Picture Placeholder 2"/>
          <p:cNvSpPr>
            <a:spLocks noGrp="1"/>
          </p:cNvSpPr>
          <p:nvPr>
            <p:ph type="pic" idx="1"/>
          </p:nvPr>
        </p:nvSpPr>
        <p:spPr>
          <a:xfrm>
            <a:off x="1005208" y="693795"/>
            <a:ext cx="3359623" cy="5468112"/>
          </a:xfrm>
        </p:spPr>
        <p:txBody>
          <a:bodyPr/>
          <a:lstStyle>
            <a:lvl1pPr marL="0" indent="0">
              <a:buNone/>
              <a:defRPr sz="3200">
                <a:solidFill>
                  <a:schemeClr val="accent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734630" y="4133088"/>
            <a:ext cx="3300573" cy="1519561"/>
          </a:xfrm>
        </p:spPr>
        <p:txBody>
          <a:bodyPr>
            <a:normAutofit/>
          </a:bodyPr>
          <a:lstStyle>
            <a:lvl1pPr marL="0" indent="0">
              <a:buNone/>
              <a:defRPr sz="1600">
                <a:solidFill>
                  <a:srgbClr val="42424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252AB27-3DF8-47F7-B822-CF47E27FD092}" type="datetimeFigureOut">
              <a:rPr lang="ar-IQ" smtClean="0"/>
              <a:t>24/09/1447</a:t>
            </a:fld>
            <a:endParaRPr lang="ar-IQ"/>
          </a:p>
        </p:txBody>
      </p:sp>
      <p:sp>
        <p:nvSpPr>
          <p:cNvPr id="6" name="Footer Placeholder 5"/>
          <p:cNvSpPr>
            <a:spLocks noGrp="1"/>
          </p:cNvSpPr>
          <p:nvPr>
            <p:ph type="ftr" sz="quarter" idx="11"/>
          </p:nvPr>
        </p:nvSpPr>
        <p:spPr>
          <a:xfrm>
            <a:off x="4641448" y="5724835"/>
            <a:ext cx="3493664" cy="365125"/>
          </a:xfrm>
        </p:spPr>
        <p:txBody>
          <a:bodyPr>
            <a:normAutofit/>
          </a:bodyPr>
          <a:lstStyle/>
          <a:p>
            <a:endParaRPr lang="ar-IQ"/>
          </a:p>
        </p:txBody>
      </p:sp>
      <p:sp>
        <p:nvSpPr>
          <p:cNvPr id="7" name="Slide Number Placeholder 6"/>
          <p:cNvSpPr>
            <a:spLocks noGrp="1"/>
          </p:cNvSpPr>
          <p:nvPr>
            <p:ph type="sldNum" sz="quarter" idx="12"/>
          </p:nvPr>
        </p:nvSpPr>
        <p:spPr/>
        <p:txBody>
          <a:bodyPr/>
          <a:lstStyle/>
          <a:p>
            <a:fld id="{FB5B794C-7AE9-4F41-AC71-88A26537A286}" type="slidenum">
              <a:rPr lang="ar-IQ" smtClean="0"/>
              <a:t>‹#›</a:t>
            </a:fld>
            <a:endParaRPr lang="ar-IQ"/>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42" name="Group 41"/>
          <p:cNvGrpSpPr/>
          <p:nvPr/>
        </p:nvGrpSpPr>
        <p:grpSpPr>
          <a:xfrm>
            <a:off x="-304800" y="0"/>
            <a:ext cx="9932332" cy="6858000"/>
            <a:chOff x="-382404" y="0"/>
            <a:chExt cx="9932332" cy="6858000"/>
          </a:xfrm>
        </p:grpSpPr>
        <p:grpSp>
          <p:nvGrpSpPr>
            <p:cNvPr id="43" name="Group 44"/>
            <p:cNvGrpSpPr/>
            <p:nvPr/>
          </p:nvGrpSpPr>
          <p:grpSpPr>
            <a:xfrm>
              <a:off x="0" y="0"/>
              <a:ext cx="9144000" cy="6858000"/>
              <a:chOff x="0" y="0"/>
              <a:chExt cx="9144000" cy="6858000"/>
            </a:xfrm>
          </p:grpSpPr>
          <p:grpSp>
            <p:nvGrpSpPr>
              <p:cNvPr id="101" name="Group 4"/>
              <p:cNvGrpSpPr/>
              <p:nvPr/>
            </p:nvGrpSpPr>
            <p:grpSpPr>
              <a:xfrm>
                <a:off x="0" y="0"/>
                <a:ext cx="2514600" cy="6858000"/>
                <a:chOff x="0" y="0"/>
                <a:chExt cx="2514600" cy="6858000"/>
              </a:xfrm>
            </p:grpSpPr>
            <p:sp>
              <p:nvSpPr>
                <p:cNvPr id="113" name="Rectangle 112"/>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2"/>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3"/>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Group 5"/>
              <p:cNvGrpSpPr/>
              <p:nvPr/>
            </p:nvGrpSpPr>
            <p:grpSpPr>
              <a:xfrm>
                <a:off x="422910" y="0"/>
                <a:ext cx="2514600" cy="6858000"/>
                <a:chOff x="0" y="0"/>
                <a:chExt cx="2514600" cy="6858000"/>
              </a:xfrm>
            </p:grpSpPr>
            <p:sp>
              <p:nvSpPr>
                <p:cNvPr id="110" name="Rectangle 109"/>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2" name="Rectangle 111"/>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3" name="Group 9"/>
              <p:cNvGrpSpPr/>
              <p:nvPr/>
            </p:nvGrpSpPr>
            <p:grpSpPr>
              <a:xfrm rot="10800000">
                <a:off x="6629400" y="0"/>
                <a:ext cx="2514600" cy="6858000"/>
                <a:chOff x="0" y="0"/>
                <a:chExt cx="2514600" cy="6858000"/>
              </a:xfrm>
            </p:grpSpPr>
            <p:sp>
              <p:nvSpPr>
                <p:cNvPr id="107" name="Rectangle 106"/>
                <p:cNvSpPr/>
                <p:nvPr/>
              </p:nvSpPr>
              <p:spPr>
                <a:xfrm>
                  <a:off x="914400" y="0"/>
                  <a:ext cx="1600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Rectangle 107"/>
                <p:cNvSpPr/>
                <p:nvPr/>
              </p:nvSpPr>
              <p:spPr>
                <a:xfrm>
                  <a:off x="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Rectangle 108"/>
                <p:cNvSpPr/>
                <p:nvPr/>
              </p:nvSpPr>
              <p:spPr>
                <a:xfrm>
                  <a:off x="2286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4" name="Rectangle 103"/>
              <p:cNvSpPr/>
              <p:nvPr/>
            </p:nvSpPr>
            <p:spPr>
              <a:xfrm>
                <a:off x="3810000" y="0"/>
                <a:ext cx="28194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 name="Rectangle 104"/>
              <p:cNvSpPr/>
              <p:nvPr/>
            </p:nvSpPr>
            <p:spPr>
              <a:xfrm>
                <a:off x="2895600" y="0"/>
                <a:ext cx="4572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 name="Rectangle 105"/>
              <p:cNvSpPr/>
              <p:nvPr/>
            </p:nvSpPr>
            <p:spPr>
              <a:xfrm>
                <a:off x="3124200" y="0"/>
                <a:ext cx="762000" cy="6858000"/>
              </a:xfrm>
              <a:prstGeom prst="rect">
                <a:avLst/>
              </a:pr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4" name="Freeform 43"/>
            <p:cNvSpPr/>
            <p:nvPr/>
          </p:nvSpPr>
          <p:spPr>
            <a:xfrm>
              <a:off x="-11875" y="5035138"/>
              <a:ext cx="9144000" cy="1175655"/>
            </a:xfrm>
            <a:custGeom>
              <a:avLst/>
              <a:gdLst>
                <a:gd name="connsiteX0" fmla="*/ 0 w 9144000"/>
                <a:gd name="connsiteY0" fmla="*/ 1116280 h 1175656"/>
                <a:gd name="connsiteX1" fmla="*/ 1674420 w 9144000"/>
                <a:gd name="connsiteY1" fmla="*/ 1163781 h 1175656"/>
                <a:gd name="connsiteX2" fmla="*/ 4120737 w 9144000"/>
                <a:gd name="connsiteY2" fmla="*/ 1045028 h 1175656"/>
                <a:gd name="connsiteX3" fmla="*/ 7172696 w 9144000"/>
                <a:gd name="connsiteY3" fmla="*/ 605641 h 1175656"/>
                <a:gd name="connsiteX4" fmla="*/ 9144000 w 9144000"/>
                <a:gd name="connsiteY4" fmla="*/ 0 h 1175656"/>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270659 h 1330035"/>
                <a:gd name="connsiteX1" fmla="*/ 1674420 w 9144000"/>
                <a:gd name="connsiteY1" fmla="*/ 1318160 h 1330035"/>
                <a:gd name="connsiteX2" fmla="*/ 4120737 w 9144000"/>
                <a:gd name="connsiteY2" fmla="*/ 1199407 h 1330035"/>
                <a:gd name="connsiteX3" fmla="*/ 7172696 w 9144000"/>
                <a:gd name="connsiteY3" fmla="*/ 760020 h 1330035"/>
                <a:gd name="connsiteX4" fmla="*/ 9144000 w 9144000"/>
                <a:gd name="connsiteY4" fmla="*/ 0 h 1330035"/>
                <a:gd name="connsiteX0" fmla="*/ 0 w 9144000"/>
                <a:gd name="connsiteY0" fmla="*/ 1116279 h 1175655"/>
                <a:gd name="connsiteX1" fmla="*/ 1674420 w 9144000"/>
                <a:gd name="connsiteY1" fmla="*/ 1163780 h 1175655"/>
                <a:gd name="connsiteX2" fmla="*/ 4120737 w 9144000"/>
                <a:gd name="connsiteY2" fmla="*/ 1045027 h 1175655"/>
                <a:gd name="connsiteX3" fmla="*/ 7172696 w 9144000"/>
                <a:gd name="connsiteY3" fmla="*/ 605640 h 1175655"/>
                <a:gd name="connsiteX4" fmla="*/ 9144000 w 9144000"/>
                <a:gd name="connsiteY4" fmla="*/ 0 h 11756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1175655">
                  <a:moveTo>
                    <a:pt x="0" y="1116279"/>
                  </a:moveTo>
                  <a:cubicBezTo>
                    <a:pt x="493815" y="1145967"/>
                    <a:pt x="987631" y="1175655"/>
                    <a:pt x="1674420" y="1163780"/>
                  </a:cubicBezTo>
                  <a:cubicBezTo>
                    <a:pt x="2361209" y="1151905"/>
                    <a:pt x="3204358" y="1138050"/>
                    <a:pt x="4120737" y="1045027"/>
                  </a:cubicBezTo>
                  <a:cubicBezTo>
                    <a:pt x="5037116" y="952004"/>
                    <a:pt x="6335486" y="779811"/>
                    <a:pt x="7172696" y="605640"/>
                  </a:cubicBezTo>
                  <a:cubicBezTo>
                    <a:pt x="8009907" y="431469"/>
                    <a:pt x="8866910" y="154379"/>
                    <a:pt x="9144000" y="0"/>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5" name="Freeform 44"/>
            <p:cNvSpPr/>
            <p:nvPr/>
          </p:nvSpPr>
          <p:spPr>
            <a:xfrm>
              <a:off x="-11875" y="3467595"/>
              <a:ext cx="9144000" cy="890650"/>
            </a:xfrm>
            <a:custGeom>
              <a:avLst/>
              <a:gdLst>
                <a:gd name="connsiteX0" fmla="*/ 0 w 9144000"/>
                <a:gd name="connsiteY0" fmla="*/ 890650 h 890650"/>
                <a:gd name="connsiteX1" fmla="*/ 1045028 w 9144000"/>
                <a:gd name="connsiteY1" fmla="*/ 475013 h 890650"/>
                <a:gd name="connsiteX2" fmla="*/ 3111335 w 9144000"/>
                <a:gd name="connsiteY2" fmla="*/ 71252 h 890650"/>
                <a:gd name="connsiteX3" fmla="*/ 5913911 w 9144000"/>
                <a:gd name="connsiteY3" fmla="*/ 71252 h 890650"/>
                <a:gd name="connsiteX4" fmla="*/ 9144000 w 9144000"/>
                <a:gd name="connsiteY4" fmla="*/ 498764 h 890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44000" h="890650">
                  <a:moveTo>
                    <a:pt x="0" y="890650"/>
                  </a:moveTo>
                  <a:cubicBezTo>
                    <a:pt x="263236" y="751114"/>
                    <a:pt x="526472" y="611579"/>
                    <a:pt x="1045028" y="475013"/>
                  </a:cubicBezTo>
                  <a:cubicBezTo>
                    <a:pt x="1563584" y="338447"/>
                    <a:pt x="2299855" y="138545"/>
                    <a:pt x="3111335" y="71252"/>
                  </a:cubicBezTo>
                  <a:cubicBezTo>
                    <a:pt x="3922815" y="3959"/>
                    <a:pt x="4908467" y="0"/>
                    <a:pt x="5913911" y="71252"/>
                  </a:cubicBezTo>
                  <a:cubicBezTo>
                    <a:pt x="6919355" y="142504"/>
                    <a:pt x="8595756" y="427512"/>
                    <a:pt x="9144000" y="498764"/>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Freeform 45"/>
            <p:cNvSpPr/>
            <p:nvPr/>
          </p:nvSpPr>
          <p:spPr>
            <a:xfrm>
              <a:off x="-23751" y="5640779"/>
              <a:ext cx="3004457" cy="1211283"/>
            </a:xfrm>
            <a:custGeom>
              <a:avLst/>
              <a:gdLst>
                <a:gd name="connsiteX0" fmla="*/ 0 w 3004457"/>
                <a:gd name="connsiteY0" fmla="*/ 0 h 1211283"/>
                <a:gd name="connsiteX1" fmla="*/ 3004457 w 3004457"/>
                <a:gd name="connsiteY1" fmla="*/ 1211283 h 1211283"/>
              </a:gdLst>
              <a:ahLst/>
              <a:cxnLst>
                <a:cxn ang="0">
                  <a:pos x="connsiteX0" y="connsiteY0"/>
                </a:cxn>
                <a:cxn ang="0">
                  <a:pos x="connsiteX1" y="connsiteY1"/>
                </a:cxn>
              </a:cxnLst>
              <a:rect l="l" t="t" r="r" b="b"/>
              <a:pathLst>
                <a:path w="3004457" h="1211283">
                  <a:moveTo>
                    <a:pt x="0" y="0"/>
                  </a:moveTo>
                  <a:cubicBezTo>
                    <a:pt x="1103415" y="501732"/>
                    <a:pt x="2206831" y="1003465"/>
                    <a:pt x="3004457" y="1211283"/>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Freeform 46"/>
            <p:cNvSpPr/>
            <p:nvPr/>
          </p:nvSpPr>
          <p:spPr>
            <a:xfrm>
              <a:off x="-11875" y="5284519"/>
              <a:ext cx="9144000" cy="1478478"/>
            </a:xfrm>
            <a:custGeom>
              <a:avLst/>
              <a:gdLst>
                <a:gd name="connsiteX0" fmla="*/ 0 w 9144000"/>
                <a:gd name="connsiteY0" fmla="*/ 0 h 1478478"/>
                <a:gd name="connsiteX1" fmla="*/ 1104405 w 9144000"/>
                <a:gd name="connsiteY1" fmla="*/ 344385 h 1478478"/>
                <a:gd name="connsiteX2" fmla="*/ 3194462 w 9144000"/>
                <a:gd name="connsiteY2" fmla="*/ 866899 h 1478478"/>
                <a:gd name="connsiteX3" fmla="*/ 5676405 w 9144000"/>
                <a:gd name="connsiteY3" fmla="*/ 1282536 h 1478478"/>
                <a:gd name="connsiteX4" fmla="*/ 7730836 w 9144000"/>
                <a:gd name="connsiteY4" fmla="*/ 1448790 h 1478478"/>
                <a:gd name="connsiteX5" fmla="*/ 8573984 w 9144000"/>
                <a:gd name="connsiteY5" fmla="*/ 1460665 h 1478478"/>
                <a:gd name="connsiteX6" fmla="*/ 9144000 w 9144000"/>
                <a:gd name="connsiteY6" fmla="*/ 1425039 h 147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00" h="1478478">
                  <a:moveTo>
                    <a:pt x="0" y="0"/>
                  </a:moveTo>
                  <a:cubicBezTo>
                    <a:pt x="285997" y="99951"/>
                    <a:pt x="571995" y="199902"/>
                    <a:pt x="1104405" y="344385"/>
                  </a:cubicBezTo>
                  <a:cubicBezTo>
                    <a:pt x="1636815" y="488868"/>
                    <a:pt x="2432462" y="710541"/>
                    <a:pt x="3194462" y="866899"/>
                  </a:cubicBezTo>
                  <a:cubicBezTo>
                    <a:pt x="3956462" y="1023258"/>
                    <a:pt x="4920343" y="1185554"/>
                    <a:pt x="5676405" y="1282536"/>
                  </a:cubicBezTo>
                  <a:cubicBezTo>
                    <a:pt x="6432467" y="1379518"/>
                    <a:pt x="7247906" y="1419102"/>
                    <a:pt x="7730836" y="1448790"/>
                  </a:cubicBezTo>
                  <a:cubicBezTo>
                    <a:pt x="8213766" y="1478478"/>
                    <a:pt x="8338457" y="1464623"/>
                    <a:pt x="8573984" y="1460665"/>
                  </a:cubicBezTo>
                  <a:cubicBezTo>
                    <a:pt x="8809511" y="1456707"/>
                    <a:pt x="8976755" y="1440873"/>
                    <a:pt x="9144000" y="1425039"/>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Freeform 48"/>
            <p:cNvSpPr/>
            <p:nvPr/>
          </p:nvSpPr>
          <p:spPr>
            <a:xfrm>
              <a:off x="2137558" y="5132120"/>
              <a:ext cx="6982691" cy="1719942"/>
            </a:xfrm>
            <a:custGeom>
              <a:avLst/>
              <a:gdLst>
                <a:gd name="connsiteX0" fmla="*/ 0 w 6982691"/>
                <a:gd name="connsiteY0" fmla="*/ 1719942 h 1719942"/>
                <a:gd name="connsiteX1" fmla="*/ 546265 w 6982691"/>
                <a:gd name="connsiteY1" fmla="*/ 1185553 h 1719942"/>
                <a:gd name="connsiteX2" fmla="*/ 1330037 w 6982691"/>
                <a:gd name="connsiteY2" fmla="*/ 710540 h 1719942"/>
                <a:gd name="connsiteX3" fmla="*/ 2078182 w 6982691"/>
                <a:gd name="connsiteY3" fmla="*/ 437407 h 1719942"/>
                <a:gd name="connsiteX4" fmla="*/ 3348842 w 6982691"/>
                <a:gd name="connsiteY4" fmla="*/ 152399 h 1719942"/>
                <a:gd name="connsiteX5" fmla="*/ 4001985 w 6982691"/>
                <a:gd name="connsiteY5" fmla="*/ 69272 h 1719942"/>
                <a:gd name="connsiteX6" fmla="*/ 5047013 w 6982691"/>
                <a:gd name="connsiteY6" fmla="*/ 9896 h 1719942"/>
                <a:gd name="connsiteX7" fmla="*/ 5890161 w 6982691"/>
                <a:gd name="connsiteY7" fmla="*/ 9896 h 1719942"/>
                <a:gd name="connsiteX8" fmla="*/ 6495803 w 6982691"/>
                <a:gd name="connsiteY8" fmla="*/ 9896 h 1719942"/>
                <a:gd name="connsiteX9" fmla="*/ 6899564 w 6982691"/>
                <a:gd name="connsiteY9" fmla="*/ 33646 h 1719942"/>
                <a:gd name="connsiteX10" fmla="*/ 6982691 w 6982691"/>
                <a:gd name="connsiteY10" fmla="*/ 45522 h 1719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982691" h="1719942">
                  <a:moveTo>
                    <a:pt x="0" y="1719942"/>
                  </a:moveTo>
                  <a:cubicBezTo>
                    <a:pt x="162296" y="1536864"/>
                    <a:pt x="324592" y="1353787"/>
                    <a:pt x="546265" y="1185553"/>
                  </a:cubicBezTo>
                  <a:cubicBezTo>
                    <a:pt x="767938" y="1017319"/>
                    <a:pt x="1074718" y="835231"/>
                    <a:pt x="1330037" y="710540"/>
                  </a:cubicBezTo>
                  <a:cubicBezTo>
                    <a:pt x="1585356" y="585849"/>
                    <a:pt x="1741715" y="530430"/>
                    <a:pt x="2078182" y="437407"/>
                  </a:cubicBezTo>
                  <a:cubicBezTo>
                    <a:pt x="2414649" y="344384"/>
                    <a:pt x="3028208" y="213755"/>
                    <a:pt x="3348842" y="152399"/>
                  </a:cubicBezTo>
                  <a:cubicBezTo>
                    <a:pt x="3669476" y="91043"/>
                    <a:pt x="3718957" y="93022"/>
                    <a:pt x="4001985" y="69272"/>
                  </a:cubicBezTo>
                  <a:cubicBezTo>
                    <a:pt x="4285013" y="45522"/>
                    <a:pt x="4732317" y="19792"/>
                    <a:pt x="5047013" y="9896"/>
                  </a:cubicBezTo>
                  <a:cubicBezTo>
                    <a:pt x="5361709" y="0"/>
                    <a:pt x="5890161" y="9896"/>
                    <a:pt x="5890161" y="9896"/>
                  </a:cubicBezTo>
                  <a:lnTo>
                    <a:pt x="6495803" y="9896"/>
                  </a:lnTo>
                  <a:cubicBezTo>
                    <a:pt x="6664037" y="13854"/>
                    <a:pt x="6818416" y="27708"/>
                    <a:pt x="6899564" y="33646"/>
                  </a:cubicBezTo>
                  <a:cubicBezTo>
                    <a:pt x="6980712" y="39584"/>
                    <a:pt x="6953003" y="37605"/>
                    <a:pt x="6982691" y="45522"/>
                  </a:cubicBezTo>
                </a:path>
              </a:pathLst>
            </a:custGeom>
            <a:ln w="6350">
              <a:solidFill>
                <a:schemeClr val="bg1">
                  <a:alpha val="2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0" name="Hexagon 49"/>
            <p:cNvSpPr/>
            <p:nvPr/>
          </p:nvSpPr>
          <p:spPr>
            <a:xfrm rot="1800000">
              <a:off x="2996165" y="2859252"/>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Hexagon 50"/>
            <p:cNvSpPr/>
            <p:nvPr/>
          </p:nvSpPr>
          <p:spPr>
            <a:xfrm rot="1800000">
              <a:off x="3720065" y="4126078"/>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Hexagon 51"/>
            <p:cNvSpPr/>
            <p:nvPr/>
          </p:nvSpPr>
          <p:spPr>
            <a:xfrm rot="1800000">
              <a:off x="3729591" y="1592427"/>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Hexagon 52"/>
            <p:cNvSpPr/>
            <p:nvPr/>
          </p:nvSpPr>
          <p:spPr>
            <a:xfrm rot="1800000">
              <a:off x="2977115" y="325603"/>
              <a:ext cx="1601400" cy="1388236"/>
            </a:xfrm>
            <a:prstGeom prst="hexagon">
              <a:avLst>
                <a:gd name="adj" fmla="val 28544"/>
                <a:gd name="vf" fmla="val 115470"/>
              </a:avLst>
            </a:prstGeom>
            <a:solidFill>
              <a:schemeClr val="bg1">
                <a:alpha val="4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Hexagon 53"/>
            <p:cNvSpPr/>
            <p:nvPr/>
          </p:nvSpPr>
          <p:spPr>
            <a:xfrm rot="1800000">
              <a:off x="4463014" y="5383378"/>
              <a:ext cx="1601400" cy="1388236"/>
            </a:xfrm>
            <a:prstGeom prst="hexagon">
              <a:avLst>
                <a:gd name="adj" fmla="val 28544"/>
                <a:gd name="vf" fmla="val 115470"/>
              </a:avLst>
            </a:prstGeom>
            <a:solidFill>
              <a:schemeClr val="bg1">
                <a:alpha val="6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Freeform 54"/>
            <p:cNvSpPr/>
            <p:nvPr/>
          </p:nvSpPr>
          <p:spPr>
            <a:xfrm rot="1800000">
              <a:off x="-382404" y="4201528"/>
              <a:ext cx="1261499"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56357 w 1261499"/>
                <a:gd name="connsiteY5" fmla="*/ 1388236 h 1388236"/>
                <a:gd name="connsiteX6" fmla="*/ 0 w 1261499"/>
                <a:gd name="connsiteY6" fmla="*/ 105098 h 1388236"/>
                <a:gd name="connsiteX0" fmla="*/ 0 w 1261499"/>
                <a:gd name="connsiteY0" fmla="*/ 105098 h 1388236"/>
                <a:gd name="connsiteX1" fmla="*/ 56357 w 1261499"/>
                <a:gd name="connsiteY1" fmla="*/ 0 h 1388236"/>
                <a:gd name="connsiteX2" fmla="*/ 865241 w 1261499"/>
                <a:gd name="connsiteY2" fmla="*/ 0 h 1388236"/>
                <a:gd name="connsiteX3" fmla="*/ 1261499 w 1261499"/>
                <a:gd name="connsiteY3" fmla="*/ 694118 h 1388236"/>
                <a:gd name="connsiteX4" fmla="*/ 865241 w 1261499"/>
                <a:gd name="connsiteY4" fmla="*/ 1388236 h 1388236"/>
                <a:gd name="connsiteX5" fmla="*/ 744578 w 1261499"/>
                <a:gd name="connsiteY5" fmla="*/ 1387893 h 1388236"/>
                <a:gd name="connsiteX6" fmla="*/ 0 w 1261499"/>
                <a:gd name="connsiteY6" fmla="*/ 10509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499" h="1388236">
                  <a:moveTo>
                    <a:pt x="0" y="105098"/>
                  </a:moveTo>
                  <a:lnTo>
                    <a:pt x="56357" y="0"/>
                  </a:lnTo>
                  <a:lnTo>
                    <a:pt x="865241" y="0"/>
                  </a:lnTo>
                  <a:lnTo>
                    <a:pt x="1261499" y="694118"/>
                  </a:lnTo>
                  <a:lnTo>
                    <a:pt x="865241" y="1388236"/>
                  </a:lnTo>
                  <a:lnTo>
                    <a:pt x="744578" y="1387893"/>
                  </a:lnTo>
                  <a:lnTo>
                    <a:pt x="0" y="105098"/>
                  </a:lnTo>
                  <a:close/>
                </a:path>
              </a:pathLst>
            </a:cu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Hexagon 55"/>
            <p:cNvSpPr/>
            <p:nvPr/>
          </p:nvSpPr>
          <p:spPr>
            <a:xfrm rot="1800000">
              <a:off x="24365" y="540242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Hexagon 56"/>
            <p:cNvSpPr/>
            <p:nvPr/>
          </p:nvSpPr>
          <p:spPr>
            <a:xfrm rot="1800000">
              <a:off x="52941" y="284972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Hexagon 57"/>
            <p:cNvSpPr/>
            <p:nvPr/>
          </p:nvSpPr>
          <p:spPr>
            <a:xfrm rot="1800000">
              <a:off x="776840" y="4126077"/>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Hexagon 58"/>
            <p:cNvSpPr/>
            <p:nvPr/>
          </p:nvSpPr>
          <p:spPr>
            <a:xfrm rot="1800000">
              <a:off x="1510265" y="54119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Hexagon 59"/>
            <p:cNvSpPr/>
            <p:nvPr/>
          </p:nvSpPr>
          <p:spPr>
            <a:xfrm rot="1800000">
              <a:off x="1529316" y="2859252"/>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Hexagon 94"/>
            <p:cNvSpPr/>
            <p:nvPr/>
          </p:nvSpPr>
          <p:spPr>
            <a:xfrm rot="1800000">
              <a:off x="795890" y="1563853"/>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6" name="Hexagon 95"/>
            <p:cNvSpPr/>
            <p:nvPr/>
          </p:nvSpPr>
          <p:spPr>
            <a:xfrm rot="1800000">
              <a:off x="6806166" y="4145128"/>
              <a:ext cx="1601400" cy="1388236"/>
            </a:xfrm>
            <a:prstGeom prst="hexagon">
              <a:avLst>
                <a:gd name="adj" fmla="val 28544"/>
                <a:gd name="vf" fmla="val 115470"/>
              </a:avLst>
            </a:prstGeom>
            <a:solidFill>
              <a:schemeClr val="bg1">
                <a:alpha val="10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Hexagon 96"/>
            <p:cNvSpPr/>
            <p:nvPr/>
          </p:nvSpPr>
          <p:spPr>
            <a:xfrm rot="1800000">
              <a:off x="7549116" y="5421479"/>
              <a:ext cx="1601400" cy="1388236"/>
            </a:xfrm>
            <a:prstGeom prst="hexagon">
              <a:avLst>
                <a:gd name="adj" fmla="val 28544"/>
                <a:gd name="vf" fmla="val 115470"/>
              </a:avLst>
            </a:pr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8" name="Hexagon 97"/>
            <p:cNvSpPr/>
            <p:nvPr/>
          </p:nvSpPr>
          <p:spPr>
            <a:xfrm rot="1800000">
              <a:off x="7549117" y="2868778"/>
              <a:ext cx="1601400" cy="1388236"/>
            </a:xfrm>
            <a:prstGeom prst="hexagon">
              <a:avLst>
                <a:gd name="adj" fmla="val 28544"/>
                <a:gd name="vf" fmla="val 115470"/>
              </a:avLst>
            </a:prstGeom>
            <a:solidFill>
              <a:schemeClr val="bg1">
                <a:alpha val="7000"/>
              </a:schemeClr>
            </a:solidFill>
            <a:ln w="12700">
              <a:solidFill>
                <a:schemeClr val="bg1">
                  <a:alpha val="8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9" name="Freeform 98"/>
            <p:cNvSpPr/>
            <p:nvPr/>
          </p:nvSpPr>
          <p:spPr>
            <a:xfrm rot="1800000">
              <a:off x="8306521" y="4055629"/>
              <a:ext cx="1243407" cy="1388236"/>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118 h 1388236"/>
                <a:gd name="connsiteX1" fmla="*/ 396258 w 1601400"/>
                <a:gd name="connsiteY1" fmla="*/ 0 h 1388236"/>
                <a:gd name="connsiteX2" fmla="*/ 474029 w 1601400"/>
                <a:gd name="connsiteY2" fmla="*/ 4016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243407"/>
                <a:gd name="connsiteY0" fmla="*/ 694118 h 1388236"/>
                <a:gd name="connsiteX1" fmla="*/ 396258 w 1243407"/>
                <a:gd name="connsiteY1" fmla="*/ 0 h 1388236"/>
                <a:gd name="connsiteX2" fmla="*/ 474029 w 1243407"/>
                <a:gd name="connsiteY2" fmla="*/ 4016 h 1388236"/>
                <a:gd name="connsiteX3" fmla="*/ 1243407 w 1243407"/>
                <a:gd name="connsiteY3" fmla="*/ 1325983 h 1388236"/>
                <a:gd name="connsiteX4" fmla="*/ 1205142 w 1243407"/>
                <a:gd name="connsiteY4" fmla="*/ 1388236 h 1388236"/>
                <a:gd name="connsiteX5" fmla="*/ 396258 w 1243407"/>
                <a:gd name="connsiteY5" fmla="*/ 1388236 h 1388236"/>
                <a:gd name="connsiteX6" fmla="*/ 0 w 1243407"/>
                <a:gd name="connsiteY6" fmla="*/ 694118 h 138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3407" h="1388236">
                  <a:moveTo>
                    <a:pt x="0" y="694118"/>
                  </a:moveTo>
                  <a:lnTo>
                    <a:pt x="396258" y="0"/>
                  </a:lnTo>
                  <a:lnTo>
                    <a:pt x="474029" y="4016"/>
                  </a:lnTo>
                  <a:lnTo>
                    <a:pt x="1243407" y="1325983"/>
                  </a:lnTo>
                  <a:lnTo>
                    <a:pt x="1205142" y="1388236"/>
                  </a:lnTo>
                  <a:lnTo>
                    <a:pt x="396258" y="1388236"/>
                  </a:lnTo>
                  <a:lnTo>
                    <a:pt x="0" y="694118"/>
                  </a:lnTo>
                  <a:close/>
                </a:path>
              </a:pathLst>
            </a:custGeom>
            <a:solidFill>
              <a:schemeClr val="bg1">
                <a:alpha val="400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0" name="Freeform 99"/>
            <p:cNvSpPr/>
            <p:nvPr/>
          </p:nvSpPr>
          <p:spPr>
            <a:xfrm rot="1800000">
              <a:off x="8306771" y="1511524"/>
              <a:ext cx="1241871" cy="1388822"/>
            </a:xfrm>
            <a:custGeom>
              <a:avLst/>
              <a:gdLst>
                <a:gd name="connsiteX0" fmla="*/ 0 w 1601400"/>
                <a:gd name="connsiteY0" fmla="*/ 694118 h 1388236"/>
                <a:gd name="connsiteX1" fmla="*/ 396258 w 1601400"/>
                <a:gd name="connsiteY1" fmla="*/ 0 h 1388236"/>
                <a:gd name="connsiteX2" fmla="*/ 1205142 w 1601400"/>
                <a:gd name="connsiteY2" fmla="*/ 0 h 1388236"/>
                <a:gd name="connsiteX3" fmla="*/ 1601400 w 1601400"/>
                <a:gd name="connsiteY3" fmla="*/ 694118 h 1388236"/>
                <a:gd name="connsiteX4" fmla="*/ 1205142 w 1601400"/>
                <a:gd name="connsiteY4" fmla="*/ 1388236 h 1388236"/>
                <a:gd name="connsiteX5" fmla="*/ 396258 w 1601400"/>
                <a:gd name="connsiteY5" fmla="*/ 1388236 h 1388236"/>
                <a:gd name="connsiteX6" fmla="*/ 0 w 1601400"/>
                <a:gd name="connsiteY6" fmla="*/ 694118 h 1388236"/>
                <a:gd name="connsiteX0" fmla="*/ 0 w 1601400"/>
                <a:gd name="connsiteY0" fmla="*/ 694704 h 1388822"/>
                <a:gd name="connsiteX1" fmla="*/ 396258 w 1601400"/>
                <a:gd name="connsiteY1" fmla="*/ 586 h 1388822"/>
                <a:gd name="connsiteX2" fmla="*/ 482002 w 1601400"/>
                <a:gd name="connsiteY2" fmla="*/ 0 h 1388822"/>
                <a:gd name="connsiteX3" fmla="*/ 1601400 w 1601400"/>
                <a:gd name="connsiteY3" fmla="*/ 694704 h 1388822"/>
                <a:gd name="connsiteX4" fmla="*/ 1205142 w 1601400"/>
                <a:gd name="connsiteY4" fmla="*/ 1388822 h 1388822"/>
                <a:gd name="connsiteX5" fmla="*/ 396258 w 1601400"/>
                <a:gd name="connsiteY5" fmla="*/ 1388822 h 1388822"/>
                <a:gd name="connsiteX6" fmla="*/ 0 w 1601400"/>
                <a:gd name="connsiteY6" fmla="*/ 694704 h 1388822"/>
                <a:gd name="connsiteX0" fmla="*/ 0 w 1241871"/>
                <a:gd name="connsiteY0" fmla="*/ 694704 h 1388822"/>
                <a:gd name="connsiteX1" fmla="*/ 396258 w 1241871"/>
                <a:gd name="connsiteY1" fmla="*/ 586 h 1388822"/>
                <a:gd name="connsiteX2" fmla="*/ 482002 w 1241871"/>
                <a:gd name="connsiteY2" fmla="*/ 0 h 1388822"/>
                <a:gd name="connsiteX3" fmla="*/ 1241871 w 1241871"/>
                <a:gd name="connsiteY3" fmla="*/ 1323912 h 1388822"/>
                <a:gd name="connsiteX4" fmla="*/ 1205142 w 1241871"/>
                <a:gd name="connsiteY4" fmla="*/ 1388822 h 1388822"/>
                <a:gd name="connsiteX5" fmla="*/ 396258 w 1241871"/>
                <a:gd name="connsiteY5" fmla="*/ 1388822 h 1388822"/>
                <a:gd name="connsiteX6" fmla="*/ 0 w 1241871"/>
                <a:gd name="connsiteY6" fmla="*/ 694704 h 1388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1871" h="1388822">
                  <a:moveTo>
                    <a:pt x="0" y="694704"/>
                  </a:moveTo>
                  <a:lnTo>
                    <a:pt x="396258" y="586"/>
                  </a:lnTo>
                  <a:lnTo>
                    <a:pt x="482002" y="0"/>
                  </a:lnTo>
                  <a:lnTo>
                    <a:pt x="1241871" y="1323912"/>
                  </a:lnTo>
                  <a:lnTo>
                    <a:pt x="1205142" y="1388822"/>
                  </a:lnTo>
                  <a:lnTo>
                    <a:pt x="396258" y="1388822"/>
                  </a:lnTo>
                  <a:lnTo>
                    <a:pt x="0" y="694704"/>
                  </a:lnTo>
                  <a:close/>
                </a:path>
              </a:pathLst>
            </a:custGeom>
            <a:solidFill>
              <a:schemeClr val="bg1">
                <a:alpha val="0"/>
              </a:schemeClr>
            </a:solidFill>
            <a:ln w="12700">
              <a:solidFill>
                <a:schemeClr val="bg1">
                  <a:alpha val="12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6" name="Rectangle 65"/>
          <p:cNvSpPr/>
          <p:nvPr/>
        </p:nvSpPr>
        <p:spPr>
          <a:xfrm>
            <a:off x="457200" y="333487"/>
            <a:ext cx="8229600" cy="6185647"/>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4561242" y="-21511"/>
            <a:ext cx="3679116" cy="699244"/>
          </a:xfrm>
          <a:prstGeom prst="rect">
            <a:avLst/>
          </a:prstGeom>
          <a:solidFill>
            <a:srgbClr val="F5F5F5"/>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4649096" y="-21510"/>
            <a:ext cx="3505200" cy="62393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043490" y="1027664"/>
            <a:ext cx="7024744"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43492" y="2323652"/>
            <a:ext cx="6777317" cy="350897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997388" y="224492"/>
            <a:ext cx="2133600" cy="365125"/>
          </a:xfrm>
          <a:prstGeom prst="rect">
            <a:avLst/>
          </a:prstGeom>
        </p:spPr>
        <p:txBody>
          <a:bodyPr vert="horz" lIns="91440" tIns="45720" rIns="91440" bIns="45720" rtlCol="0" anchor="ctr"/>
          <a:lstStyle>
            <a:lvl1pPr algn="r">
              <a:defRPr sz="1200">
                <a:solidFill>
                  <a:srgbClr val="FEFEFE"/>
                </a:solidFill>
              </a:defRPr>
            </a:lvl1pPr>
          </a:lstStyle>
          <a:p>
            <a:fld id="{3252AB27-3DF8-47F7-B822-CF47E27FD092}" type="datetimeFigureOut">
              <a:rPr lang="ar-IQ" smtClean="0"/>
              <a:t>24/09/1447</a:t>
            </a:fld>
            <a:endParaRPr lang="ar-IQ"/>
          </a:p>
        </p:txBody>
      </p:sp>
      <p:sp>
        <p:nvSpPr>
          <p:cNvPr id="5" name="Footer Placeholder 4"/>
          <p:cNvSpPr>
            <a:spLocks noGrp="1"/>
          </p:cNvSpPr>
          <p:nvPr>
            <p:ph type="ftr" sz="quarter" idx="3"/>
          </p:nvPr>
        </p:nvSpPr>
        <p:spPr>
          <a:xfrm>
            <a:off x="4641448" y="5852160"/>
            <a:ext cx="3502152" cy="365125"/>
          </a:xfrm>
          <a:prstGeom prst="rect">
            <a:avLst/>
          </a:prstGeom>
        </p:spPr>
        <p:txBody>
          <a:bodyPr vert="horz" lIns="91440" tIns="45720" rIns="91440" bIns="45720" rtlCol="0" anchor="ctr"/>
          <a:lstStyle>
            <a:lvl1pPr algn="r">
              <a:defRPr sz="1200">
                <a:solidFill>
                  <a:schemeClr val="accent1"/>
                </a:solidFill>
              </a:defRPr>
            </a:lvl1pPr>
          </a:lstStyle>
          <a:p>
            <a:endParaRPr lang="ar-IQ"/>
          </a:p>
        </p:txBody>
      </p:sp>
      <p:sp>
        <p:nvSpPr>
          <p:cNvPr id="6" name="Slide Number Placeholder 5"/>
          <p:cNvSpPr>
            <a:spLocks noGrp="1"/>
          </p:cNvSpPr>
          <p:nvPr>
            <p:ph type="sldNum" sz="quarter" idx="4"/>
          </p:nvPr>
        </p:nvSpPr>
        <p:spPr>
          <a:xfrm>
            <a:off x="4649096" y="224491"/>
            <a:ext cx="1332156" cy="365125"/>
          </a:xfrm>
          <a:prstGeom prst="rect">
            <a:avLst/>
          </a:prstGeom>
        </p:spPr>
        <p:txBody>
          <a:bodyPr vert="horz" lIns="91440" tIns="45720" rIns="91440" bIns="45720" rtlCol="0" anchor="ctr"/>
          <a:lstStyle>
            <a:lvl1pPr algn="l">
              <a:defRPr sz="1200">
                <a:solidFill>
                  <a:srgbClr val="FEFEFE"/>
                </a:solidFill>
              </a:defRPr>
            </a:lvl1pPr>
          </a:lstStyle>
          <a:p>
            <a:fld id="{FB5B794C-7AE9-4F41-AC71-88A26537A286}" type="slidenum">
              <a:rPr lang="ar-IQ" smtClean="0"/>
              <a:t>‹#›</a:t>
            </a:fld>
            <a:endParaRPr lang="ar-IQ"/>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1" eaLnBrk="1" latinLnBrk="0" hangingPunct="1">
        <a:spcBef>
          <a:spcPct val="0"/>
        </a:spcBef>
        <a:buNone/>
        <a:defRPr sz="4000" kern="1200">
          <a:solidFill>
            <a:schemeClr val="accent1"/>
          </a:solidFill>
          <a:latin typeface="+mj-lt"/>
          <a:ea typeface="+mj-ea"/>
          <a:cs typeface="+mj-cs"/>
        </a:defRPr>
      </a:lvl1pPr>
      <a:lvl2pPr rtl="1" eaLnBrk="1" hangingPunct="1">
        <a:defRPr>
          <a:solidFill>
            <a:schemeClr val="tx2"/>
          </a:solidFill>
        </a:defRPr>
      </a:lvl2pPr>
      <a:lvl3pPr rtl="1" eaLnBrk="1" hangingPunct="1">
        <a:defRPr>
          <a:solidFill>
            <a:schemeClr val="tx2"/>
          </a:solidFill>
        </a:defRPr>
      </a:lvl3pPr>
      <a:lvl4pPr rtl="1" eaLnBrk="1" hangingPunct="1">
        <a:defRPr>
          <a:solidFill>
            <a:schemeClr val="tx2"/>
          </a:solidFill>
        </a:defRPr>
      </a:lvl4pPr>
      <a:lvl5pPr rtl="1" eaLnBrk="1" hangingPunct="1">
        <a:defRPr>
          <a:solidFill>
            <a:schemeClr val="tx2"/>
          </a:solidFill>
        </a:defRPr>
      </a:lvl5pPr>
      <a:lvl6pPr rtl="1" eaLnBrk="1" hangingPunct="1">
        <a:defRPr>
          <a:solidFill>
            <a:schemeClr val="tx2"/>
          </a:solidFill>
        </a:defRPr>
      </a:lvl6pPr>
      <a:lvl7pPr rtl="1" eaLnBrk="1" hangingPunct="1">
        <a:defRPr>
          <a:solidFill>
            <a:schemeClr val="tx2"/>
          </a:solidFill>
        </a:defRPr>
      </a:lvl7pPr>
      <a:lvl8pPr rtl="1" eaLnBrk="1" hangingPunct="1">
        <a:defRPr>
          <a:solidFill>
            <a:schemeClr val="tx2"/>
          </a:solidFill>
        </a:defRPr>
      </a:lvl8pPr>
      <a:lvl9pPr rtl="1" eaLnBrk="1" hangingPunct="1">
        <a:defRPr>
          <a:solidFill>
            <a:schemeClr val="tx2"/>
          </a:solidFill>
        </a:defRPr>
      </a:lvl9pPr>
    </p:titleStyle>
    <p:bodyStyle>
      <a:lvl1pPr marL="342900" indent="-274320" algn="r" defTabSz="914400" rtl="1" eaLnBrk="1" latinLnBrk="0" hangingPunct="1">
        <a:spcBef>
          <a:spcPct val="20000"/>
        </a:spcBef>
        <a:buClr>
          <a:schemeClr val="accent1"/>
        </a:buClr>
        <a:buSzPct val="76000"/>
        <a:buFont typeface="Wingdings 2" pitchFamily="18" charset="2"/>
        <a:buChar char=""/>
        <a:defRPr sz="2400" kern="1200">
          <a:solidFill>
            <a:schemeClr val="tx2"/>
          </a:solidFill>
          <a:latin typeface="+mn-lt"/>
          <a:ea typeface="+mn-ea"/>
          <a:cs typeface="+mn-cs"/>
        </a:defRPr>
      </a:lvl1pPr>
      <a:lvl2pPr marL="640080" indent="-274320" algn="r" defTabSz="914400" rtl="1" eaLnBrk="1" latinLnBrk="0" hangingPunct="1">
        <a:spcBef>
          <a:spcPct val="20000"/>
        </a:spcBef>
        <a:buClr>
          <a:schemeClr val="accent1"/>
        </a:buClr>
        <a:buSzPct val="76000"/>
        <a:buFont typeface="Wingdings 2" pitchFamily="18" charset="2"/>
        <a:buChar char=""/>
        <a:defRPr sz="2200" kern="1200">
          <a:solidFill>
            <a:schemeClr val="tx2"/>
          </a:solidFill>
          <a:latin typeface="+mn-lt"/>
          <a:ea typeface="+mn-ea"/>
          <a:cs typeface="+mn-cs"/>
        </a:defRPr>
      </a:lvl2pPr>
      <a:lvl3pPr marL="914400" indent="-228600" algn="r" defTabSz="914400" rtl="1" eaLnBrk="1" latinLnBrk="0" hangingPunct="1">
        <a:spcBef>
          <a:spcPct val="20000"/>
        </a:spcBef>
        <a:buClr>
          <a:schemeClr val="accent1"/>
        </a:buClr>
        <a:buSzPct val="76000"/>
        <a:buFont typeface="Wingdings 2" pitchFamily="18" charset="2"/>
        <a:buChar char=""/>
        <a:defRPr sz="2000" kern="1200">
          <a:solidFill>
            <a:schemeClr val="tx2"/>
          </a:solidFill>
          <a:latin typeface="+mn-lt"/>
          <a:ea typeface="+mn-ea"/>
          <a:cs typeface="+mn-cs"/>
        </a:defRPr>
      </a:lvl3pPr>
      <a:lvl4pPr marL="1124712" indent="-228600" algn="r" defTabSz="914400" rtl="1" eaLnBrk="1" latinLnBrk="0" hangingPunct="1">
        <a:spcBef>
          <a:spcPct val="20000"/>
        </a:spcBef>
        <a:buClr>
          <a:schemeClr val="accent1"/>
        </a:buClr>
        <a:buSzPct val="76000"/>
        <a:buFont typeface="Wingdings 2" pitchFamily="18" charset="2"/>
        <a:buChar char=""/>
        <a:defRPr sz="1800" kern="1200">
          <a:solidFill>
            <a:schemeClr val="tx2"/>
          </a:solidFill>
          <a:latin typeface="+mn-lt"/>
          <a:ea typeface="+mn-ea"/>
          <a:cs typeface="+mn-cs"/>
        </a:defRPr>
      </a:lvl4pPr>
      <a:lvl5pPr marL="1325880" indent="-228600" algn="r" defTabSz="914400" rtl="1" eaLnBrk="1" latinLnBrk="0" hangingPunct="1">
        <a:spcBef>
          <a:spcPct val="20000"/>
        </a:spcBef>
        <a:buClr>
          <a:schemeClr val="accent1"/>
        </a:buClr>
        <a:buSzPct val="76000"/>
        <a:buFont typeface="Wingdings 2" pitchFamily="18" charset="2"/>
        <a:buChar char=""/>
        <a:defRPr sz="1600" kern="1200" baseline="0">
          <a:solidFill>
            <a:schemeClr val="tx2"/>
          </a:solidFill>
          <a:latin typeface="+mn-lt"/>
          <a:ea typeface="+mn-ea"/>
          <a:cs typeface="+mn-cs"/>
        </a:defRPr>
      </a:lvl5pPr>
      <a:lvl6pPr marL="1517904"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6pPr>
      <a:lvl7pPr marL="1719072"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7pPr>
      <a:lvl8pPr marL="1920240"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8pPr>
      <a:lvl9pPr marL="2121408" indent="-228600" algn="r" defTabSz="914400" rtl="1" eaLnBrk="1" latinLnBrk="0" hangingPunct="1">
        <a:spcBef>
          <a:spcPct val="20000"/>
        </a:spcBef>
        <a:buClr>
          <a:schemeClr val="accent1"/>
        </a:buClr>
        <a:buSzPct val="76000"/>
        <a:buFont typeface="Wingdings 2" pitchFamily="18" charset="2"/>
        <a:buChar char=""/>
        <a:defRPr sz="1400" kern="1200">
          <a:solidFill>
            <a:schemeClr val="tx2"/>
          </a:solidFill>
          <a:latin typeface="+mn-lt"/>
          <a:ea typeface="+mn-ea"/>
          <a:cs typeface="+mn-cs"/>
        </a:defRPr>
      </a:lvl9pPr>
    </p:bodyStyle>
    <p:otherStyle>
      <a:defPPr>
        <a:defRPr lang="en-US"/>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hyperlink" Target="https://www.researchgate.net/profile/Helder-Jacob" TargetMode="External"/><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16016" y="2420888"/>
            <a:ext cx="3168352" cy="3096344"/>
          </a:xfrm>
        </p:spPr>
        <p:txBody>
          <a:bodyPr/>
          <a:lstStyle/>
          <a:p>
            <a:pPr algn="ctr"/>
            <a:r>
              <a:rPr lang="en-US" b="1" dirty="0"/>
              <a:t>Maxillary expansion</a:t>
            </a:r>
            <a:endParaRPr lang="ar-IQ" b="1" dirty="0"/>
          </a:p>
        </p:txBody>
      </p:sp>
      <p:sp>
        <p:nvSpPr>
          <p:cNvPr id="3" name="Subtitle 2"/>
          <p:cNvSpPr>
            <a:spLocks noGrp="1"/>
          </p:cNvSpPr>
          <p:nvPr>
            <p:ph type="subTitle" idx="1"/>
          </p:nvPr>
        </p:nvSpPr>
        <p:spPr>
          <a:xfrm>
            <a:off x="539552" y="2852936"/>
            <a:ext cx="3888432" cy="3260821"/>
          </a:xfrm>
        </p:spPr>
        <p:txBody>
          <a:bodyPr>
            <a:normAutofit/>
          </a:bodyPr>
          <a:lstStyle/>
          <a:p>
            <a:endParaRPr lang="ar-IQ" dirty="0"/>
          </a:p>
          <a:p>
            <a:r>
              <a:rPr lang="en-US" dirty="0"/>
              <a:t> </a:t>
            </a:r>
            <a:r>
              <a:rPr lang="en-US" b="1" i="1" dirty="0"/>
              <a:t>Prepared by:</a:t>
            </a:r>
          </a:p>
          <a:p>
            <a:r>
              <a:rPr lang="en-US" b="1" i="1" dirty="0" err="1"/>
              <a:t>Dr,professot:Shahbaa</a:t>
            </a:r>
            <a:r>
              <a:rPr lang="en-US" b="1" i="1" dirty="0"/>
              <a:t> </a:t>
            </a:r>
            <a:r>
              <a:rPr lang="en-US" b="1" i="1" dirty="0" err="1"/>
              <a:t>AbdulGhafoor</a:t>
            </a:r>
            <a:r>
              <a:rPr lang="en-US" b="1" i="1" dirty="0"/>
              <a:t>. </a:t>
            </a:r>
            <a:endParaRPr lang="en-US" dirty="0"/>
          </a:p>
        </p:txBody>
      </p:sp>
      <p:pic>
        <p:nvPicPr>
          <p:cNvPr id="4" name="Picture 3" descr="https://3989ac5bcbe1edfc864a-0a7f10f87519dba22d2dbc6233a731e5.ssl.cf2.rackcdn.com/centrallakesorthodontics/orthodontics-basics/Max_Expander/Max_Expander_234x215.jpg"/>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276872"/>
            <a:ext cx="2228850" cy="2047875"/>
          </a:xfrm>
          <a:prstGeom prst="rect">
            <a:avLst/>
          </a:prstGeom>
          <a:noFill/>
          <a:ln>
            <a:noFill/>
          </a:ln>
        </p:spPr>
      </p:pic>
    </p:spTree>
    <p:extLst>
      <p:ext uri="{BB962C8B-B14F-4D97-AF65-F5344CB8AC3E}">
        <p14:creationId xmlns:p14="http://schemas.microsoft.com/office/powerpoint/2010/main" val="2558516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59575"/>
            <a:ext cx="7467600" cy="1143000"/>
          </a:xfrm>
        </p:spPr>
        <p:txBody>
          <a:bodyPr/>
          <a:lstStyle/>
          <a:p>
            <a:r>
              <a:rPr lang="en-US" b="1" dirty="0"/>
              <a:t>Hard palate anatomy</a:t>
            </a:r>
            <a:endParaRPr lang="ar-IQ" b="1" dirty="0"/>
          </a:p>
        </p:txBody>
      </p:sp>
      <p:sp>
        <p:nvSpPr>
          <p:cNvPr id="4" name="Content Placeholder 3"/>
          <p:cNvSpPr>
            <a:spLocks noGrp="1"/>
          </p:cNvSpPr>
          <p:nvPr>
            <p:ph idx="1"/>
          </p:nvPr>
        </p:nvSpPr>
        <p:spPr/>
        <p:txBody>
          <a:bodyPr/>
          <a:lstStyle/>
          <a:p>
            <a:endParaRPr lang="ar-IQ"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268760"/>
            <a:ext cx="6626101" cy="5213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6924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48577" y="1749132"/>
            <a:ext cx="3988271" cy="613872"/>
          </a:xfrm>
        </p:spPr>
        <p:txBody>
          <a:bodyPr>
            <a:normAutofit fontScale="90000"/>
          </a:bodyPr>
          <a:lstStyle/>
          <a:p>
            <a:r>
              <a:rPr lang="en-US" dirty="0" err="1"/>
              <a:t>Midpalatine</a:t>
            </a:r>
            <a:r>
              <a:rPr lang="en-US" dirty="0"/>
              <a:t> suture anatomy (proffit,2019)</a:t>
            </a:r>
            <a:endParaRPr lang="ar-IQ"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3635896" y="2348880"/>
            <a:ext cx="2647950" cy="2476500"/>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6283846" y="3301665"/>
            <a:ext cx="2286000" cy="2381250"/>
          </a:xfrm>
          <a:prstGeom prst="rect">
            <a:avLst/>
          </a:prstGeom>
          <a:noFill/>
          <a:ln>
            <a:noFill/>
          </a:ln>
        </p:spPr>
      </p:pic>
      <p:pic>
        <p:nvPicPr>
          <p:cNvPr id="8" name="Content Placeholder 7"/>
          <p:cNvPicPr>
            <a:picLocks noGrp="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64868" y="1414999"/>
            <a:ext cx="3266667" cy="2676899"/>
          </a:xfrm>
          <a:prstGeom prst="rect">
            <a:avLst/>
          </a:prstGeom>
          <a:noFill/>
          <a:ln>
            <a:noFill/>
          </a:ln>
        </p:spPr>
      </p:pic>
      <p:sp>
        <p:nvSpPr>
          <p:cNvPr id="9" name="Rectangle 8"/>
          <p:cNvSpPr/>
          <p:nvPr/>
        </p:nvSpPr>
        <p:spPr>
          <a:xfrm>
            <a:off x="1115616" y="4106902"/>
            <a:ext cx="2024913" cy="369332"/>
          </a:xfrm>
          <a:prstGeom prst="rect">
            <a:avLst/>
          </a:prstGeom>
        </p:spPr>
        <p:txBody>
          <a:bodyPr wrap="none">
            <a:spAutoFit/>
          </a:bodyPr>
          <a:lstStyle/>
          <a:p>
            <a:r>
              <a:rPr lang="en-US"/>
              <a:t>Infancy – Suture </a:t>
            </a:r>
            <a:endParaRPr lang="ar-IQ" dirty="0"/>
          </a:p>
        </p:txBody>
      </p:sp>
      <p:sp>
        <p:nvSpPr>
          <p:cNvPr id="10" name="Rectangle 9"/>
          <p:cNvSpPr/>
          <p:nvPr/>
        </p:nvSpPr>
        <p:spPr>
          <a:xfrm>
            <a:off x="4409881" y="4859531"/>
            <a:ext cx="1099980" cy="369332"/>
          </a:xfrm>
          <a:prstGeom prst="rect">
            <a:avLst/>
          </a:prstGeom>
        </p:spPr>
        <p:txBody>
          <a:bodyPr wrap="none">
            <a:spAutoFit/>
          </a:bodyPr>
          <a:lstStyle/>
          <a:p>
            <a:r>
              <a:rPr lang="en-US" dirty="0"/>
              <a:t>Juvenile</a:t>
            </a:r>
            <a:endParaRPr lang="ar-IQ" dirty="0"/>
          </a:p>
        </p:txBody>
      </p:sp>
      <p:sp>
        <p:nvSpPr>
          <p:cNvPr id="11" name="Rectangle 10"/>
          <p:cNvSpPr/>
          <p:nvPr/>
        </p:nvSpPr>
        <p:spPr>
          <a:xfrm>
            <a:off x="6580300" y="5723957"/>
            <a:ext cx="1693091" cy="369332"/>
          </a:xfrm>
          <a:prstGeom prst="rect">
            <a:avLst/>
          </a:prstGeom>
        </p:spPr>
        <p:txBody>
          <a:bodyPr wrap="none">
            <a:spAutoFit/>
          </a:bodyPr>
          <a:lstStyle/>
          <a:p>
            <a:r>
              <a:rPr lang="en-US" dirty="0"/>
              <a:t>Adolescence</a:t>
            </a:r>
            <a:endParaRPr lang="ar-IQ" dirty="0"/>
          </a:p>
        </p:txBody>
      </p:sp>
    </p:spTree>
    <p:extLst>
      <p:ext uri="{BB962C8B-B14F-4D97-AF65-F5344CB8AC3E}">
        <p14:creationId xmlns:p14="http://schemas.microsoft.com/office/powerpoint/2010/main" val="4120762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04664"/>
            <a:ext cx="7467600" cy="1143000"/>
          </a:xfrm>
        </p:spPr>
        <p:txBody>
          <a:bodyPr/>
          <a:lstStyle/>
          <a:p>
            <a:r>
              <a:rPr lang="ar-IQ" dirty="0"/>
              <a:t> </a:t>
            </a:r>
          </a:p>
        </p:txBody>
      </p:sp>
      <p:sp>
        <p:nvSpPr>
          <p:cNvPr id="9" name="Rectangle 8"/>
          <p:cNvSpPr/>
          <p:nvPr/>
        </p:nvSpPr>
        <p:spPr>
          <a:xfrm>
            <a:off x="539552" y="707418"/>
            <a:ext cx="8280920" cy="1077218"/>
          </a:xfrm>
          <a:prstGeom prst="rect">
            <a:avLst/>
          </a:prstGeom>
        </p:spPr>
        <p:txBody>
          <a:bodyPr wrap="square">
            <a:spAutoFit/>
          </a:bodyPr>
          <a:lstStyle/>
          <a:p>
            <a:pPr algn="l" rtl="0"/>
            <a:r>
              <a:rPr lang="en-US" sz="3200" b="1" dirty="0">
                <a:solidFill>
                  <a:schemeClr val="accent1">
                    <a:lumMod val="75000"/>
                  </a:schemeClr>
                </a:solidFill>
                <a:latin typeface="Times New Roman" pitchFamily="18" charset="0"/>
                <a:cs typeface="Times New Roman" pitchFamily="18" charset="0"/>
              </a:rPr>
              <a:t>Rapid Maxillary Expansion (RME)</a:t>
            </a:r>
            <a:r>
              <a:rPr lang="en-US" sz="3200" dirty="0">
                <a:solidFill>
                  <a:schemeClr val="accent1">
                    <a:lumMod val="75000"/>
                  </a:schemeClr>
                </a:solidFill>
                <a:latin typeface="Times New Roman" pitchFamily="18" charset="0"/>
                <a:cs typeface="Times New Roman" pitchFamily="18" charset="0"/>
              </a:rPr>
              <a:t> </a:t>
            </a:r>
            <a:r>
              <a:rPr lang="en-US" sz="3200" b="1" dirty="0">
                <a:solidFill>
                  <a:schemeClr val="accent1">
                    <a:lumMod val="75000"/>
                  </a:schemeClr>
                </a:solidFill>
                <a:latin typeface="Times New Roman" pitchFamily="18" charset="0"/>
                <a:cs typeface="Times New Roman" pitchFamily="18" charset="0"/>
              </a:rPr>
              <a:t>(</a:t>
            </a:r>
            <a:r>
              <a:rPr lang="en-US" sz="3200" b="1" dirty="0" err="1">
                <a:solidFill>
                  <a:schemeClr val="accent1">
                    <a:lumMod val="75000"/>
                  </a:schemeClr>
                </a:solidFill>
                <a:latin typeface="Times New Roman" pitchFamily="18" charset="0"/>
                <a:cs typeface="Times New Roman" pitchFamily="18" charset="0"/>
              </a:rPr>
              <a:t>phullari</a:t>
            </a:r>
            <a:r>
              <a:rPr lang="en-US" sz="3200" b="1" dirty="0">
                <a:solidFill>
                  <a:schemeClr val="accent1">
                    <a:lumMod val="75000"/>
                  </a:schemeClr>
                </a:solidFill>
                <a:latin typeface="Times New Roman" pitchFamily="18" charset="0"/>
                <a:cs typeface="Times New Roman" pitchFamily="18" charset="0"/>
              </a:rPr>
              <a:t>, 2011) (</a:t>
            </a:r>
            <a:r>
              <a:rPr lang="en-US" sz="3200" b="1" dirty="0" err="1">
                <a:solidFill>
                  <a:schemeClr val="accent1">
                    <a:lumMod val="75000"/>
                  </a:schemeClr>
                </a:solidFill>
                <a:latin typeface="Times New Roman" pitchFamily="18" charset="0"/>
                <a:cs typeface="Times New Roman" pitchFamily="18" charset="0"/>
              </a:rPr>
              <a:t>Craber</a:t>
            </a:r>
            <a:r>
              <a:rPr lang="en-US" sz="3200" b="1" dirty="0">
                <a:solidFill>
                  <a:schemeClr val="accent1">
                    <a:lumMod val="75000"/>
                  </a:schemeClr>
                </a:solidFill>
                <a:latin typeface="Times New Roman" pitchFamily="18" charset="0"/>
                <a:cs typeface="Times New Roman" pitchFamily="18" charset="0"/>
              </a:rPr>
              <a:t> , 2017):</a:t>
            </a:r>
            <a:endParaRPr lang="en-US" sz="3200" dirty="0">
              <a:solidFill>
                <a:schemeClr val="accent1">
                  <a:lumMod val="75000"/>
                </a:schemeClr>
              </a:solidFill>
              <a:latin typeface="Times New Roman" pitchFamily="18" charset="0"/>
              <a:cs typeface="Times New Roman" pitchFamily="18" charset="0"/>
            </a:endParaRPr>
          </a:p>
        </p:txBody>
      </p:sp>
      <p:pic>
        <p:nvPicPr>
          <p:cNvPr id="1126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076056" y="2636912"/>
            <a:ext cx="3086100" cy="205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ectangle 9"/>
          <p:cNvSpPr/>
          <p:nvPr/>
        </p:nvSpPr>
        <p:spPr>
          <a:xfrm>
            <a:off x="467034" y="1784636"/>
            <a:ext cx="5329102" cy="4308872"/>
          </a:xfrm>
          <a:prstGeom prst="rect">
            <a:avLst/>
          </a:prstGeom>
        </p:spPr>
        <p:txBody>
          <a:bodyPr wrap="square">
            <a:spAutoFit/>
          </a:bodyPr>
          <a:lstStyle/>
          <a:p>
            <a:pPr marL="285750" indent="-285750" algn="l" rtl="0">
              <a:buFont typeface="Arial" pitchFamily="34" charset="0"/>
              <a:buChar char="•"/>
            </a:pPr>
            <a:r>
              <a:rPr lang="en-US" sz="3200" dirty="0">
                <a:latin typeface="Times New Roman" pitchFamily="18" charset="0"/>
                <a:cs typeface="Times New Roman" pitchFamily="18" charset="0"/>
              </a:rPr>
              <a:t>first used by Emerson C Angel in the year 1860.</a:t>
            </a:r>
          </a:p>
          <a:p>
            <a:pPr marL="285750" indent="-285750" algn="l" rtl="0">
              <a:buFont typeface="Arial" pitchFamily="34" charset="0"/>
              <a:buChar char="•"/>
            </a:pPr>
            <a:r>
              <a:rPr lang="en-US" sz="3200" dirty="0">
                <a:latin typeface="Times New Roman" pitchFamily="18" charset="0"/>
                <a:cs typeface="Times New Roman" pitchFamily="18" charset="0"/>
              </a:rPr>
              <a:t>orthopedic expansion</a:t>
            </a:r>
          </a:p>
          <a:p>
            <a:pPr marL="285750" indent="-285750" algn="l" rtl="0">
              <a:buFont typeface="Arial" pitchFamily="34" charset="0"/>
              <a:buChar char="•"/>
            </a:pPr>
            <a:r>
              <a:rPr lang="en-US" sz="3200" dirty="0">
                <a:latin typeface="Times New Roman" pitchFamily="18" charset="0"/>
                <a:cs typeface="Times New Roman" pitchFamily="18" charset="0"/>
              </a:rPr>
              <a:t>skeletal structures </a:t>
            </a:r>
          </a:p>
          <a:p>
            <a:pPr marL="285750" indent="-285750" algn="l" rtl="0">
              <a:buFont typeface="Arial" pitchFamily="34" charset="0"/>
              <a:buChar char="•"/>
            </a:pPr>
            <a:r>
              <a:rPr lang="en-US" sz="3200" dirty="0">
                <a:latin typeface="Times New Roman" pitchFamily="18" charset="0"/>
                <a:cs typeface="Times New Roman" pitchFamily="18" charset="0"/>
              </a:rPr>
              <a:t>used a jack screw </a:t>
            </a:r>
          </a:p>
          <a:p>
            <a:pPr marL="285750" indent="-285750" algn="l" rtl="0">
              <a:buFont typeface="Arial" pitchFamily="34" charset="0"/>
              <a:buChar char="•"/>
            </a:pPr>
            <a:r>
              <a:rPr lang="en-US" sz="3200" dirty="0">
                <a:latin typeface="Times New Roman" pitchFamily="18" charset="0"/>
                <a:cs typeface="Times New Roman" pitchFamily="18" charset="0"/>
              </a:rPr>
              <a:t>Affect </a:t>
            </a:r>
            <a:r>
              <a:rPr lang="en-US" sz="3200" dirty="0">
                <a:solidFill>
                  <a:srgbClr val="FF0000"/>
                </a:solidFill>
                <a:latin typeface="Times New Roman" pitchFamily="18" charset="0"/>
                <a:cs typeface="Times New Roman" pitchFamily="18" charset="0"/>
              </a:rPr>
              <a:t>MPS </a:t>
            </a:r>
            <a:r>
              <a:rPr lang="en-US" sz="3200" dirty="0">
                <a:latin typeface="Times New Roman" pitchFamily="18" charset="0"/>
                <a:cs typeface="Times New Roman" pitchFamily="18" charset="0"/>
              </a:rPr>
              <a:t>,</a:t>
            </a:r>
            <a:r>
              <a:rPr lang="en-US" sz="3200" dirty="0">
                <a:solidFill>
                  <a:srgbClr val="FF0000"/>
                </a:solidFill>
                <a:latin typeface="Times New Roman" pitchFamily="18" charset="0"/>
                <a:cs typeface="Times New Roman" pitchFamily="18" charset="0"/>
              </a:rPr>
              <a:t>CIRCUMMAXILLARY ,CIRCUM ZYGOMATIC </a:t>
            </a:r>
          </a:p>
          <a:p>
            <a:pPr marL="285750" indent="-285750" algn="l" rtl="0">
              <a:buFont typeface="Arial" pitchFamily="34" charset="0"/>
              <a:buChar char="•"/>
            </a:pPr>
            <a:endParaRPr lang="ar-IQ" dirty="0">
              <a:solidFill>
                <a:srgbClr val="FF0000"/>
              </a:solidFill>
            </a:endParaRPr>
          </a:p>
        </p:txBody>
      </p:sp>
    </p:spTree>
    <p:extLst>
      <p:ext uri="{BB962C8B-B14F-4D97-AF65-F5344CB8AC3E}">
        <p14:creationId xmlns:p14="http://schemas.microsoft.com/office/powerpoint/2010/main" val="1464269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746" y="564661"/>
            <a:ext cx="8136904" cy="1766000"/>
          </a:xfrm>
        </p:spPr>
        <p:txBody>
          <a:bodyPr>
            <a:normAutofit fontScale="90000"/>
          </a:bodyPr>
          <a:lstStyle/>
          <a:p>
            <a:r>
              <a:rPr lang="en-US" b="1" dirty="0"/>
              <a:t>Indications of Rapid Maxillary </a:t>
            </a:r>
            <a:r>
              <a:rPr lang="ar-IQ" b="1" dirty="0"/>
              <a:t> </a:t>
            </a:r>
            <a:r>
              <a:rPr lang="en-US" b="1" dirty="0"/>
              <a:t>Expansion</a:t>
            </a:r>
            <a:br>
              <a:rPr lang="en-US" dirty="0"/>
            </a:br>
            <a:r>
              <a:rPr lang="en-US" b="1" dirty="0">
                <a:solidFill>
                  <a:schemeClr val="accent1">
                    <a:lumMod val="75000"/>
                  </a:schemeClr>
                </a:solidFill>
                <a:latin typeface="Times New Roman" pitchFamily="18" charset="0"/>
                <a:cs typeface="Times New Roman" pitchFamily="18" charset="0"/>
              </a:rPr>
              <a:t>(</a:t>
            </a:r>
            <a:r>
              <a:rPr lang="en-US" b="1" dirty="0" err="1">
                <a:solidFill>
                  <a:schemeClr val="accent1">
                    <a:lumMod val="75000"/>
                  </a:schemeClr>
                </a:solidFill>
                <a:latin typeface="Times New Roman" pitchFamily="18" charset="0"/>
                <a:cs typeface="Times New Roman" pitchFamily="18" charset="0"/>
              </a:rPr>
              <a:t>phullari</a:t>
            </a:r>
            <a:r>
              <a:rPr lang="en-US" b="1" dirty="0">
                <a:solidFill>
                  <a:schemeClr val="accent1">
                    <a:lumMod val="75000"/>
                  </a:schemeClr>
                </a:solidFill>
                <a:latin typeface="Times New Roman" pitchFamily="18" charset="0"/>
                <a:cs typeface="Times New Roman" pitchFamily="18" charset="0"/>
              </a:rPr>
              <a:t>, 2011):</a:t>
            </a:r>
            <a:br>
              <a:rPr lang="en-US" dirty="0">
                <a:solidFill>
                  <a:schemeClr val="accent1">
                    <a:lumMod val="75000"/>
                  </a:schemeClr>
                </a:solidFill>
                <a:latin typeface="Times New Roman" pitchFamily="18" charset="0"/>
                <a:cs typeface="Times New Roman" pitchFamily="18" charset="0"/>
              </a:rPr>
            </a:br>
            <a:endParaRPr lang="ar-IQ" dirty="0"/>
          </a:p>
        </p:txBody>
      </p:sp>
      <p:sp>
        <p:nvSpPr>
          <p:cNvPr id="3" name="Content Placeholder 2"/>
          <p:cNvSpPr>
            <a:spLocks noGrp="1"/>
          </p:cNvSpPr>
          <p:nvPr>
            <p:ph idx="1"/>
          </p:nvPr>
        </p:nvSpPr>
        <p:spPr>
          <a:xfrm>
            <a:off x="611560" y="2348880"/>
            <a:ext cx="6777317" cy="3508977"/>
          </a:xfrm>
        </p:spPr>
        <p:txBody>
          <a:bodyPr/>
          <a:lstStyle/>
          <a:p>
            <a:pPr algn="l" rtl="0"/>
            <a:r>
              <a:rPr lang="en-US" dirty="0"/>
              <a:t>Posterior cross bite</a:t>
            </a:r>
          </a:p>
          <a:p>
            <a:pPr marL="68580" indent="0" algn="l" rtl="0">
              <a:buNone/>
            </a:pPr>
            <a:endParaRPr lang="en-US" dirty="0"/>
          </a:p>
          <a:p>
            <a:pPr algn="l" rtl="0"/>
            <a:r>
              <a:rPr lang="en-US" dirty="0"/>
              <a:t>Cl III </a:t>
            </a:r>
            <a:r>
              <a:rPr lang="en-US" dirty="0" err="1"/>
              <a:t>maloclusion</a:t>
            </a:r>
            <a:endParaRPr lang="en-US" dirty="0"/>
          </a:p>
          <a:p>
            <a:pPr marL="68580" indent="0" algn="l" rtl="0">
              <a:buNone/>
            </a:pPr>
            <a:endParaRPr lang="en-US" dirty="0"/>
          </a:p>
          <a:p>
            <a:pPr algn="l" rtl="0"/>
            <a:r>
              <a:rPr lang="en-US" dirty="0"/>
              <a:t>Face mask</a:t>
            </a:r>
            <a:endParaRPr lang="ar-IQ"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11267" y="1116566"/>
            <a:ext cx="3388787" cy="2491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4680" t="20439" r="35137" b="21805"/>
          <a:stretch/>
        </p:blipFill>
        <p:spPr bwMode="auto">
          <a:xfrm>
            <a:off x="5111268" y="3356992"/>
            <a:ext cx="3388786" cy="3501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800102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620713"/>
            <a:ext cx="7467600" cy="1863725"/>
          </a:xfrm>
        </p:spPr>
        <p:txBody>
          <a:bodyPr>
            <a:normAutofit fontScale="90000"/>
          </a:bodyPr>
          <a:lstStyle/>
          <a:p>
            <a:pPr rtl="0"/>
            <a:r>
              <a:rPr lang="en-US" b="1" dirty="0"/>
              <a:t>Effect of RME on Maxillary Skeletal Base </a:t>
            </a:r>
            <a:r>
              <a:rPr lang="en-US" b="1" dirty="0">
                <a:latin typeface="Times New Roman" pitchFamily="18" charset="0"/>
                <a:cs typeface="Times New Roman" pitchFamily="18" charset="0"/>
              </a:rPr>
              <a:t>)</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phullari</a:t>
            </a:r>
            <a:r>
              <a:rPr lang="en-US" b="1" dirty="0">
                <a:latin typeface="Times New Roman" pitchFamily="18" charset="0"/>
                <a:cs typeface="Times New Roman" pitchFamily="18" charset="0"/>
              </a:rPr>
              <a:t>, 2011):</a:t>
            </a:r>
            <a:br>
              <a:rPr lang="en-US" dirty="0">
                <a:latin typeface="Times New Roman" pitchFamily="18" charset="0"/>
                <a:cs typeface="Times New Roman" pitchFamily="18" charset="0"/>
              </a:rPr>
            </a:br>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761352"/>
            <a:ext cx="6657975" cy="313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17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39552" y="871538"/>
            <a:ext cx="7704856" cy="2413446"/>
          </a:xfrm>
        </p:spPr>
        <p:txBody>
          <a:bodyPr>
            <a:normAutofit/>
          </a:bodyPr>
          <a:lstStyle/>
          <a:p>
            <a:pPr rtl="0"/>
            <a:r>
              <a:rPr lang="en-US" sz="3200" b="1" dirty="0"/>
              <a:t>Effect of RME on Maxillary Posterior </a:t>
            </a:r>
            <a:r>
              <a:rPr lang="ar-IQ" sz="3200" b="1" dirty="0"/>
              <a:t> </a:t>
            </a:r>
            <a:r>
              <a:rPr lang="en-US" sz="3200" b="1" dirty="0"/>
              <a:t>Teeth</a:t>
            </a:r>
            <a:br>
              <a:rPr lang="en-US" sz="3200" dirty="0"/>
            </a:br>
            <a:r>
              <a:rPr lang="en-US" sz="3200" dirty="0">
                <a:latin typeface="Times New Roman" pitchFamily="18" charset="0"/>
                <a:cs typeface="Times New Roman" pitchFamily="18" charset="0"/>
              </a:rPr>
              <a:t> </a:t>
            </a:r>
            <a:r>
              <a:rPr lang="en-US" sz="3200" b="1" dirty="0">
                <a:latin typeface="Times New Roman" pitchFamily="18" charset="0"/>
                <a:cs typeface="Times New Roman" pitchFamily="18" charset="0"/>
              </a:rPr>
              <a:t>(</a:t>
            </a:r>
            <a:r>
              <a:rPr lang="en-US" sz="3200" b="1" dirty="0" err="1">
                <a:latin typeface="Times New Roman" pitchFamily="18" charset="0"/>
                <a:cs typeface="Times New Roman" pitchFamily="18" charset="0"/>
              </a:rPr>
              <a:t>phullari</a:t>
            </a:r>
            <a:r>
              <a:rPr lang="en-US" sz="3200" b="1" dirty="0">
                <a:latin typeface="Times New Roman" pitchFamily="18" charset="0"/>
                <a:cs typeface="Times New Roman" pitchFamily="18" charset="0"/>
              </a:rPr>
              <a:t>, 2011):</a:t>
            </a:r>
            <a:br>
              <a:rPr lang="en-US" sz="3200" dirty="0">
                <a:latin typeface="Times New Roman" pitchFamily="18" charset="0"/>
                <a:cs typeface="Times New Roman" pitchFamily="18" charset="0"/>
              </a:rPr>
            </a:br>
            <a:endParaRPr lang="ar-IQ" sz="3200" dirty="0"/>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2708920"/>
            <a:ext cx="3343275" cy="3571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032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260648"/>
            <a:ext cx="8208912" cy="2918128"/>
          </a:xfrm>
        </p:spPr>
        <p:txBody>
          <a:bodyPr>
            <a:normAutofit/>
          </a:bodyPr>
          <a:lstStyle/>
          <a:p>
            <a:pPr rtl="0"/>
            <a:r>
              <a:rPr lang="en-US" b="1" dirty="0"/>
              <a:t>Effect of RME on Maxillary Anterior </a:t>
            </a:r>
            <a:r>
              <a:rPr lang="ar-IQ" b="1" dirty="0"/>
              <a:t> </a:t>
            </a:r>
            <a:r>
              <a:rPr lang="en-US" b="1" dirty="0"/>
              <a:t>Teeth</a:t>
            </a:r>
            <a:r>
              <a:rPr lang="en-US" dirty="0">
                <a:latin typeface="Times New Roman" pitchFamily="18" charset="0"/>
                <a:cs typeface="Times New Roman" pitchFamily="18" charset="0"/>
              </a:rPr>
              <a:t> </a:t>
            </a:r>
            <a:r>
              <a:rPr lang="en-US" b="1" dirty="0">
                <a:latin typeface="Times New Roman" pitchFamily="18" charset="0"/>
                <a:cs typeface="Times New Roman" pitchFamily="18" charset="0"/>
              </a:rPr>
              <a:t>(</a:t>
            </a:r>
            <a:r>
              <a:rPr lang="en-US" b="1" dirty="0" err="1">
                <a:latin typeface="Times New Roman" pitchFamily="18" charset="0"/>
                <a:cs typeface="Times New Roman" pitchFamily="18" charset="0"/>
              </a:rPr>
              <a:t>phullari</a:t>
            </a:r>
            <a:r>
              <a:rPr lang="en-US" b="1" dirty="0">
                <a:latin typeface="Times New Roman" pitchFamily="18" charset="0"/>
                <a:cs typeface="Times New Roman" pitchFamily="18" charset="0"/>
              </a:rPr>
              <a:t>, 2011):</a:t>
            </a:r>
            <a:br>
              <a:rPr lang="en-US" dirty="0">
                <a:solidFill>
                  <a:schemeClr val="accent1">
                    <a:lumMod val="75000"/>
                  </a:schemeClr>
                </a:solidFill>
                <a:latin typeface="Times New Roman" pitchFamily="18" charset="0"/>
                <a:cs typeface="Times New Roman" pitchFamily="18" charset="0"/>
              </a:rPr>
            </a:br>
            <a:br>
              <a:rPr lang="en-US" dirty="0"/>
            </a:br>
            <a:endParaRPr lang="ar-IQ" dirty="0"/>
          </a:p>
        </p:txBody>
      </p:sp>
      <p:pic>
        <p:nvPicPr>
          <p:cNvPr id="4" name="Content Placeholder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75656" y="2636912"/>
            <a:ext cx="6010275" cy="2943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40961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Effect of RME on Mandible</a:t>
            </a:r>
            <a:br>
              <a:rPr lang="en-US" dirty="0"/>
            </a:br>
            <a:endParaRPr lang="ar-IQ" dirty="0"/>
          </a:p>
        </p:txBody>
      </p:sp>
      <p:sp>
        <p:nvSpPr>
          <p:cNvPr id="3" name="Content Placeholder 2"/>
          <p:cNvSpPr>
            <a:spLocks noGrp="1"/>
          </p:cNvSpPr>
          <p:nvPr>
            <p:ph idx="1"/>
          </p:nvPr>
        </p:nvSpPr>
        <p:spPr>
          <a:xfrm>
            <a:off x="1115616" y="-747464"/>
            <a:ext cx="6777317" cy="3508977"/>
          </a:xfrm>
        </p:spPr>
        <p:txBody>
          <a:bodyPr>
            <a:normAutofit fontScale="92500" lnSpcReduction="10000"/>
          </a:bodyPr>
          <a:lstStyle/>
          <a:p>
            <a:endParaRPr lang="ar-IQ" dirty="0"/>
          </a:p>
          <a:p>
            <a:endParaRPr lang="ar-IQ" dirty="0"/>
          </a:p>
          <a:p>
            <a:endParaRPr lang="ar-IQ" dirty="0"/>
          </a:p>
          <a:p>
            <a:endParaRPr lang="ar-IQ" dirty="0"/>
          </a:p>
          <a:p>
            <a:endParaRPr lang="ar-IQ" dirty="0"/>
          </a:p>
          <a:p>
            <a:endParaRPr lang="ar-IQ" dirty="0"/>
          </a:p>
          <a:p>
            <a:pPr algn="l" rtl="0"/>
            <a:r>
              <a:rPr lang="en-US" dirty="0"/>
              <a:t>downward and backward rotation of the mandible due to </a:t>
            </a:r>
          </a:p>
          <a:p>
            <a:pPr algn="l" rtl="0"/>
            <a:r>
              <a:rPr lang="en-US" dirty="0"/>
              <a:t>extrusion of maxillary posterior teeth.</a:t>
            </a:r>
          </a:p>
          <a:p>
            <a:endParaRPr lang="ar-IQ" dirty="0"/>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10695"/>
          <a:stretch/>
        </p:blipFill>
        <p:spPr bwMode="auto">
          <a:xfrm>
            <a:off x="1083458" y="2996952"/>
            <a:ext cx="6984776" cy="3211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355976" y="6080406"/>
            <a:ext cx="2842445" cy="369332"/>
          </a:xfrm>
          <a:prstGeom prst="rect">
            <a:avLst/>
          </a:prstGeom>
        </p:spPr>
        <p:txBody>
          <a:bodyPr wrap="none">
            <a:spAutoFit/>
          </a:bodyPr>
          <a:lstStyle/>
          <a:p>
            <a:r>
              <a:rPr lang="en-US" dirty="0"/>
              <a:t> </a:t>
            </a:r>
            <a:r>
              <a:rPr lang="en-US" b="1" dirty="0"/>
              <a:t>(</a:t>
            </a:r>
            <a:r>
              <a:rPr lang="en-US" b="1" u="sng" dirty="0" err="1">
                <a:hlinkClick r:id="rId3"/>
              </a:rPr>
              <a:t>Helder</a:t>
            </a:r>
            <a:r>
              <a:rPr lang="en-US" b="1" u="sng" dirty="0">
                <a:hlinkClick r:id="rId3"/>
              </a:rPr>
              <a:t> B Jacob</a:t>
            </a:r>
            <a:r>
              <a:rPr lang="en-US" b="1" u="sng" dirty="0"/>
              <a:t> ,2014 </a:t>
            </a:r>
            <a:r>
              <a:rPr lang="en-US" u="sng" dirty="0"/>
              <a:t>)</a:t>
            </a:r>
            <a:endParaRPr lang="ar-IQ" dirty="0"/>
          </a:p>
        </p:txBody>
      </p:sp>
    </p:spTree>
    <p:extLst>
      <p:ext uri="{BB962C8B-B14F-4D97-AF65-F5344CB8AC3E}">
        <p14:creationId xmlns:p14="http://schemas.microsoft.com/office/powerpoint/2010/main" val="2124242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Effect of RME on Nasal Cavity</a:t>
            </a:r>
            <a:br>
              <a:rPr lang="en-US" dirty="0"/>
            </a:br>
            <a:endParaRPr lang="ar-IQ" dirty="0"/>
          </a:p>
        </p:txBody>
      </p:sp>
      <p:sp>
        <p:nvSpPr>
          <p:cNvPr id="3" name="Content Placeholder 2"/>
          <p:cNvSpPr>
            <a:spLocks noGrp="1"/>
          </p:cNvSpPr>
          <p:nvPr>
            <p:ph idx="1"/>
          </p:nvPr>
        </p:nvSpPr>
        <p:spPr/>
        <p:txBody>
          <a:bodyPr/>
          <a:lstStyle/>
          <a:p>
            <a:endParaRPr lang="ar-IQ"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2479187"/>
            <a:ext cx="7124826" cy="3189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007665" y="6021288"/>
            <a:ext cx="2491388" cy="369332"/>
          </a:xfrm>
          <a:prstGeom prst="rect">
            <a:avLst/>
          </a:prstGeom>
        </p:spPr>
        <p:txBody>
          <a:bodyPr wrap="none">
            <a:spAutoFit/>
          </a:bodyPr>
          <a:lstStyle/>
          <a:p>
            <a:r>
              <a:rPr lang="en-US" dirty="0"/>
              <a:t>G. Dave Singh , 2021</a:t>
            </a:r>
            <a:endParaRPr lang="ar-IQ" dirty="0"/>
          </a:p>
        </p:txBody>
      </p:sp>
    </p:spTree>
    <p:extLst>
      <p:ext uri="{BB962C8B-B14F-4D97-AF65-F5344CB8AC3E}">
        <p14:creationId xmlns:p14="http://schemas.microsoft.com/office/powerpoint/2010/main" val="1741741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692696"/>
            <a:ext cx="8219256" cy="1719064"/>
          </a:xfrm>
        </p:spPr>
        <p:txBody>
          <a:bodyPr>
            <a:normAutofit fontScale="90000"/>
          </a:bodyPr>
          <a:lstStyle/>
          <a:p>
            <a:pPr rtl="0"/>
            <a:r>
              <a:rPr lang="en-US" b="1" dirty="0"/>
              <a:t>Types of Rapid Maxillary Expansion Appliances (</a:t>
            </a:r>
            <a:r>
              <a:rPr lang="en-US" b="1" dirty="0" err="1"/>
              <a:t>phullari</a:t>
            </a:r>
            <a:r>
              <a:rPr lang="en-US" b="1" dirty="0"/>
              <a:t>, 2011)</a:t>
            </a:r>
            <a:br>
              <a:rPr lang="en-US" dirty="0"/>
            </a:br>
            <a:endParaRPr lang="ar-IQ" dirty="0"/>
          </a:p>
        </p:txBody>
      </p:sp>
      <p:sp>
        <p:nvSpPr>
          <p:cNvPr id="3" name="Content Placeholder 2"/>
          <p:cNvSpPr>
            <a:spLocks noGrp="1"/>
          </p:cNvSpPr>
          <p:nvPr>
            <p:ph idx="1"/>
          </p:nvPr>
        </p:nvSpPr>
        <p:spPr>
          <a:xfrm>
            <a:off x="683568" y="2490379"/>
            <a:ext cx="3816540" cy="3508977"/>
          </a:xfrm>
        </p:spPr>
        <p:txBody>
          <a:bodyPr/>
          <a:lstStyle/>
          <a:p>
            <a:pPr algn="l" rtl="0"/>
            <a:r>
              <a:rPr lang="en-US" b="1" i="1" dirty="0"/>
              <a:t>1.Removable Rapid Maxillary Expansion Appliances</a:t>
            </a:r>
          </a:p>
          <a:p>
            <a:pPr marL="68580" indent="0" algn="l" rtl="0">
              <a:buNone/>
            </a:pPr>
            <a:r>
              <a:rPr lang="en-US" dirty="0">
                <a:latin typeface="Times New Roman" panose="02020603050405020304" pitchFamily="18" charset="0"/>
                <a:cs typeface="Times New Roman" panose="02020603050405020304" pitchFamily="18" charset="0"/>
              </a:rPr>
              <a:t> </a:t>
            </a:r>
            <a:endParaRPr lang="ar-IQ" dirty="0"/>
          </a:p>
        </p:txBody>
      </p:sp>
      <p:pic>
        <p:nvPicPr>
          <p:cNvPr id="5124"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51906" t="13024" r="11280" b="8905"/>
          <a:stretch/>
        </p:blipFill>
        <p:spPr bwMode="auto">
          <a:xfrm>
            <a:off x="5084462" y="1916832"/>
            <a:ext cx="3590692" cy="44616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10513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gn="l" rtl="0"/>
            <a:r>
              <a:rPr lang="en-US" dirty="0"/>
              <a:t>Content</a:t>
            </a:r>
          </a:p>
          <a:p>
            <a:pPr algn="l" rtl="0"/>
            <a:r>
              <a:rPr lang="en-US" dirty="0"/>
              <a:t>Introduction</a:t>
            </a:r>
          </a:p>
          <a:p>
            <a:pPr algn="l" rtl="0"/>
            <a:r>
              <a:rPr lang="en-US" dirty="0"/>
              <a:t>Anatomy</a:t>
            </a:r>
          </a:p>
          <a:p>
            <a:pPr algn="l" rtl="0"/>
            <a:r>
              <a:rPr lang="en-US" dirty="0" err="1"/>
              <a:t>Crossbite</a:t>
            </a:r>
            <a:r>
              <a:rPr lang="en-US" dirty="0"/>
              <a:t> types</a:t>
            </a:r>
          </a:p>
          <a:p>
            <a:pPr algn="l" rtl="0"/>
            <a:r>
              <a:rPr lang="en-US" dirty="0"/>
              <a:t>Treatment types</a:t>
            </a:r>
          </a:p>
          <a:p>
            <a:pPr algn="l" rtl="0"/>
            <a:r>
              <a:rPr lang="en-US" dirty="0"/>
              <a:t>Appliance types</a:t>
            </a:r>
            <a:endParaRPr lang="ar-IQ" dirty="0"/>
          </a:p>
        </p:txBody>
      </p:sp>
    </p:spTree>
    <p:extLst>
      <p:ext uri="{BB962C8B-B14F-4D97-AF65-F5344CB8AC3E}">
        <p14:creationId xmlns:p14="http://schemas.microsoft.com/office/powerpoint/2010/main" val="37238982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8280920" cy="1556792"/>
          </a:xfrm>
        </p:spPr>
        <p:txBody>
          <a:bodyPr>
            <a:normAutofit fontScale="90000"/>
          </a:bodyPr>
          <a:lstStyle/>
          <a:p>
            <a:r>
              <a:rPr lang="en-US" b="1" dirty="0"/>
              <a:t>Types of Rapid Maxillary Expansion Appliances (</a:t>
            </a:r>
            <a:r>
              <a:rPr lang="en-US" b="1" dirty="0" err="1"/>
              <a:t>phullari</a:t>
            </a:r>
            <a:r>
              <a:rPr lang="en-US" b="1" dirty="0"/>
              <a:t>, 2011)</a:t>
            </a:r>
            <a:br>
              <a:rPr lang="en-US" dirty="0"/>
            </a:br>
            <a:endParaRPr lang="ar-IQ" dirty="0"/>
          </a:p>
        </p:txBody>
      </p:sp>
      <p:sp>
        <p:nvSpPr>
          <p:cNvPr id="3" name="Content Placeholder 2"/>
          <p:cNvSpPr>
            <a:spLocks noGrp="1"/>
          </p:cNvSpPr>
          <p:nvPr>
            <p:ph idx="1"/>
          </p:nvPr>
        </p:nvSpPr>
        <p:spPr/>
        <p:txBody>
          <a:bodyPr/>
          <a:lstStyle/>
          <a:p>
            <a:pPr lvl="0" algn="l" rtl="0"/>
            <a:r>
              <a:rPr lang="en-US" b="1" dirty="0"/>
              <a:t>2. Fixed Rapid Maxillary Expansion Appliances</a:t>
            </a:r>
          </a:p>
          <a:p>
            <a:pPr lvl="0" algn="l" rtl="0"/>
            <a:r>
              <a:rPr lang="en-US" dirty="0"/>
              <a:t>cannot be removed by the patient.</a:t>
            </a:r>
          </a:p>
          <a:p>
            <a:pPr lvl="0" algn="l" rtl="0"/>
            <a:r>
              <a:rPr lang="en-US" dirty="0"/>
              <a:t>classified into tooth and tooth tissue borne appliances.</a:t>
            </a:r>
          </a:p>
          <a:p>
            <a:endParaRPr lang="ar-IQ" dirty="0"/>
          </a:p>
        </p:txBody>
      </p:sp>
    </p:spTree>
    <p:extLst>
      <p:ext uri="{BB962C8B-B14F-4D97-AF65-F5344CB8AC3E}">
        <p14:creationId xmlns:p14="http://schemas.microsoft.com/office/powerpoint/2010/main" val="13401815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764704"/>
            <a:ext cx="7024744" cy="3566200"/>
          </a:xfrm>
        </p:spPr>
        <p:txBody>
          <a:bodyPr>
            <a:normAutofit fontScale="90000"/>
          </a:bodyPr>
          <a:lstStyle/>
          <a:p>
            <a:r>
              <a:rPr lang="en-US" b="1" dirty="0"/>
              <a:t>Types of Rapid Maxillary Expansion Appliances (</a:t>
            </a:r>
            <a:r>
              <a:rPr lang="en-US" b="1" dirty="0" err="1"/>
              <a:t>phullari</a:t>
            </a:r>
            <a:r>
              <a:rPr lang="en-US" b="1" dirty="0"/>
              <a:t>, 2011)</a:t>
            </a:r>
            <a:br>
              <a:rPr lang="en-US" dirty="0"/>
            </a:br>
            <a:br>
              <a:rPr lang="en-US" dirty="0"/>
            </a:br>
            <a:r>
              <a:rPr lang="en-US" b="1" dirty="0"/>
              <a:t>2. Fixed Rapid Maxillary Expansion Appliances</a:t>
            </a:r>
            <a:br>
              <a:rPr lang="en-US" b="1" dirty="0"/>
            </a:br>
            <a:endParaRPr lang="ar-IQ" dirty="0"/>
          </a:p>
        </p:txBody>
      </p:sp>
      <p:sp>
        <p:nvSpPr>
          <p:cNvPr id="3" name="Content Placeholder 2"/>
          <p:cNvSpPr>
            <a:spLocks noGrp="1"/>
          </p:cNvSpPr>
          <p:nvPr>
            <p:ph idx="1"/>
          </p:nvPr>
        </p:nvSpPr>
        <p:spPr>
          <a:xfrm>
            <a:off x="611560" y="3933056"/>
            <a:ext cx="6777317" cy="3508977"/>
          </a:xfrm>
        </p:spPr>
        <p:txBody>
          <a:bodyPr/>
          <a:lstStyle/>
          <a:p>
            <a:pPr lvl="0" algn="l" rtl="0"/>
            <a:r>
              <a:rPr lang="en-US" u="sng" dirty="0"/>
              <a:t>1. </a:t>
            </a:r>
            <a:r>
              <a:rPr lang="en-US" u="sng" dirty="0" err="1"/>
              <a:t>Derichsweiler</a:t>
            </a:r>
            <a:r>
              <a:rPr lang="en-US" u="sng" dirty="0"/>
              <a:t> type</a:t>
            </a:r>
          </a:p>
          <a:p>
            <a:pPr lvl="0" algn="l" rtl="0"/>
            <a:endParaRPr lang="en-US" u="sng" dirty="0"/>
          </a:p>
          <a:p>
            <a:pPr lvl="0" algn="l" rtl="0"/>
            <a:r>
              <a:rPr lang="en-US" u="sng" dirty="0"/>
              <a:t>2.Hass type</a:t>
            </a:r>
            <a:endParaRPr lang="en-US" dirty="0"/>
          </a:p>
          <a:p>
            <a:pPr algn="l" rtl="0"/>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817155" y="1340768"/>
            <a:ext cx="2750939" cy="224599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652120" y="3861048"/>
            <a:ext cx="2876550" cy="2574925"/>
          </a:xfrm>
          <a:prstGeom prst="rect">
            <a:avLst/>
          </a:prstGeom>
          <a:noFill/>
          <a:ln>
            <a:noFill/>
          </a:ln>
        </p:spPr>
      </p:pic>
    </p:spTree>
    <p:extLst>
      <p:ext uri="{BB962C8B-B14F-4D97-AF65-F5344CB8AC3E}">
        <p14:creationId xmlns:p14="http://schemas.microsoft.com/office/powerpoint/2010/main" val="841642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1" dirty="0"/>
              <a:t>Fixed Rapid Maxillary </a:t>
            </a:r>
            <a:r>
              <a:rPr lang="ar-IQ" b="1" dirty="0"/>
              <a:t> </a:t>
            </a:r>
            <a:br>
              <a:rPr lang="ar-IQ" b="1" dirty="0"/>
            </a:br>
            <a:r>
              <a:rPr lang="en-US" b="1" dirty="0"/>
              <a:t>Expansion Appliances (</a:t>
            </a:r>
            <a:r>
              <a:rPr lang="en-US" b="1" dirty="0" err="1"/>
              <a:t>phullari</a:t>
            </a:r>
            <a:r>
              <a:rPr lang="en-US" b="1" dirty="0"/>
              <a:t>, 2011)</a:t>
            </a:r>
            <a:endParaRPr lang="ar-IQ" dirty="0"/>
          </a:p>
        </p:txBody>
      </p:sp>
      <p:sp>
        <p:nvSpPr>
          <p:cNvPr id="3" name="Content Placeholder 2"/>
          <p:cNvSpPr>
            <a:spLocks noGrp="1"/>
          </p:cNvSpPr>
          <p:nvPr>
            <p:ph idx="1"/>
          </p:nvPr>
        </p:nvSpPr>
        <p:spPr/>
        <p:txBody>
          <a:bodyPr/>
          <a:lstStyle/>
          <a:p>
            <a:pPr algn="l" rtl="0"/>
            <a:r>
              <a:rPr lang="en-US" dirty="0"/>
              <a:t>3.Isaacson type of expansion appliance</a:t>
            </a:r>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28329" y="2996952"/>
            <a:ext cx="2694940" cy="2047875"/>
          </a:xfrm>
          <a:prstGeom prst="rect">
            <a:avLst/>
          </a:prstGeom>
          <a:noFill/>
          <a:ln>
            <a:noFill/>
          </a:ln>
        </p:spPr>
      </p:pic>
    </p:spTree>
    <p:extLst>
      <p:ext uri="{BB962C8B-B14F-4D97-AF65-F5344CB8AC3E}">
        <p14:creationId xmlns:p14="http://schemas.microsoft.com/office/powerpoint/2010/main" val="6155134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Fixed Rapid Maxillary </a:t>
            </a:r>
            <a:r>
              <a:rPr lang="ar-IQ" b="1" dirty="0"/>
              <a:t> </a:t>
            </a:r>
            <a:br>
              <a:rPr lang="ar-IQ" b="1" dirty="0"/>
            </a:br>
            <a:r>
              <a:rPr lang="en-US" b="1" dirty="0"/>
              <a:t>Expansion Appliances (</a:t>
            </a:r>
            <a:r>
              <a:rPr lang="en-US" b="1" dirty="0" err="1"/>
              <a:t>phullari</a:t>
            </a:r>
            <a:r>
              <a:rPr lang="en-US" b="1" dirty="0"/>
              <a:t>, 2011)</a:t>
            </a:r>
            <a:endParaRPr lang="ar-IQ"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03648" y="3501008"/>
            <a:ext cx="5915851" cy="2238688"/>
          </a:xfrm>
          <a:prstGeom prst="rect">
            <a:avLst/>
          </a:prstGeom>
          <a:noFill/>
          <a:ln>
            <a:noFill/>
          </a:ln>
        </p:spPr>
      </p:pic>
      <p:sp>
        <p:nvSpPr>
          <p:cNvPr id="5" name="TextBox 4"/>
          <p:cNvSpPr txBox="1"/>
          <p:nvPr/>
        </p:nvSpPr>
        <p:spPr>
          <a:xfrm>
            <a:off x="1259632" y="2340169"/>
            <a:ext cx="4464496" cy="584775"/>
          </a:xfrm>
          <a:prstGeom prst="rect">
            <a:avLst/>
          </a:prstGeom>
          <a:noFill/>
        </p:spPr>
        <p:txBody>
          <a:bodyPr wrap="square" rtlCol="1">
            <a:spAutoFit/>
          </a:bodyPr>
          <a:lstStyle/>
          <a:p>
            <a:pPr algn="l" rtl="0"/>
            <a:r>
              <a:rPr lang="en-US" sz="3200" b="1" dirty="0">
                <a:latin typeface="Times New Roman" pitchFamily="18" charset="0"/>
                <a:cs typeface="Times New Roman" pitchFamily="18" charset="0"/>
              </a:rPr>
              <a:t>4. Hyrax</a:t>
            </a:r>
            <a:endParaRPr lang="ar-IQ" sz="3200" b="1" dirty="0">
              <a:latin typeface="Times New Roman" pitchFamily="18" charset="0"/>
              <a:cs typeface="Times New Roman" pitchFamily="18" charset="0"/>
            </a:endParaRPr>
          </a:p>
        </p:txBody>
      </p:sp>
    </p:spTree>
    <p:extLst>
      <p:ext uri="{BB962C8B-B14F-4D97-AF65-F5344CB8AC3E}">
        <p14:creationId xmlns:p14="http://schemas.microsoft.com/office/powerpoint/2010/main" val="15089659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7024744" cy="1549976"/>
          </a:xfrm>
        </p:spPr>
        <p:txBody>
          <a:bodyPr>
            <a:normAutofit fontScale="90000"/>
          </a:bodyPr>
          <a:lstStyle/>
          <a:p>
            <a:r>
              <a:rPr lang="en-US" b="1" dirty="0"/>
              <a:t>Expansion Achieved Followed by RME</a:t>
            </a:r>
            <a:br>
              <a:rPr lang="en-US" dirty="0"/>
            </a:br>
            <a:endParaRPr lang="ar-IQ" dirty="0"/>
          </a:p>
        </p:txBody>
      </p:sp>
      <p:sp>
        <p:nvSpPr>
          <p:cNvPr id="3" name="Content Placeholder 2"/>
          <p:cNvSpPr>
            <a:spLocks noGrp="1"/>
          </p:cNvSpPr>
          <p:nvPr>
            <p:ph idx="1"/>
          </p:nvPr>
        </p:nvSpPr>
        <p:spPr>
          <a:xfrm>
            <a:off x="539552" y="2204864"/>
            <a:ext cx="8064896" cy="4248472"/>
          </a:xfrm>
        </p:spPr>
        <p:txBody>
          <a:bodyPr>
            <a:normAutofit fontScale="92500"/>
          </a:bodyPr>
          <a:lstStyle/>
          <a:p>
            <a:pPr indent="-342900" algn="just" rtl="0"/>
            <a:r>
              <a:rPr lang="en-US" dirty="0"/>
              <a:t>With rapid maxillary expansion, expansion up to 10 mm can be achieved with the rate of 0.2-0.5 mm/day.</a:t>
            </a:r>
          </a:p>
          <a:p>
            <a:pPr indent="-342900" algn="just" rtl="0"/>
            <a:r>
              <a:rPr lang="en-US" dirty="0"/>
              <a:t> rate of two-quarter turns  (0.5 mm) per day after the appliance had been installed. </a:t>
            </a:r>
          </a:p>
          <a:p>
            <a:pPr indent="-342900" algn="just" rtl="0"/>
            <a:r>
              <a:rPr lang="en-US" dirty="0"/>
              <a:t>If a </a:t>
            </a:r>
            <a:r>
              <a:rPr lang="en-US" dirty="0" err="1"/>
              <a:t>diastema</a:t>
            </a:r>
            <a:r>
              <a:rPr lang="en-US" dirty="0"/>
              <a:t> did not appear within 8 days of expansion, the activation was changed to one-quarter turn every 3 days to minimize tissue damage, </a:t>
            </a:r>
          </a:p>
          <a:p>
            <a:pPr indent="-342900" algn="just" rtl="0"/>
            <a:r>
              <a:rPr lang="en-US" dirty="0"/>
              <a:t>Activation was discontinued when the lingual cusps of the upper first molars contacted the </a:t>
            </a:r>
            <a:r>
              <a:rPr lang="en-US" dirty="0" err="1"/>
              <a:t>buccal</a:t>
            </a:r>
            <a:r>
              <a:rPr lang="en-US" dirty="0"/>
              <a:t> cusps of the lower first molars</a:t>
            </a:r>
            <a:r>
              <a:rPr lang="en-US" b="1" dirty="0"/>
              <a:t>.( </a:t>
            </a:r>
            <a:r>
              <a:rPr lang="en-US" b="1" dirty="0" err="1"/>
              <a:t>Haichao</a:t>
            </a:r>
            <a:r>
              <a:rPr lang="en-US" b="1" dirty="0"/>
              <a:t> Jiaa,2021)</a:t>
            </a:r>
          </a:p>
          <a:p>
            <a:pPr marL="0" indent="0" algn="just" rtl="0">
              <a:buNone/>
            </a:pPr>
            <a:endParaRPr lang="ar-IQ" dirty="0"/>
          </a:p>
        </p:txBody>
      </p:sp>
    </p:spTree>
    <p:extLst>
      <p:ext uri="{BB962C8B-B14F-4D97-AF65-F5344CB8AC3E}">
        <p14:creationId xmlns:p14="http://schemas.microsoft.com/office/powerpoint/2010/main" val="27683886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548680"/>
            <a:ext cx="7024744" cy="1224136"/>
          </a:xfrm>
        </p:spPr>
        <p:txBody>
          <a:bodyPr>
            <a:normAutofit fontScale="90000"/>
          </a:bodyPr>
          <a:lstStyle/>
          <a:p>
            <a:r>
              <a:rPr lang="en-US" b="1" dirty="0"/>
              <a:t>Slow Arch Expansion</a:t>
            </a:r>
            <a:br>
              <a:rPr lang="en-US" dirty="0"/>
            </a:br>
            <a:endParaRPr lang="ar-IQ" dirty="0"/>
          </a:p>
        </p:txBody>
      </p:sp>
      <p:sp>
        <p:nvSpPr>
          <p:cNvPr id="3" name="Content Placeholder 2"/>
          <p:cNvSpPr>
            <a:spLocks noGrp="1"/>
          </p:cNvSpPr>
          <p:nvPr>
            <p:ph idx="1"/>
          </p:nvPr>
        </p:nvSpPr>
        <p:spPr>
          <a:xfrm>
            <a:off x="539552" y="1196752"/>
            <a:ext cx="3423735" cy="4635877"/>
          </a:xfrm>
        </p:spPr>
        <p:txBody>
          <a:bodyPr/>
          <a:lstStyle/>
          <a:p>
            <a:pPr algn="l" rtl="0"/>
            <a:r>
              <a:rPr lang="en-US" i="1" dirty="0" err="1"/>
              <a:t>dento</a:t>
            </a:r>
            <a:r>
              <a:rPr lang="en-US" i="1" dirty="0"/>
              <a:t>-alveolar expansion</a:t>
            </a:r>
          </a:p>
          <a:p>
            <a:pPr algn="l" rtl="0"/>
            <a:r>
              <a:rPr lang="en-US" i="1" dirty="0"/>
              <a:t>More dental less skeletal</a:t>
            </a:r>
          </a:p>
          <a:p>
            <a:pPr algn="l" rtl="0"/>
            <a:r>
              <a:rPr lang="en-US" dirty="0"/>
              <a:t>older adults ,deciduous or mixed dentition</a:t>
            </a:r>
          </a:p>
          <a:p>
            <a:pPr algn="l" rtl="0"/>
            <a:r>
              <a:rPr lang="en-US" dirty="0"/>
              <a:t>mild force  2-4 pound</a:t>
            </a:r>
          </a:p>
          <a:p>
            <a:pPr algn="l" rtl="0"/>
            <a:r>
              <a:rPr lang="en-US" dirty="0"/>
              <a:t>More stable</a:t>
            </a:r>
          </a:p>
          <a:p>
            <a:pPr algn="l" rtl="0"/>
            <a:r>
              <a:rPr lang="en-US" dirty="0"/>
              <a:t>Less </a:t>
            </a:r>
            <a:r>
              <a:rPr lang="en-US" dirty="0" err="1"/>
              <a:t>relapce</a:t>
            </a:r>
            <a:endParaRPr lang="ar-IQ" dirty="0"/>
          </a:p>
        </p:txBody>
      </p:sp>
      <p:pic>
        <p:nvPicPr>
          <p:cNvPr id="17410" name="Picture 2" descr="Site Speed &amp;amp; PPC Performance: Why You Can&amp;#39;t Ignore A Slow Site Anymo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63287" y="1772816"/>
            <a:ext cx="5180713" cy="291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71913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692696"/>
            <a:ext cx="7456674" cy="1628800"/>
          </a:xfrm>
        </p:spPr>
        <p:txBody>
          <a:bodyPr>
            <a:normAutofit fontScale="90000"/>
          </a:bodyPr>
          <a:lstStyle/>
          <a:p>
            <a:r>
              <a:rPr lang="en-US" b="1" dirty="0"/>
              <a:t>Appliances Used for Slow Arch Expansion</a:t>
            </a:r>
            <a:br>
              <a:rPr lang="en-US" dirty="0"/>
            </a:br>
            <a:endParaRPr lang="ar-IQ" dirty="0"/>
          </a:p>
        </p:txBody>
      </p:sp>
      <p:sp>
        <p:nvSpPr>
          <p:cNvPr id="3" name="Content Placeholder 2"/>
          <p:cNvSpPr>
            <a:spLocks noGrp="1"/>
          </p:cNvSpPr>
          <p:nvPr>
            <p:ph idx="1"/>
          </p:nvPr>
        </p:nvSpPr>
        <p:spPr>
          <a:xfrm>
            <a:off x="611561" y="1700808"/>
            <a:ext cx="3096344" cy="3508977"/>
          </a:xfrm>
        </p:spPr>
        <p:txBody>
          <a:bodyPr/>
          <a:lstStyle/>
          <a:p>
            <a:pPr lvl="0" algn="l" rtl="0"/>
            <a:r>
              <a:rPr lang="en-US" b="1" i="1" dirty="0"/>
              <a:t>1. Jackscrew</a:t>
            </a:r>
          </a:p>
          <a:p>
            <a:pPr marL="68580" lvl="0" indent="0" algn="l" rtl="0">
              <a:buNone/>
            </a:pPr>
            <a:endParaRPr lang="en-US" dirty="0"/>
          </a:p>
          <a:p>
            <a:pPr lvl="0" algn="l" rtl="0"/>
            <a:r>
              <a:rPr lang="en-US" b="1" i="1" dirty="0"/>
              <a:t>2. Coffin Spring</a:t>
            </a:r>
          </a:p>
          <a:p>
            <a:pPr marL="68580" lvl="0" indent="0" algn="l" rtl="0">
              <a:buNone/>
            </a:pPr>
            <a:endParaRPr lang="en-US" dirty="0"/>
          </a:p>
          <a:p>
            <a:pPr lvl="0" algn="l" rtl="0"/>
            <a:r>
              <a:rPr lang="en-US" b="1" i="1" dirty="0"/>
              <a:t>3. A </a:t>
            </a:r>
            <a:r>
              <a:rPr lang="en-US" b="1" i="1" dirty="0" err="1"/>
              <a:t>NiTi</a:t>
            </a:r>
            <a:r>
              <a:rPr lang="en-US" b="1" i="1" dirty="0"/>
              <a:t> expander brings about slow expansion</a:t>
            </a:r>
            <a:endParaRPr lang="en-US" dirty="0"/>
          </a:p>
          <a:p>
            <a:pPr algn="l" rtl="0"/>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3259700" y="1331019"/>
            <a:ext cx="2866831" cy="2128897"/>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6300192" y="2550172"/>
            <a:ext cx="2216609" cy="1370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995936" y="4437112"/>
            <a:ext cx="2808312" cy="1603514"/>
          </a:xfrm>
          <a:prstGeom prst="rect">
            <a:avLst/>
          </a:prstGeom>
          <a:noFill/>
          <a:ln>
            <a:noFill/>
          </a:ln>
        </p:spPr>
      </p:pic>
    </p:spTree>
    <p:extLst>
      <p:ext uri="{BB962C8B-B14F-4D97-AF65-F5344CB8AC3E}">
        <p14:creationId xmlns:p14="http://schemas.microsoft.com/office/powerpoint/2010/main" val="2234018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animEffect transition="in" filter="fade">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Appliances Used for Slow Arch Expansion</a:t>
            </a:r>
            <a:endParaRPr lang="ar-IQ" dirty="0"/>
          </a:p>
        </p:txBody>
      </p:sp>
      <p:sp>
        <p:nvSpPr>
          <p:cNvPr id="3" name="Content Placeholder 2"/>
          <p:cNvSpPr>
            <a:spLocks noGrp="1"/>
          </p:cNvSpPr>
          <p:nvPr>
            <p:ph idx="1"/>
          </p:nvPr>
        </p:nvSpPr>
        <p:spPr/>
        <p:txBody>
          <a:bodyPr/>
          <a:lstStyle/>
          <a:p>
            <a:pPr lvl="0" algn="l" rtl="0"/>
            <a:r>
              <a:rPr lang="en-US" b="1" dirty="0"/>
              <a:t>4. Hinged expander that expand more anteriorly than posteriorly. </a:t>
            </a:r>
          </a:p>
          <a:p>
            <a:pPr marL="68580" indent="0" algn="l" rtl="0">
              <a:buNone/>
            </a:pPr>
            <a:r>
              <a:rPr lang="en-US" b="1" dirty="0"/>
              <a:t>(</a:t>
            </a:r>
            <a:r>
              <a:rPr lang="en-US" b="1" dirty="0" err="1"/>
              <a:t>proffit</a:t>
            </a:r>
            <a:r>
              <a:rPr lang="en-US" b="1" dirty="0"/>
              <a:t> ,2019)</a:t>
            </a:r>
          </a:p>
          <a:p>
            <a:pPr marL="68580" indent="0" algn="l" rtl="0">
              <a:buNone/>
            </a:pPr>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915816" y="3789040"/>
            <a:ext cx="3162300" cy="2353945"/>
          </a:xfrm>
          <a:prstGeom prst="rect">
            <a:avLst/>
          </a:prstGeom>
          <a:noFill/>
          <a:ln>
            <a:noFill/>
          </a:ln>
        </p:spPr>
      </p:pic>
    </p:spTree>
    <p:extLst>
      <p:ext uri="{BB962C8B-B14F-4D97-AF65-F5344CB8AC3E}">
        <p14:creationId xmlns:p14="http://schemas.microsoft.com/office/powerpoint/2010/main" val="3228887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rtl="0"/>
            <a:r>
              <a:rPr lang="en-US" b="1" dirty="0"/>
              <a:t>Appliances Used for Slow Arch Expansion ( proffit,2019)</a:t>
            </a:r>
            <a:endParaRPr lang="ar-IQ" dirty="0"/>
          </a:p>
        </p:txBody>
      </p:sp>
      <p:sp>
        <p:nvSpPr>
          <p:cNvPr id="3" name="Content Placeholder 2"/>
          <p:cNvSpPr>
            <a:spLocks noGrp="1"/>
          </p:cNvSpPr>
          <p:nvPr>
            <p:ph idx="1"/>
          </p:nvPr>
        </p:nvSpPr>
        <p:spPr>
          <a:xfrm>
            <a:off x="467544" y="2323652"/>
            <a:ext cx="5040561" cy="4273700"/>
          </a:xfrm>
        </p:spPr>
        <p:txBody>
          <a:bodyPr>
            <a:normAutofit fontScale="92500" lnSpcReduction="20000"/>
          </a:bodyPr>
          <a:lstStyle/>
          <a:p>
            <a:pPr lvl="0" algn="l" rtl="0"/>
            <a:r>
              <a:rPr lang="en-US" b="1" dirty="0"/>
              <a:t>5 .Quad Helix Appliance</a:t>
            </a:r>
          </a:p>
          <a:p>
            <a:pPr algn="l" rtl="0"/>
            <a:r>
              <a:rPr lang="en-US" dirty="0"/>
              <a:t> bilateral maxillary constriction.  </a:t>
            </a:r>
          </a:p>
          <a:p>
            <a:pPr algn="l" rtl="0"/>
            <a:r>
              <a:rPr lang="en-US" dirty="0"/>
              <a:t>The lingual wire should contact the teeth involved in the </a:t>
            </a:r>
            <a:r>
              <a:rPr lang="en-US" dirty="0" err="1"/>
              <a:t>crossbite</a:t>
            </a:r>
            <a:r>
              <a:rPr lang="en-US" dirty="0"/>
              <a:t>  </a:t>
            </a:r>
          </a:p>
          <a:p>
            <a:pPr algn="l" rtl="0"/>
            <a:r>
              <a:rPr lang="en-US" dirty="0"/>
              <a:t>Activation at point 1 produces posterior expansion, whereas activation at point 2 produces anterior expansion.   </a:t>
            </a:r>
          </a:p>
          <a:p>
            <a:pPr algn="l" rtl="0"/>
            <a:r>
              <a:rPr lang="en-US" dirty="0"/>
              <a:t>The lingual wire should remain 1 to 1.5 mm away from the marginal gingiva and palatal tissue.    </a:t>
            </a:r>
          </a:p>
          <a:p>
            <a:pPr lvl="0" algn="l" rtl="0"/>
            <a:endParaRPr lang="en-US" dirty="0"/>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210079"/>
            <a:ext cx="3224530" cy="2140585"/>
          </a:xfrm>
          <a:prstGeom prst="rect">
            <a:avLst/>
          </a:prstGeom>
          <a:noFill/>
          <a:ln>
            <a:noFill/>
          </a:ln>
        </p:spPr>
      </p:pic>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5436096" y="4339038"/>
            <a:ext cx="3249295" cy="2483485"/>
          </a:xfrm>
          <a:prstGeom prst="rect">
            <a:avLst/>
          </a:prstGeom>
          <a:noFill/>
          <a:ln>
            <a:noFill/>
          </a:ln>
        </p:spPr>
      </p:pic>
      <p:sp>
        <p:nvSpPr>
          <p:cNvPr id="8" name="TextBox 7"/>
          <p:cNvSpPr txBox="1"/>
          <p:nvPr/>
        </p:nvSpPr>
        <p:spPr>
          <a:xfrm>
            <a:off x="6544305" y="6364757"/>
            <a:ext cx="1008112" cy="461665"/>
          </a:xfrm>
          <a:prstGeom prst="rect">
            <a:avLst/>
          </a:prstGeom>
          <a:noFill/>
        </p:spPr>
        <p:txBody>
          <a:bodyPr wrap="square" rtlCol="1">
            <a:spAutoFit/>
          </a:bodyPr>
          <a:lstStyle/>
          <a:p>
            <a:r>
              <a:rPr lang="en-US" sz="2400" b="1" dirty="0">
                <a:solidFill>
                  <a:srgbClr val="FF0000"/>
                </a:solidFill>
              </a:rPr>
              <a:t>2</a:t>
            </a:r>
            <a:endParaRPr lang="ar-IQ" sz="2400" b="1" dirty="0">
              <a:solidFill>
                <a:srgbClr val="FF0000"/>
              </a:solidFill>
            </a:endParaRPr>
          </a:p>
        </p:txBody>
      </p:sp>
      <p:sp>
        <p:nvSpPr>
          <p:cNvPr id="10" name="TextBox 9"/>
          <p:cNvSpPr txBox="1"/>
          <p:nvPr/>
        </p:nvSpPr>
        <p:spPr>
          <a:xfrm>
            <a:off x="6360203" y="4797152"/>
            <a:ext cx="1008112" cy="523220"/>
          </a:xfrm>
          <a:prstGeom prst="rect">
            <a:avLst/>
          </a:prstGeom>
          <a:noFill/>
        </p:spPr>
        <p:txBody>
          <a:bodyPr wrap="square" rtlCol="1">
            <a:spAutoFit/>
          </a:bodyPr>
          <a:lstStyle/>
          <a:p>
            <a:r>
              <a:rPr lang="en-US" sz="2800" b="1" dirty="0">
                <a:solidFill>
                  <a:srgbClr val="FF0000"/>
                </a:solidFill>
                <a:latin typeface="Times New Roman" pitchFamily="18" charset="0"/>
                <a:cs typeface="Times New Roman" pitchFamily="18" charset="0"/>
              </a:rPr>
              <a:t>1</a:t>
            </a:r>
            <a:endParaRPr lang="ar-IQ"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26381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332656"/>
            <a:ext cx="7024744" cy="1143000"/>
          </a:xfrm>
        </p:spPr>
        <p:txBody>
          <a:bodyPr/>
          <a:lstStyle/>
          <a:p>
            <a:r>
              <a:rPr lang="en-US" dirty="0" err="1"/>
              <a:t>Phullari</a:t>
            </a:r>
            <a:r>
              <a:rPr lang="en-US" dirty="0"/>
              <a:t> ,2011</a:t>
            </a:r>
            <a:endParaRPr lang="ar-IQ" dirty="0"/>
          </a:p>
        </p:txBody>
      </p:sp>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95536" y="1484784"/>
            <a:ext cx="8496944" cy="5040560"/>
          </a:xfrm>
          <a:prstGeom prst="rect">
            <a:avLst/>
          </a:prstGeom>
          <a:noFill/>
          <a:ln>
            <a:noFill/>
          </a:ln>
        </p:spPr>
      </p:pic>
    </p:spTree>
    <p:extLst>
      <p:ext uri="{BB962C8B-B14F-4D97-AF65-F5344CB8AC3E}">
        <p14:creationId xmlns:p14="http://schemas.microsoft.com/office/powerpoint/2010/main" val="40983705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274638"/>
            <a:ext cx="3754438" cy="1143000"/>
          </a:xfrm>
        </p:spPr>
        <p:txBody>
          <a:bodyPr>
            <a:normAutofit fontScale="90000"/>
          </a:bodyPr>
          <a:lstStyle/>
          <a:p>
            <a:pPr algn="ctr" rtl="0"/>
            <a:r>
              <a:rPr lang="en-US" b="1" i="1" dirty="0" err="1"/>
              <a:t>Introductionon</a:t>
            </a:r>
            <a:endParaRPr lang="ar-IQ" b="1" i="1" dirty="0"/>
          </a:p>
        </p:txBody>
      </p:sp>
      <p:pic>
        <p:nvPicPr>
          <p:cNvPr id="2050" name="Picture 2" descr="https://2.bp.blogspot.com/_ZIvwyDhkq4c/SVGApcPZ0GI/AAAAAAAAAHI/jlINOXojHQg/s640/imagem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19464" y="2961201"/>
            <a:ext cx="4361156" cy="3257239"/>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5536" y="1683929"/>
            <a:ext cx="3923928" cy="2554545"/>
          </a:xfrm>
          <a:prstGeom prst="rect">
            <a:avLst/>
          </a:prstGeom>
        </p:spPr>
        <p:txBody>
          <a:bodyPr wrap="square">
            <a:spAutoFit/>
          </a:bodyPr>
          <a:lstStyle/>
          <a:p>
            <a:pPr algn="l"/>
            <a:r>
              <a:rPr lang="en-US" sz="4000" dirty="0">
                <a:latin typeface="Times New Roman" pitchFamily="18" charset="0"/>
                <a:cs typeface="Times New Roman" pitchFamily="18" charset="0"/>
              </a:rPr>
              <a:t>arch expansion was explained for the first time by </a:t>
            </a:r>
            <a:r>
              <a:rPr lang="en-US" sz="4000" dirty="0">
                <a:solidFill>
                  <a:srgbClr val="FF0000"/>
                </a:solidFill>
                <a:latin typeface="Times New Roman" pitchFamily="18" charset="0"/>
                <a:cs typeface="Times New Roman" pitchFamily="18" charset="0"/>
              </a:rPr>
              <a:t>Emerson C Angel</a:t>
            </a:r>
            <a:endParaRPr lang="ar-IQ" sz="400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4251167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404664"/>
            <a:ext cx="8460432" cy="1512169"/>
          </a:xfrm>
        </p:spPr>
        <p:txBody>
          <a:bodyPr>
            <a:normAutofit fontScale="90000"/>
          </a:bodyPr>
          <a:lstStyle/>
          <a:p>
            <a:pPr algn="ctr" rtl="0"/>
            <a:r>
              <a:rPr lang="en-US" sz="2700" b="1" dirty="0">
                <a:latin typeface="Times New Roman" pitchFamily="18" charset="0"/>
                <a:cs typeface="Times New Roman" pitchFamily="18" charset="0"/>
              </a:rPr>
              <a:t>Implant-Supported Expansion</a:t>
            </a:r>
            <a:r>
              <a:rPr lang="en-US" sz="2700" dirty="0">
                <a:latin typeface="Times New Roman" pitchFamily="18" charset="0"/>
                <a:cs typeface="Times New Roman" pitchFamily="18" charset="0"/>
              </a:rPr>
              <a:t> </a:t>
            </a:r>
            <a:r>
              <a:rPr lang="en-US" sz="2700" b="1" dirty="0">
                <a:latin typeface="Times New Roman" pitchFamily="18" charset="0"/>
                <a:cs typeface="Times New Roman" pitchFamily="18" charset="0"/>
              </a:rPr>
              <a:t>(semi slow expansion)</a:t>
            </a:r>
            <a:br>
              <a:rPr lang="en-US" sz="2700" dirty="0">
                <a:latin typeface="Times New Roman" pitchFamily="18" charset="0"/>
                <a:cs typeface="Times New Roman" pitchFamily="18" charset="0"/>
              </a:rPr>
            </a:br>
            <a:r>
              <a:rPr lang="en-US" sz="2700" b="1" dirty="0">
                <a:latin typeface="Times New Roman" pitchFamily="18" charset="0"/>
                <a:cs typeface="Times New Roman" pitchFamily="18" charset="0"/>
              </a:rPr>
              <a:t>Or </a:t>
            </a:r>
            <a:r>
              <a:rPr lang="en-US" sz="2700" b="1" dirty="0" err="1">
                <a:latin typeface="Times New Roman" pitchFamily="18" charset="0"/>
                <a:cs typeface="Times New Roman" pitchFamily="18" charset="0"/>
              </a:rPr>
              <a:t>Miniscrew</a:t>
            </a:r>
            <a:r>
              <a:rPr lang="en-US" sz="2700" b="1" dirty="0">
                <a:latin typeface="Times New Roman" pitchFamily="18" charset="0"/>
                <a:cs typeface="Times New Roman" pitchFamily="18" charset="0"/>
              </a:rPr>
              <a:t> assisted raped maxillary expansion (MARPE)</a:t>
            </a:r>
            <a:r>
              <a:rPr lang="en-US" sz="2400" b="1" dirty="0"/>
              <a:t>:</a:t>
            </a:r>
            <a:br>
              <a:rPr lang="en-US" sz="2400" dirty="0"/>
            </a:br>
            <a:endParaRPr lang="ar-IQ" sz="2400" dirty="0"/>
          </a:p>
        </p:txBody>
      </p:sp>
      <p:sp>
        <p:nvSpPr>
          <p:cNvPr id="3" name="Content Placeholder 2"/>
          <p:cNvSpPr>
            <a:spLocks noGrp="1"/>
          </p:cNvSpPr>
          <p:nvPr>
            <p:ph idx="1"/>
          </p:nvPr>
        </p:nvSpPr>
        <p:spPr>
          <a:xfrm>
            <a:off x="827584" y="1628800"/>
            <a:ext cx="4248471" cy="4203829"/>
          </a:xfrm>
        </p:spPr>
        <p:txBody>
          <a:bodyPr/>
          <a:lstStyle/>
          <a:p>
            <a:pPr algn="l" rtl="0"/>
            <a:r>
              <a:rPr lang="en-US" dirty="0"/>
              <a:t>Bone screw as temporary anchorage.</a:t>
            </a:r>
          </a:p>
          <a:p>
            <a:pPr algn="l" rtl="0"/>
            <a:r>
              <a:rPr lang="en-US" dirty="0"/>
              <a:t>force can be applied directly to the maxilla</a:t>
            </a:r>
          </a:p>
          <a:p>
            <a:pPr algn="l" rtl="0"/>
            <a:r>
              <a:rPr lang="en-US" dirty="0"/>
              <a:t>Avoid teeth movement</a:t>
            </a:r>
          </a:p>
          <a:p>
            <a:pPr algn="l" rtl="0"/>
            <a:r>
              <a:rPr lang="en-US" dirty="0"/>
              <a:t>produce skeletal change</a:t>
            </a:r>
          </a:p>
          <a:p>
            <a:pPr algn="l" rtl="0"/>
            <a:endParaRPr lang="en-US" dirty="0"/>
          </a:p>
          <a:p>
            <a:pPr algn="l" rtl="0"/>
            <a:r>
              <a:rPr lang="en-US" b="1" dirty="0"/>
              <a:t>(de Oliveira et al, 2021)</a:t>
            </a:r>
            <a:r>
              <a:rPr lang="en-US" dirty="0"/>
              <a:t>.</a:t>
            </a:r>
          </a:p>
          <a:p>
            <a:pPr marL="68580" indent="0" algn="l" rtl="0">
              <a:buNone/>
            </a:pPr>
            <a:endParaRPr lang="en-US" dirty="0"/>
          </a:p>
          <a:p>
            <a:pPr algn="l" rtl="0"/>
            <a:endParaRPr lang="ar-IQ"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1592" y="2492896"/>
            <a:ext cx="3672408" cy="24482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611153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68351"/>
            <a:ext cx="8280920" cy="1702313"/>
          </a:xfrm>
        </p:spPr>
        <p:txBody>
          <a:bodyPr>
            <a:noAutofit/>
          </a:bodyPr>
          <a:lstStyle/>
          <a:p>
            <a:pPr algn="ctr" rtl="0"/>
            <a:br>
              <a:rPr lang="en-US" sz="2800" dirty="0">
                <a:latin typeface="Times New Roman" pitchFamily="18" charset="0"/>
                <a:cs typeface="Times New Roman" pitchFamily="18" charset="0"/>
              </a:rPr>
            </a:br>
            <a:r>
              <a:rPr lang="en-US" sz="2800" dirty="0">
                <a:latin typeface="Times New Roman" pitchFamily="18" charset="0"/>
                <a:cs typeface="Times New Roman" pitchFamily="18" charset="0"/>
              </a:rPr>
              <a:t> </a:t>
            </a:r>
            <a:r>
              <a:rPr lang="en-US" sz="3200" b="1" dirty="0">
                <a:latin typeface="Times New Roman" pitchFamily="18" charset="0"/>
                <a:cs typeface="Times New Roman" pitchFamily="18" charset="0"/>
              </a:rPr>
              <a:t>Clinical approaches of (MARPE)(de Oliveira et al, 2021):</a:t>
            </a:r>
            <a:br>
              <a:rPr lang="en-US" sz="3200" dirty="0">
                <a:latin typeface="Times New Roman" pitchFamily="18" charset="0"/>
                <a:cs typeface="Times New Roman" pitchFamily="18" charset="0"/>
              </a:rPr>
            </a:br>
            <a:endParaRPr lang="ar-IQ" sz="3200" dirty="0">
              <a:latin typeface="Times New Roman" pitchFamily="18" charset="0"/>
              <a:cs typeface="Times New Roman" pitchFamily="18" charset="0"/>
            </a:endParaRPr>
          </a:p>
        </p:txBody>
      </p:sp>
      <p:sp>
        <p:nvSpPr>
          <p:cNvPr id="3" name="Content Placeholder 2"/>
          <p:cNvSpPr>
            <a:spLocks noGrp="1"/>
          </p:cNvSpPr>
          <p:nvPr>
            <p:ph idx="1"/>
          </p:nvPr>
        </p:nvSpPr>
        <p:spPr>
          <a:xfrm>
            <a:off x="467545" y="1700807"/>
            <a:ext cx="3240360" cy="4768221"/>
          </a:xfrm>
        </p:spPr>
        <p:txBody>
          <a:bodyPr>
            <a:normAutofit/>
          </a:bodyPr>
          <a:lstStyle/>
          <a:p>
            <a:pPr algn="l" rtl="0"/>
            <a:r>
              <a:rPr lang="en-US" dirty="0"/>
              <a:t>1.CBCT</a:t>
            </a:r>
          </a:p>
          <a:p>
            <a:pPr algn="l" rtl="0"/>
            <a:r>
              <a:rPr lang="en-US" dirty="0"/>
              <a:t>2. orthodontic technician</a:t>
            </a:r>
          </a:p>
          <a:p>
            <a:pPr lvl="0" algn="l" rtl="0"/>
            <a:r>
              <a:rPr lang="en-US" dirty="0"/>
              <a:t>3. contra-angle driver.</a:t>
            </a:r>
          </a:p>
          <a:p>
            <a:pPr algn="l" rtl="0"/>
            <a:r>
              <a:rPr lang="en-US" dirty="0"/>
              <a:t>4.deep palatal vault, four custom stainless-steel tubes laser-soldered indirectly to the body of the jackscrew</a:t>
            </a:r>
            <a:endParaRPr lang="ar-IQ" dirty="0"/>
          </a:p>
        </p:txBody>
      </p:sp>
      <p:pic>
        <p:nvPicPr>
          <p:cNvPr id="4" name="Picture 3"/>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3968" y="2019568"/>
            <a:ext cx="4510038" cy="2776283"/>
          </a:xfrm>
          <a:prstGeom prst="rect">
            <a:avLst/>
          </a:prstGeom>
          <a:noFill/>
          <a:ln>
            <a:noFill/>
          </a:ln>
        </p:spPr>
      </p:pic>
    </p:spTree>
    <p:extLst>
      <p:ext uri="{BB962C8B-B14F-4D97-AF65-F5344CB8AC3E}">
        <p14:creationId xmlns:p14="http://schemas.microsoft.com/office/powerpoint/2010/main" val="30502568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endParaRPr lang="ar-IQ"/>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171450"/>
            <a:ext cx="9001125" cy="6515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51153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27664"/>
            <a:ext cx="7600690" cy="1143000"/>
          </a:xfrm>
        </p:spPr>
        <p:txBody>
          <a:bodyPr>
            <a:normAutofit fontScale="90000"/>
          </a:bodyPr>
          <a:lstStyle/>
          <a:p>
            <a:r>
              <a:rPr lang="en-US" b="1" dirty="0">
                <a:latin typeface="Times New Roman" pitchFamily="18" charset="0"/>
                <a:cs typeface="Times New Roman" pitchFamily="18" charset="0"/>
              </a:rPr>
              <a:t>Clinical approaches of (MARPE)(de Oliveira et al, 2021):</a:t>
            </a:r>
            <a:endParaRPr lang="ar-IQ" dirty="0"/>
          </a:p>
        </p:txBody>
      </p:sp>
      <p:sp>
        <p:nvSpPr>
          <p:cNvPr id="3" name="Content Placeholder 2"/>
          <p:cNvSpPr>
            <a:spLocks noGrp="1"/>
          </p:cNvSpPr>
          <p:nvPr>
            <p:ph idx="1"/>
          </p:nvPr>
        </p:nvSpPr>
        <p:spPr>
          <a:xfrm>
            <a:off x="539553" y="2348880"/>
            <a:ext cx="4824536" cy="3508977"/>
          </a:xfrm>
        </p:spPr>
        <p:txBody>
          <a:bodyPr>
            <a:normAutofit fontScale="92500" lnSpcReduction="10000"/>
          </a:bodyPr>
          <a:lstStyle/>
          <a:p>
            <a:pPr algn="l" rtl="0"/>
            <a:r>
              <a:rPr lang="en-US" dirty="0"/>
              <a:t>5. </a:t>
            </a:r>
            <a:r>
              <a:rPr lang="en-US" dirty="0" err="1"/>
              <a:t>Bicortical</a:t>
            </a:r>
            <a:r>
              <a:rPr lang="en-US" dirty="0"/>
              <a:t> mini-implant anchorage </a:t>
            </a:r>
            <a:r>
              <a:rPr lang="en-US" b="1" dirty="0"/>
              <a:t>(</a:t>
            </a:r>
            <a:r>
              <a:rPr lang="en-US" b="1" dirty="0" err="1"/>
              <a:t>Cibele</a:t>
            </a:r>
            <a:r>
              <a:rPr lang="en-US" b="1" dirty="0"/>
              <a:t> B., 2021)</a:t>
            </a:r>
            <a:endParaRPr lang="en-US" dirty="0"/>
          </a:p>
          <a:p>
            <a:pPr algn="l" rtl="0"/>
            <a:r>
              <a:rPr lang="en-US" dirty="0"/>
              <a:t>6. The jackscrew was located between the maxillary second premolars and first molars</a:t>
            </a:r>
          </a:p>
          <a:p>
            <a:pPr algn="l" rtl="0"/>
            <a:r>
              <a:rPr lang="en-US" dirty="0"/>
              <a:t>7. cementation and TAD insertion</a:t>
            </a:r>
          </a:p>
          <a:p>
            <a:pPr algn="l" rtl="0"/>
            <a:r>
              <a:rPr lang="en-US" dirty="0"/>
              <a:t>8 . Activation 2/4 turn immediately after mini-implant placement</a:t>
            </a:r>
            <a:endParaRPr lang="ar-IQ"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2307" y="2954344"/>
            <a:ext cx="3878790" cy="258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730163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7584" y="764704"/>
            <a:ext cx="7024744" cy="1143000"/>
          </a:xfrm>
        </p:spPr>
        <p:txBody>
          <a:bodyPr>
            <a:normAutofit fontScale="90000"/>
          </a:bodyPr>
          <a:lstStyle/>
          <a:p>
            <a:r>
              <a:rPr lang="en-US" b="1" dirty="0">
                <a:latin typeface="Times New Roman" pitchFamily="18" charset="0"/>
                <a:cs typeface="Times New Roman" pitchFamily="18" charset="0"/>
              </a:rPr>
              <a:t>Clinical approaches of (MARPE)(de Oliveira et al, 2021)</a:t>
            </a:r>
            <a:endParaRPr lang="ar-IQ" dirty="0"/>
          </a:p>
        </p:txBody>
      </p:sp>
      <p:sp>
        <p:nvSpPr>
          <p:cNvPr id="3" name="Content Placeholder 2"/>
          <p:cNvSpPr>
            <a:spLocks noGrp="1"/>
          </p:cNvSpPr>
          <p:nvPr>
            <p:ph idx="1"/>
          </p:nvPr>
        </p:nvSpPr>
        <p:spPr>
          <a:xfrm>
            <a:off x="1043493" y="2323652"/>
            <a:ext cx="4536620" cy="3508977"/>
          </a:xfrm>
        </p:spPr>
        <p:txBody>
          <a:bodyPr/>
          <a:lstStyle/>
          <a:p>
            <a:pPr lvl="0" algn="l" rtl="0"/>
            <a:r>
              <a:rPr lang="en-US" dirty="0"/>
              <a:t>9. bite blocks to disengage the occlusion . </a:t>
            </a:r>
          </a:p>
          <a:p>
            <a:pPr marL="68580" lvl="0" indent="0" algn="l" rtl="0">
              <a:buNone/>
            </a:pPr>
            <a:endParaRPr lang="en-US" dirty="0"/>
          </a:p>
          <a:p>
            <a:pPr lvl="0" algn="l" rtl="0"/>
            <a:r>
              <a:rPr lang="en-US" dirty="0"/>
              <a:t>10.  End of treatment ligature wire or </a:t>
            </a:r>
            <a:r>
              <a:rPr lang="en-US" dirty="0" err="1"/>
              <a:t>flowable</a:t>
            </a:r>
            <a:r>
              <a:rPr lang="en-US" dirty="0"/>
              <a:t> composite as a passive retainer.</a:t>
            </a:r>
          </a:p>
          <a:p>
            <a:pPr algn="l" rtl="0"/>
            <a:endParaRPr lang="ar-IQ"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3098" y="1916832"/>
            <a:ext cx="3242303" cy="1945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34050" y="4077072"/>
            <a:ext cx="3600400" cy="2397807"/>
          </a:xfrm>
          <a:prstGeom prst="rect">
            <a:avLst/>
          </a:prstGeom>
        </p:spPr>
      </p:pic>
      <p:sp>
        <p:nvSpPr>
          <p:cNvPr id="4" name="TextBox 3"/>
          <p:cNvSpPr txBox="1"/>
          <p:nvPr/>
        </p:nvSpPr>
        <p:spPr>
          <a:xfrm>
            <a:off x="5534049" y="3501008"/>
            <a:ext cx="3421352" cy="369332"/>
          </a:xfrm>
          <a:prstGeom prst="rect">
            <a:avLst/>
          </a:prstGeom>
          <a:noFill/>
        </p:spPr>
        <p:txBody>
          <a:bodyPr wrap="square" rtlCol="1">
            <a:spAutoFit/>
          </a:bodyPr>
          <a:lstStyle/>
          <a:p>
            <a:r>
              <a:rPr lang="en-US" b="1" dirty="0" err="1"/>
              <a:t>Nabeel</a:t>
            </a:r>
            <a:r>
              <a:rPr lang="en-US" b="1" dirty="0"/>
              <a:t> Ahmad et al, 2014</a:t>
            </a:r>
            <a:endParaRPr lang="ar-IQ" b="1" dirty="0"/>
          </a:p>
        </p:txBody>
      </p:sp>
      <p:sp>
        <p:nvSpPr>
          <p:cNvPr id="6" name="Rectangle 5"/>
          <p:cNvSpPr/>
          <p:nvPr/>
        </p:nvSpPr>
        <p:spPr>
          <a:xfrm>
            <a:off x="5397152" y="5989930"/>
            <a:ext cx="3149260" cy="369332"/>
          </a:xfrm>
          <a:prstGeom prst="rect">
            <a:avLst/>
          </a:prstGeom>
        </p:spPr>
        <p:txBody>
          <a:bodyPr wrap="none">
            <a:spAutoFit/>
          </a:bodyPr>
          <a:lstStyle/>
          <a:p>
            <a:r>
              <a:rPr lang="en-US" b="1" dirty="0" err="1">
                <a:latin typeface="Times New Roman" panose="02020603050405020304" pitchFamily="18" charset="0"/>
                <a:ea typeface="Times New Roman" panose="02020603050405020304" pitchFamily="18" charset="0"/>
              </a:rPr>
              <a:t>Chrcanovic</a:t>
            </a:r>
            <a:r>
              <a:rPr lang="en-US" b="1" dirty="0">
                <a:latin typeface="Times New Roman" panose="02020603050405020304" pitchFamily="18" charset="0"/>
                <a:ea typeface="Times New Roman" panose="02020603050405020304" pitchFamily="18" charset="0"/>
              </a:rPr>
              <a:t> &amp; </a:t>
            </a:r>
            <a:r>
              <a:rPr lang="en-US" b="1" dirty="0" err="1">
                <a:latin typeface="Times New Roman" panose="02020603050405020304" pitchFamily="18" charset="0"/>
                <a:ea typeface="Times New Roman" panose="02020603050405020304" pitchFamily="18" charset="0"/>
              </a:rPr>
              <a:t>Custódio</a:t>
            </a:r>
            <a:r>
              <a:rPr lang="en-US" b="1" dirty="0">
                <a:latin typeface="Times New Roman" panose="02020603050405020304" pitchFamily="18" charset="0"/>
                <a:ea typeface="Times New Roman" panose="02020603050405020304" pitchFamily="18" charset="0"/>
              </a:rPr>
              <a:t> , 2009</a:t>
            </a:r>
            <a:endParaRPr lang="en-US" b="1" dirty="0"/>
          </a:p>
        </p:txBody>
      </p:sp>
    </p:spTree>
    <p:extLst>
      <p:ext uri="{BB962C8B-B14F-4D97-AF65-F5344CB8AC3E}">
        <p14:creationId xmlns:p14="http://schemas.microsoft.com/office/powerpoint/2010/main" val="27227438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490" y="1027664"/>
            <a:ext cx="7024744" cy="3265432"/>
          </a:xfrm>
        </p:spPr>
        <p:txBody>
          <a:bodyPr>
            <a:normAutofit/>
          </a:bodyPr>
          <a:lstStyle/>
          <a:p>
            <a:r>
              <a:rPr lang="en-US" b="1" dirty="0"/>
              <a:t>Where suitable sites for the insertion of orthodontic palatal mini-implants with MARPE?</a:t>
            </a:r>
            <a:br>
              <a:rPr lang="en-US" dirty="0"/>
            </a:br>
            <a:endParaRPr lang="ar-IQ" dirty="0"/>
          </a:p>
        </p:txBody>
      </p:sp>
    </p:spTree>
    <p:extLst>
      <p:ext uri="{BB962C8B-B14F-4D97-AF65-F5344CB8AC3E}">
        <p14:creationId xmlns:p14="http://schemas.microsoft.com/office/powerpoint/2010/main" val="23493480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87624" y="620689"/>
            <a:ext cx="6756896" cy="1800199"/>
          </a:xfrm>
        </p:spPr>
        <p:txBody>
          <a:bodyPr>
            <a:normAutofit fontScale="92500"/>
          </a:bodyPr>
          <a:lstStyle/>
          <a:p>
            <a:pPr algn="l" rtl="0"/>
            <a:r>
              <a:rPr lang="en-US" dirty="0"/>
              <a:t>In this study </a:t>
            </a:r>
            <a:r>
              <a:rPr lang="en-US" b="1" dirty="0"/>
              <a:t>(</a:t>
            </a:r>
            <a:r>
              <a:rPr lang="en-US" b="1" dirty="0" err="1"/>
              <a:t>Xinwei</a:t>
            </a:r>
            <a:r>
              <a:rPr lang="en-US" b="1" dirty="0"/>
              <a:t> Lyu,2020)</a:t>
            </a:r>
            <a:r>
              <a:rPr lang="en-US" dirty="0"/>
              <a:t>, palatal thicknesses of hard tissue, soft tissue, and hard</a:t>
            </a:r>
            <a:r>
              <a:rPr lang="ar-SA" dirty="0"/>
              <a:t>‏</a:t>
            </a:r>
            <a:r>
              <a:rPr lang="en-US" dirty="0"/>
              <a:t>soft tissues were evaluated to determine suitable sites for the insertion of orthodontic palatal mini-implants, they found that:</a:t>
            </a:r>
          </a:p>
          <a:p>
            <a:endParaRPr lang="ar-IQ" dirty="0"/>
          </a:p>
        </p:txBody>
      </p:sp>
      <p:pic>
        <p:nvPicPr>
          <p:cNvPr id="4" name="Picture 3"/>
          <p:cNvPicPr/>
          <p:nvPr/>
        </p:nvPicPr>
        <p:blipFill rotWithShape="1">
          <a:blip r:embed="rId2"/>
          <a:srcRect l="5185" t="12684" r="3603" b="7309"/>
          <a:stretch/>
        </p:blipFill>
        <p:spPr bwMode="auto">
          <a:xfrm>
            <a:off x="899592" y="2348880"/>
            <a:ext cx="7560840" cy="45091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247881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endParaRPr lang="ar-IQ"/>
          </a:p>
        </p:txBody>
      </p:sp>
      <p:pic>
        <p:nvPicPr>
          <p:cNvPr id="4" name="Picture 3"/>
          <p:cNvPicPr/>
          <p:nvPr/>
        </p:nvPicPr>
        <p:blipFill rotWithShape="1">
          <a:blip r:embed="rId2"/>
          <a:srcRect l="6982" t="14220" r="4053" b="9295"/>
          <a:stretch/>
        </p:blipFill>
        <p:spPr bwMode="auto">
          <a:xfrm>
            <a:off x="559418" y="476672"/>
            <a:ext cx="7992888" cy="54726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995916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9632" y="3501008"/>
            <a:ext cx="7024744" cy="1143000"/>
          </a:xfrm>
        </p:spPr>
        <p:txBody>
          <a:bodyPr>
            <a:normAutofit fontScale="90000"/>
          </a:bodyPr>
          <a:lstStyle/>
          <a:p>
            <a:pPr algn="ctr"/>
            <a:r>
              <a:rPr lang="en-US" b="1" dirty="0"/>
              <a:t>What about treatment difference for maxillary </a:t>
            </a:r>
            <a:r>
              <a:rPr lang="en-US" b="1" dirty="0">
                <a:solidFill>
                  <a:srgbClr val="FF0000"/>
                </a:solidFill>
              </a:rPr>
              <a:t>skeletal</a:t>
            </a:r>
            <a:r>
              <a:rPr lang="en-US" b="1" dirty="0"/>
              <a:t> expansion between MARBE and tooth borne maxillary expansion appliance </a:t>
            </a:r>
            <a:r>
              <a:rPr lang="en-US" b="1" dirty="0">
                <a:solidFill>
                  <a:srgbClr val="FF0000"/>
                </a:solidFill>
              </a:rPr>
              <a:t>(hyrax) </a:t>
            </a:r>
            <a:r>
              <a:rPr lang="en-US" b="1" dirty="0"/>
              <a:t>?</a:t>
            </a:r>
            <a:endParaRPr lang="ar-IQ" dirty="0"/>
          </a:p>
        </p:txBody>
      </p:sp>
    </p:spTree>
    <p:extLst>
      <p:ext uri="{BB962C8B-B14F-4D97-AF65-F5344CB8AC3E}">
        <p14:creationId xmlns:p14="http://schemas.microsoft.com/office/powerpoint/2010/main" val="30438438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9531" y="2911716"/>
            <a:ext cx="8323287" cy="3325595"/>
          </a:xfrm>
        </p:spPr>
        <p:txBody>
          <a:bodyPr>
            <a:normAutofit lnSpcReduction="10000"/>
          </a:bodyPr>
          <a:lstStyle/>
          <a:p>
            <a:pPr lvl="0" algn="just" rtl="0"/>
            <a:r>
              <a:rPr lang="en-US" dirty="0"/>
              <a:t>According to </a:t>
            </a:r>
            <a:r>
              <a:rPr lang="en-US" b="1" dirty="0"/>
              <a:t>(</a:t>
            </a:r>
            <a:r>
              <a:rPr lang="en-US" b="1" dirty="0" err="1"/>
              <a:t>Haichao</a:t>
            </a:r>
            <a:r>
              <a:rPr lang="en-US" b="1" dirty="0"/>
              <a:t> </a:t>
            </a:r>
            <a:r>
              <a:rPr lang="en-US" b="1" dirty="0" err="1"/>
              <a:t>Jiaa</a:t>
            </a:r>
            <a:r>
              <a:rPr lang="en-US" b="1" dirty="0"/>
              <a:t>, 2021) </a:t>
            </a:r>
            <a:r>
              <a:rPr lang="en-US" dirty="0"/>
              <a:t>The success rate of the </a:t>
            </a:r>
            <a:r>
              <a:rPr lang="en-US" dirty="0" err="1"/>
              <a:t>midpalatal</a:t>
            </a:r>
            <a:r>
              <a:rPr lang="en-US" dirty="0"/>
              <a:t> suture opening was higher in the MARPE group than in the Hyrax group.</a:t>
            </a:r>
          </a:p>
          <a:p>
            <a:pPr lvl="0" algn="just" rtl="0"/>
            <a:r>
              <a:rPr lang="en-US" dirty="0"/>
              <a:t>The MARPE appliance separated the suture in a more parallel manner, compared to the Hyrax expander, because This discrepancy can be explained by the position of the expander. The center of resistance of the maxilla is located between the first and second molar.</a:t>
            </a:r>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79712" y="502123"/>
            <a:ext cx="5082927" cy="2376264"/>
          </a:xfrm>
          <a:prstGeom prst="rect">
            <a:avLst/>
          </a:prstGeom>
          <a:noFill/>
          <a:ln>
            <a:noFill/>
          </a:ln>
        </p:spPr>
      </p:pic>
    </p:spTree>
    <p:extLst>
      <p:ext uri="{BB962C8B-B14F-4D97-AF65-F5344CB8AC3E}">
        <p14:creationId xmlns:p14="http://schemas.microsoft.com/office/powerpoint/2010/main" val="17953718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861387" y="1772816"/>
            <a:ext cx="4824413" cy="3508375"/>
          </a:xfrm>
        </p:spPr>
        <p:txBody>
          <a:bodyPr/>
          <a:lstStyle/>
          <a:p>
            <a:pPr algn="l" rtl="0"/>
            <a:r>
              <a:rPr lang="en-US" dirty="0"/>
              <a:t>one of the methods of gaining space</a:t>
            </a:r>
          </a:p>
          <a:p>
            <a:pPr algn="l" rtl="0"/>
            <a:r>
              <a:rPr lang="en-US" dirty="0"/>
              <a:t>Correction of the transverse discrepancy  </a:t>
            </a:r>
            <a:r>
              <a:rPr lang="en-US" b="1" dirty="0"/>
              <a:t>(</a:t>
            </a:r>
            <a:r>
              <a:rPr lang="en-US" b="1" dirty="0" err="1"/>
              <a:t>phulari</a:t>
            </a:r>
            <a:r>
              <a:rPr lang="en-US" b="1" dirty="0"/>
              <a:t>, 2011).</a:t>
            </a:r>
          </a:p>
          <a:p>
            <a:pPr algn="l" rtl="0"/>
            <a:endParaRPr lang="ar-IQ" dirty="0"/>
          </a:p>
        </p:txBody>
      </p:sp>
      <p:pic>
        <p:nvPicPr>
          <p:cNvPr id="4" name="Content Placeholder 3" descr="https://3989ac5bcbe1edfc864a-0a7f10f87519dba22d2dbc6233a731e5.ssl.cf2.rackcdn.com/centrallakesorthodontics/orthodontics-basics/Max_Expander/Max_Expander_234x215.jpg"/>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6156176" y="1556792"/>
            <a:ext cx="2483767" cy="2420888"/>
          </a:xfrm>
          <a:prstGeom prst="rect">
            <a:avLst/>
          </a:prstGeom>
          <a:noFill/>
          <a:ln>
            <a:noFill/>
          </a:ln>
        </p:spPr>
      </p:pic>
    </p:spTree>
    <p:extLst>
      <p:ext uri="{BB962C8B-B14F-4D97-AF65-F5344CB8AC3E}">
        <p14:creationId xmlns:p14="http://schemas.microsoft.com/office/powerpoint/2010/main" val="146296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rotWithShape="1">
          <a:blip r:embed="rId2">
            <a:extLst>
              <a:ext uri="{28A0092B-C50C-407E-A947-70E740481C1C}">
                <a14:useLocalDpi xmlns:a14="http://schemas.microsoft.com/office/drawing/2010/main" val="0"/>
              </a:ext>
            </a:extLst>
          </a:blip>
          <a:srcRect l="5190" t="14159" r="3980" b="7375"/>
          <a:stretch/>
        </p:blipFill>
        <p:spPr bwMode="auto">
          <a:xfrm>
            <a:off x="1979712" y="188640"/>
            <a:ext cx="4888399" cy="4968552"/>
          </a:xfrm>
          <a:prstGeom prst="rect">
            <a:avLst/>
          </a:prstGeom>
          <a:noFill/>
          <a:ln>
            <a:noFill/>
          </a:ln>
          <a:extLst>
            <a:ext uri="{53640926-AAD7-44D8-BBD7-CCE9431645EC}">
              <a14:shadowObscured xmlns:a14="http://schemas.microsoft.com/office/drawing/2010/main"/>
            </a:ext>
          </a:extLst>
        </p:spPr>
      </p:pic>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093" t="29332" r="17775" b="14334"/>
          <a:stretch/>
        </p:blipFill>
        <p:spPr bwMode="auto">
          <a:xfrm>
            <a:off x="1259632" y="2852936"/>
            <a:ext cx="6801822" cy="3672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80971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2348880"/>
            <a:ext cx="7024744" cy="2170664"/>
          </a:xfrm>
        </p:spPr>
        <p:txBody>
          <a:bodyPr>
            <a:normAutofit/>
          </a:bodyPr>
          <a:lstStyle/>
          <a:p>
            <a:r>
              <a:rPr lang="en-US" b="1" dirty="0"/>
              <a:t>What about factors affect success rate of MARPE?</a:t>
            </a:r>
            <a:br>
              <a:rPr lang="en-US" dirty="0"/>
            </a:br>
            <a:endParaRPr lang="ar-IQ" dirty="0"/>
          </a:p>
        </p:txBody>
      </p:sp>
    </p:spTree>
    <p:extLst>
      <p:ext uri="{BB962C8B-B14F-4D97-AF65-F5344CB8AC3E}">
        <p14:creationId xmlns:p14="http://schemas.microsoft.com/office/powerpoint/2010/main" val="1930477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757239"/>
            <a:ext cx="3928980" cy="5075390"/>
          </a:xfrm>
        </p:spPr>
        <p:txBody>
          <a:bodyPr>
            <a:normAutofit fontScale="92500"/>
          </a:bodyPr>
          <a:lstStyle/>
          <a:p>
            <a:pPr algn="l" rtl="0"/>
            <a:r>
              <a:rPr lang="en-US" dirty="0"/>
              <a:t>This research </a:t>
            </a:r>
            <a:r>
              <a:rPr lang="en-US" b="1" dirty="0"/>
              <a:t>(Oliveira et al, 2021)</a:t>
            </a:r>
            <a:r>
              <a:rPr lang="en-US" dirty="0"/>
              <a:t> evaluate whether the success of </a:t>
            </a:r>
            <a:r>
              <a:rPr lang="en-US" dirty="0" err="1"/>
              <a:t>miniscrew</a:t>
            </a:r>
            <a:r>
              <a:rPr lang="en-US" dirty="0"/>
              <a:t>-assisted rapid palatal expansion (MARPE), in patients with advanced bone maturation is effected by factors such as </a:t>
            </a:r>
            <a:r>
              <a:rPr lang="en-US" dirty="0" err="1">
                <a:solidFill>
                  <a:srgbClr val="FF0000"/>
                </a:solidFill>
              </a:rPr>
              <a:t>midpalatal</a:t>
            </a:r>
            <a:r>
              <a:rPr lang="en-US" dirty="0">
                <a:solidFill>
                  <a:srgbClr val="FF0000"/>
                </a:solidFill>
              </a:rPr>
              <a:t> suture (MPS) maturation, age, sex, or </a:t>
            </a:r>
            <a:r>
              <a:rPr lang="en-US" dirty="0" err="1">
                <a:solidFill>
                  <a:srgbClr val="FF0000"/>
                </a:solidFill>
              </a:rPr>
              <a:t>bicortical</a:t>
            </a:r>
            <a:r>
              <a:rPr lang="en-US" dirty="0">
                <a:solidFill>
                  <a:srgbClr val="FF0000"/>
                </a:solidFill>
              </a:rPr>
              <a:t> </a:t>
            </a:r>
            <a:r>
              <a:rPr lang="en-US" dirty="0" err="1">
                <a:solidFill>
                  <a:srgbClr val="FF0000"/>
                </a:solidFill>
              </a:rPr>
              <a:t>minimplant</a:t>
            </a:r>
            <a:r>
              <a:rPr lang="en-US" dirty="0">
                <a:solidFill>
                  <a:srgbClr val="FF0000"/>
                </a:solidFill>
              </a:rPr>
              <a:t> anchorage</a:t>
            </a:r>
            <a:r>
              <a:rPr lang="en-US" dirty="0"/>
              <a:t>, and they conclude that:</a:t>
            </a:r>
            <a:endParaRPr lang="ar-IQ"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70372" y="414613"/>
            <a:ext cx="4004724" cy="2880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8064" y="3244218"/>
            <a:ext cx="3649341" cy="350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26698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1907704" y="254571"/>
            <a:ext cx="5544616" cy="4680520"/>
          </a:xfrm>
          <a:prstGeom prst="rect">
            <a:avLst/>
          </a:prstGeom>
          <a:noFill/>
          <a:ln>
            <a:noFill/>
          </a:ln>
        </p:spPr>
      </p:pic>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140" t="33000" r="24805" b="33500"/>
          <a:stretch/>
        </p:blipFill>
        <p:spPr bwMode="auto">
          <a:xfrm>
            <a:off x="755576" y="2348880"/>
            <a:ext cx="7685325" cy="39720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94379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27584" y="1340768"/>
            <a:ext cx="7024687" cy="4705350"/>
          </a:xfrm>
        </p:spPr>
        <p:txBody>
          <a:bodyPr>
            <a:normAutofit/>
          </a:bodyPr>
          <a:lstStyle/>
          <a:p>
            <a:pPr algn="ctr"/>
            <a:r>
              <a:rPr lang="en-US" b="1" dirty="0"/>
              <a:t>Does </a:t>
            </a:r>
            <a:r>
              <a:rPr lang="en-US" b="1" dirty="0" err="1"/>
              <a:t>miniscrew</a:t>
            </a:r>
            <a:r>
              <a:rPr lang="en-US" b="1" dirty="0"/>
              <a:t> assisted rapid palatal expansion have complication associated with its treatment?</a:t>
            </a:r>
            <a:endParaRPr lang="ar-IQ" dirty="0"/>
          </a:p>
        </p:txBody>
      </p:sp>
    </p:spTree>
    <p:extLst>
      <p:ext uri="{BB962C8B-B14F-4D97-AF65-F5344CB8AC3E}">
        <p14:creationId xmlns:p14="http://schemas.microsoft.com/office/powerpoint/2010/main" val="402084084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20688"/>
            <a:ext cx="7024744" cy="1143000"/>
          </a:xfrm>
        </p:spPr>
        <p:txBody>
          <a:bodyPr>
            <a:noAutofit/>
          </a:bodyPr>
          <a:lstStyle/>
          <a:p>
            <a:r>
              <a:rPr lang="en-US" sz="2400" b="1" dirty="0"/>
              <a:t>Does </a:t>
            </a:r>
            <a:r>
              <a:rPr lang="en-US" sz="2400" b="1" dirty="0" err="1"/>
              <a:t>miniscrew</a:t>
            </a:r>
            <a:r>
              <a:rPr lang="en-US" sz="2400" b="1" dirty="0"/>
              <a:t> assisted rapid palatal expansion have complication associated with its treatment?</a:t>
            </a:r>
            <a:endParaRPr lang="ar-IQ" sz="2400" dirty="0"/>
          </a:p>
        </p:txBody>
      </p:sp>
      <p:sp>
        <p:nvSpPr>
          <p:cNvPr id="3" name="Content Placeholder 2"/>
          <p:cNvSpPr>
            <a:spLocks noGrp="1"/>
          </p:cNvSpPr>
          <p:nvPr>
            <p:ph idx="1"/>
          </p:nvPr>
        </p:nvSpPr>
        <p:spPr>
          <a:xfrm>
            <a:off x="395535" y="1814436"/>
            <a:ext cx="8438301" cy="4937722"/>
          </a:xfrm>
        </p:spPr>
        <p:txBody>
          <a:bodyPr>
            <a:normAutofit/>
          </a:bodyPr>
          <a:lstStyle/>
          <a:p>
            <a:pPr algn="just" rtl="0"/>
            <a:r>
              <a:rPr lang="en-US" sz="2000" dirty="0">
                <a:latin typeface="Times New Roman" pitchFamily="18" charset="0"/>
                <a:cs typeface="Times New Roman" pitchFamily="18" charset="0"/>
              </a:rPr>
              <a:t>Complications were registered from the patient´s records (</a:t>
            </a:r>
            <a:r>
              <a:rPr lang="en-US" sz="2000" b="1" dirty="0" err="1">
                <a:latin typeface="Times New Roman" pitchFamily="18" charset="0"/>
                <a:cs typeface="Times New Roman" pitchFamily="18" charset="0"/>
              </a:rPr>
              <a:t>Eugen</a:t>
            </a:r>
            <a:r>
              <a:rPr lang="en-US" sz="2000" b="1" dirty="0">
                <a:latin typeface="Times New Roman" pitchFamily="18" charset="0"/>
                <a:cs typeface="Times New Roman" pitchFamily="18" charset="0"/>
              </a:rPr>
              <a:t> </a:t>
            </a:r>
            <a:r>
              <a:rPr lang="en-US" sz="2000" b="1" dirty="0" err="1">
                <a:latin typeface="Times New Roman" pitchFamily="18" charset="0"/>
                <a:cs typeface="Times New Roman" pitchFamily="18" charset="0"/>
              </a:rPr>
              <a:t>Silviu</a:t>
            </a:r>
            <a:r>
              <a:rPr lang="en-US" sz="2000" b="1" dirty="0">
                <a:latin typeface="Times New Roman" pitchFamily="18" charset="0"/>
                <a:cs typeface="Times New Roman" pitchFamily="18" charset="0"/>
              </a:rPr>
              <a:t> Bud, 2021), (</a:t>
            </a:r>
            <a:r>
              <a:rPr lang="en-US" sz="2000" b="1" dirty="0" err="1">
                <a:latin typeface="Times New Roman" pitchFamily="18" charset="0"/>
                <a:cs typeface="Times New Roman" pitchFamily="18" charset="0"/>
              </a:rPr>
              <a:t>Huei</a:t>
            </a:r>
            <a:r>
              <a:rPr lang="en-US" sz="2000" b="1" dirty="0">
                <a:latin typeface="Times New Roman" pitchFamily="18" charset="0"/>
                <a:cs typeface="Times New Roman" pitchFamily="18" charset="0"/>
              </a:rPr>
              <a:t>-Rou </a:t>
            </a:r>
            <a:r>
              <a:rPr lang="en-US" sz="2000" b="1" dirty="0"/>
              <a:t>Tsai,2021)</a:t>
            </a:r>
            <a:r>
              <a:rPr lang="en-US" sz="2000" dirty="0"/>
              <a:t>. </a:t>
            </a:r>
          </a:p>
          <a:p>
            <a:pPr marL="68580" indent="0" algn="l" rtl="0">
              <a:buNone/>
            </a:pPr>
            <a:r>
              <a:rPr lang="en-US" dirty="0"/>
              <a:t>1. pain</a:t>
            </a:r>
          </a:p>
          <a:p>
            <a:pPr marL="68580" indent="0" algn="l" rtl="0">
              <a:buNone/>
            </a:pPr>
            <a:endParaRPr lang="en-US" dirty="0"/>
          </a:p>
          <a:p>
            <a:pPr marL="68580" indent="0" algn="l" rtl="0">
              <a:buNone/>
            </a:pPr>
            <a:r>
              <a:rPr lang="en-US" dirty="0"/>
              <a:t>2. Epistaxis</a:t>
            </a:r>
          </a:p>
          <a:p>
            <a:pPr algn="l" rtl="0"/>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5984389" y="3933056"/>
            <a:ext cx="2835394" cy="2248198"/>
          </a:xfrm>
          <a:prstGeom prst="rect">
            <a:avLst/>
          </a:prstGeom>
          <a:noFill/>
          <a:ln>
            <a:noFill/>
          </a:ln>
        </p:spPr>
      </p:pic>
      <p:pic>
        <p:nvPicPr>
          <p:cNvPr id="5" name="Picture 4"/>
          <p:cNvPicPr/>
          <p:nvPr/>
        </p:nvPicPr>
        <p:blipFill rotWithShape="1">
          <a:blip r:embed="rId3"/>
          <a:srcRect l="57364" t="43324" r="16085" b="26581"/>
          <a:stretch/>
        </p:blipFill>
        <p:spPr bwMode="auto">
          <a:xfrm>
            <a:off x="3059832" y="3933056"/>
            <a:ext cx="2795389" cy="2248198"/>
          </a:xfrm>
          <a:prstGeom prst="rect">
            <a:avLst/>
          </a:prstGeom>
          <a:ln>
            <a:noFill/>
          </a:ln>
          <a:extLst>
            <a:ext uri="{53640926-AAD7-44D8-BBD7-CCE9431645EC}">
              <a14:shadowObscured xmlns:a14="http://schemas.microsoft.com/office/drawing/2010/main"/>
            </a:ext>
          </a:extLst>
        </p:spPr>
      </p:pic>
      <p:pic>
        <p:nvPicPr>
          <p:cNvPr id="4098" name="Picture 2" descr="Epistaxis - MediGoo - Description - Medical Tests | Medical Informa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256" y="3933056"/>
            <a:ext cx="2095500" cy="2190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284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27664"/>
            <a:ext cx="8280920" cy="1143000"/>
          </a:xfrm>
        </p:spPr>
        <p:txBody>
          <a:bodyPr>
            <a:noAutofit/>
          </a:bodyPr>
          <a:lstStyle/>
          <a:p>
            <a:r>
              <a:rPr lang="en-US" sz="3200" b="1" dirty="0"/>
              <a:t>Does </a:t>
            </a:r>
            <a:r>
              <a:rPr lang="en-US" sz="3200" b="1" dirty="0" err="1"/>
              <a:t>miniscrew</a:t>
            </a:r>
            <a:r>
              <a:rPr lang="en-US" sz="3200" b="1" dirty="0"/>
              <a:t> assisted rapid palatal expansion have complication associated with its treatment?</a:t>
            </a:r>
            <a:endParaRPr lang="ar-IQ" sz="3200" dirty="0"/>
          </a:p>
        </p:txBody>
      </p:sp>
      <p:sp>
        <p:nvSpPr>
          <p:cNvPr id="3" name="Content Placeholder 2"/>
          <p:cNvSpPr>
            <a:spLocks noGrp="1"/>
          </p:cNvSpPr>
          <p:nvPr>
            <p:ph idx="1"/>
          </p:nvPr>
        </p:nvSpPr>
        <p:spPr>
          <a:xfrm>
            <a:off x="467544" y="2323652"/>
            <a:ext cx="8208912" cy="3508977"/>
          </a:xfrm>
        </p:spPr>
        <p:txBody>
          <a:bodyPr>
            <a:normAutofit lnSpcReduction="10000"/>
          </a:bodyPr>
          <a:lstStyle/>
          <a:p>
            <a:pPr algn="l" rtl="0"/>
            <a:r>
              <a:rPr lang="en-US" dirty="0"/>
              <a:t>3.Dental,</a:t>
            </a:r>
          </a:p>
          <a:p>
            <a:pPr marL="68580" indent="0" algn="l" rtl="0">
              <a:buNone/>
            </a:pPr>
            <a:r>
              <a:rPr lang="en-US" dirty="0"/>
              <a:t>gingival irritation,   </a:t>
            </a:r>
          </a:p>
          <a:p>
            <a:pPr marL="68580" indent="0" algn="l" rtl="0">
              <a:buNone/>
            </a:pPr>
            <a:r>
              <a:rPr lang="en-US" dirty="0"/>
              <a:t> root </a:t>
            </a:r>
            <a:r>
              <a:rPr lang="en-US" dirty="0" err="1"/>
              <a:t>resorption</a:t>
            </a:r>
            <a:r>
              <a:rPr lang="en-US" dirty="0"/>
              <a:t> or damage, </a:t>
            </a:r>
          </a:p>
          <a:p>
            <a:pPr marL="68580" indent="0" algn="l" rtl="0">
              <a:buNone/>
            </a:pPr>
            <a:r>
              <a:rPr lang="en-US" dirty="0"/>
              <a:t>gingival recession, </a:t>
            </a:r>
          </a:p>
          <a:p>
            <a:pPr marL="68580" indent="0" algn="l" rtl="0">
              <a:buNone/>
            </a:pPr>
            <a:r>
              <a:rPr lang="en-US" dirty="0"/>
              <a:t>loss of vitality</a:t>
            </a:r>
          </a:p>
          <a:p>
            <a:pPr marL="68580" indent="0" algn="l" rtl="0">
              <a:buNone/>
            </a:pPr>
            <a:endParaRPr lang="en-US" dirty="0"/>
          </a:p>
          <a:p>
            <a:pPr algn="l" rtl="0"/>
            <a:r>
              <a:rPr lang="en-US" dirty="0"/>
              <a:t>4. tissue- (</a:t>
            </a:r>
            <a:r>
              <a:rPr lang="en-US" dirty="0" err="1"/>
              <a:t>peri-implantitis</a:t>
            </a:r>
            <a:r>
              <a:rPr lang="en-US" dirty="0"/>
              <a:t>, infection, ulceration)  , Amoxicillin (500 mg every 8 h for 5 days)  ,and the use of </a:t>
            </a:r>
            <a:r>
              <a:rPr lang="en-US" dirty="0" err="1"/>
              <a:t>chlorhexidine</a:t>
            </a:r>
            <a:r>
              <a:rPr lang="en-US" dirty="0"/>
              <a:t> mouth rinsing were  suggested.</a:t>
            </a:r>
          </a:p>
          <a:p>
            <a:endParaRPr lang="ar-IQ" dirty="0"/>
          </a:p>
        </p:txBody>
      </p:sp>
    </p:spTree>
    <p:extLst>
      <p:ext uri="{BB962C8B-B14F-4D97-AF65-F5344CB8AC3E}">
        <p14:creationId xmlns:p14="http://schemas.microsoft.com/office/powerpoint/2010/main" val="4077613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92696"/>
            <a:ext cx="7024744" cy="1143000"/>
          </a:xfrm>
        </p:spPr>
        <p:txBody>
          <a:bodyPr>
            <a:noAutofit/>
          </a:bodyPr>
          <a:lstStyle/>
          <a:p>
            <a:r>
              <a:rPr lang="en-US" sz="2400" b="1" dirty="0"/>
              <a:t>Does </a:t>
            </a:r>
            <a:r>
              <a:rPr lang="en-US" sz="2400" b="1" dirty="0" err="1"/>
              <a:t>miniscrew</a:t>
            </a:r>
            <a:r>
              <a:rPr lang="en-US" sz="2400" b="1" dirty="0"/>
              <a:t> assisted rapid palatal expansion have complication associated with its treatment?</a:t>
            </a:r>
            <a:endParaRPr lang="ar-IQ" sz="2400" dirty="0"/>
          </a:p>
        </p:txBody>
      </p:sp>
      <p:sp>
        <p:nvSpPr>
          <p:cNvPr id="3" name="Content Placeholder 2"/>
          <p:cNvSpPr>
            <a:spLocks noGrp="1"/>
          </p:cNvSpPr>
          <p:nvPr>
            <p:ph idx="1"/>
          </p:nvPr>
        </p:nvSpPr>
        <p:spPr>
          <a:xfrm>
            <a:off x="755576" y="1700043"/>
            <a:ext cx="6777317" cy="3508977"/>
          </a:xfrm>
        </p:spPr>
        <p:txBody>
          <a:bodyPr/>
          <a:lstStyle/>
          <a:p>
            <a:pPr lvl="0" algn="l" rtl="0"/>
            <a:r>
              <a:rPr lang="en-US" dirty="0"/>
              <a:t>5. hardware-related side effects (loosening or deformation of </a:t>
            </a:r>
            <a:r>
              <a:rPr lang="en-US" dirty="0" err="1"/>
              <a:t>miniscrew</a:t>
            </a:r>
            <a:r>
              <a:rPr lang="en-US" dirty="0"/>
              <a:t>  , fracture or deformation of expansion screw), and</a:t>
            </a:r>
          </a:p>
          <a:p>
            <a:pPr lvl="0" algn="l" rtl="0"/>
            <a:r>
              <a:rPr lang="en-US" dirty="0"/>
              <a:t> 6. anatomical complications (asymmetric expansion, fracture of bone).</a:t>
            </a:r>
          </a:p>
          <a:p>
            <a:pPr algn="l"/>
            <a:endParaRPr lang="ar-IQ"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4188696"/>
            <a:ext cx="6073577" cy="25776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94978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988840"/>
            <a:ext cx="6777317" cy="3508977"/>
          </a:xfrm>
        </p:spPr>
        <p:txBody>
          <a:bodyPr/>
          <a:lstStyle/>
          <a:p>
            <a:pPr algn="l" rtl="0"/>
            <a:r>
              <a:rPr lang="en-US" dirty="0"/>
              <a:t>7. Tinnitus</a:t>
            </a:r>
          </a:p>
          <a:p>
            <a:pPr marL="68580" indent="0" algn="l" rtl="0">
              <a:buNone/>
            </a:pPr>
            <a:endParaRPr lang="en-US" dirty="0"/>
          </a:p>
          <a:p>
            <a:pPr marL="68580" indent="0" algn="l" rtl="0">
              <a:buNone/>
            </a:pPr>
            <a:endParaRPr lang="en-US" dirty="0"/>
          </a:p>
          <a:p>
            <a:pPr marL="68580" indent="0" algn="l" rtl="0">
              <a:buNone/>
            </a:pPr>
            <a:endParaRPr lang="en-US" dirty="0"/>
          </a:p>
          <a:p>
            <a:pPr lvl="0" algn="l" rtl="0"/>
            <a:r>
              <a:rPr lang="en-US" dirty="0"/>
              <a:t>8. micro-implants loosening,</a:t>
            </a:r>
          </a:p>
          <a:p>
            <a:pPr algn="l" rtl="0"/>
            <a:endParaRPr lang="ar-IQ" dirty="0"/>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07904" y="1117340"/>
            <a:ext cx="4530226" cy="2197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l="32182" t="24000" r="35636" b="28334"/>
          <a:stretch/>
        </p:blipFill>
        <p:spPr bwMode="auto">
          <a:xfrm>
            <a:off x="5580112" y="3717032"/>
            <a:ext cx="3138909" cy="2724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166993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027664"/>
            <a:ext cx="8496944" cy="1143000"/>
          </a:xfrm>
        </p:spPr>
        <p:txBody>
          <a:bodyPr>
            <a:normAutofit fontScale="90000"/>
          </a:bodyPr>
          <a:lstStyle/>
          <a:p>
            <a:r>
              <a:rPr lang="en-US" sz="3600" b="1" dirty="0"/>
              <a:t>surgically assisted rapid palatal expansion (SARPE) (</a:t>
            </a:r>
            <a:r>
              <a:rPr lang="en-US" sz="3600" b="1" dirty="0" err="1"/>
              <a:t>Proffit</a:t>
            </a:r>
            <a:r>
              <a:rPr lang="en-US" sz="3600" b="1" dirty="0"/>
              <a:t> ,2019) </a:t>
            </a:r>
            <a:r>
              <a:rPr lang="en-US" b="1" dirty="0"/>
              <a:t>:</a:t>
            </a:r>
            <a:br>
              <a:rPr lang="en-US" dirty="0"/>
            </a:br>
            <a:endParaRPr lang="ar-IQ" dirty="0"/>
          </a:p>
        </p:txBody>
      </p:sp>
      <p:sp>
        <p:nvSpPr>
          <p:cNvPr id="3" name="Content Placeholder 2"/>
          <p:cNvSpPr>
            <a:spLocks noGrp="1"/>
          </p:cNvSpPr>
          <p:nvPr>
            <p:ph idx="1"/>
          </p:nvPr>
        </p:nvSpPr>
        <p:spPr>
          <a:xfrm>
            <a:off x="467545" y="1556792"/>
            <a:ext cx="3255898" cy="4805121"/>
          </a:xfrm>
        </p:spPr>
        <p:txBody>
          <a:bodyPr>
            <a:normAutofit fontScale="85000" lnSpcReduction="10000"/>
          </a:bodyPr>
          <a:lstStyle/>
          <a:p>
            <a:pPr algn="l" rtl="0"/>
            <a:r>
              <a:rPr lang="en-US" dirty="0"/>
              <a:t>Surgical technique used to allow transverse expansion  </a:t>
            </a:r>
          </a:p>
          <a:p>
            <a:pPr algn="l" rtl="0"/>
            <a:r>
              <a:rPr lang="en-US" dirty="0"/>
              <a:t>The modern surgical technique includes all the bone cuts for a </a:t>
            </a:r>
            <a:r>
              <a:rPr lang="en-US" dirty="0" err="1"/>
              <a:t>LeFort</a:t>
            </a:r>
            <a:r>
              <a:rPr lang="en-US" dirty="0"/>
              <a:t> I osteotomy except the </a:t>
            </a:r>
            <a:r>
              <a:rPr lang="en-US" dirty="0" err="1"/>
              <a:t>downfracture</a:t>
            </a:r>
            <a:r>
              <a:rPr lang="en-US" dirty="0"/>
              <a:t>.    </a:t>
            </a:r>
          </a:p>
          <a:p>
            <a:pPr algn="l" rtl="0"/>
            <a:r>
              <a:rPr lang="en-US" dirty="0"/>
              <a:t>(SARPE), using bone cuts to reduce the resistance followed by expansion of the jackscrew to separate the 2 halves of the maxilla                                                                                                        </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3442" y="1988840"/>
            <a:ext cx="5420558"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206079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764704"/>
            <a:ext cx="7024744" cy="1766000"/>
          </a:xfrm>
        </p:spPr>
        <p:txBody>
          <a:bodyPr>
            <a:normAutofit fontScale="90000"/>
          </a:bodyPr>
          <a:lstStyle/>
          <a:p>
            <a:r>
              <a:rPr lang="en-US" b="1" dirty="0"/>
              <a:t>Three expansion treatment modalities are used today:</a:t>
            </a:r>
            <a:r>
              <a:rPr lang="en-US" dirty="0"/>
              <a:t> </a:t>
            </a:r>
            <a:br>
              <a:rPr lang="en-US" dirty="0"/>
            </a:br>
            <a:endParaRPr lang="ar-IQ" dirty="0"/>
          </a:p>
        </p:txBody>
      </p:sp>
      <p:sp>
        <p:nvSpPr>
          <p:cNvPr id="3" name="Content Placeholder 2"/>
          <p:cNvSpPr>
            <a:spLocks noGrp="1"/>
          </p:cNvSpPr>
          <p:nvPr>
            <p:ph idx="1"/>
          </p:nvPr>
        </p:nvSpPr>
        <p:spPr>
          <a:xfrm>
            <a:off x="1043609" y="2060848"/>
            <a:ext cx="3456384" cy="4085041"/>
          </a:xfrm>
        </p:spPr>
        <p:txBody>
          <a:bodyPr/>
          <a:lstStyle/>
          <a:p>
            <a:pPr algn="just" rtl="0"/>
            <a:r>
              <a:rPr lang="en-US" dirty="0"/>
              <a:t>rapid maxillary expansion (RME), </a:t>
            </a:r>
          </a:p>
          <a:p>
            <a:pPr algn="just" rtl="0"/>
            <a:r>
              <a:rPr lang="en-US" dirty="0"/>
              <a:t>slow maxillary expansion (SME) </a:t>
            </a:r>
          </a:p>
          <a:p>
            <a:pPr algn="just" rtl="0"/>
            <a:r>
              <a:rPr lang="en-US" dirty="0"/>
              <a:t>and surgically assisted maxillary expansion.</a:t>
            </a:r>
          </a:p>
          <a:p>
            <a:endParaRPr lang="ar-IQ" dirty="0"/>
          </a:p>
        </p:txBody>
      </p:sp>
      <p:pic>
        <p:nvPicPr>
          <p:cNvPr id="8194" name="Picture 2" descr="Guide: Speed Up or Slow Down YouTube Videos - Tips Bollyins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0032" y="1988840"/>
            <a:ext cx="3890480" cy="273630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General Surgery - Cheyenne Regional Medical Cente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16650" y="4725144"/>
            <a:ext cx="2823846" cy="2019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304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The primary indication for preliminary SARPE</a:t>
            </a:r>
            <a:endParaRPr lang="ar-IQ" dirty="0"/>
          </a:p>
        </p:txBody>
      </p:sp>
      <p:sp>
        <p:nvSpPr>
          <p:cNvPr id="3" name="Content Placeholder 2"/>
          <p:cNvSpPr>
            <a:spLocks noGrp="1"/>
          </p:cNvSpPr>
          <p:nvPr>
            <p:ph idx="1"/>
          </p:nvPr>
        </p:nvSpPr>
        <p:spPr/>
        <p:txBody>
          <a:bodyPr/>
          <a:lstStyle/>
          <a:p>
            <a:pPr marL="525780" indent="-457200" algn="l" rtl="0">
              <a:buAutoNum type="arabicPeriod"/>
            </a:pPr>
            <a:r>
              <a:rPr lang="en-US" dirty="0"/>
              <a:t>severe maxillary constriction</a:t>
            </a:r>
          </a:p>
          <a:p>
            <a:pPr marL="525780" indent="-457200" algn="l" rtl="0">
              <a:buAutoNum type="arabicPeriod"/>
            </a:pPr>
            <a:r>
              <a:rPr lang="en-US" dirty="0"/>
              <a:t>Complication of conventional RPE.</a:t>
            </a:r>
            <a:endParaRPr lang="ar-IQ" dirty="0"/>
          </a:p>
        </p:txBody>
      </p:sp>
    </p:spTree>
    <p:extLst>
      <p:ext uri="{BB962C8B-B14F-4D97-AF65-F5344CB8AC3E}">
        <p14:creationId xmlns:p14="http://schemas.microsoft.com/office/powerpoint/2010/main" val="34389820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8136904" cy="1838008"/>
          </a:xfrm>
        </p:spPr>
        <p:txBody>
          <a:bodyPr>
            <a:normAutofit fontScale="90000"/>
          </a:bodyPr>
          <a:lstStyle/>
          <a:p>
            <a:r>
              <a:rPr lang="en-US" b="1" dirty="0"/>
              <a:t>SARPE PROTOCOL (de Oliveira et al, 2021):</a:t>
            </a:r>
            <a:br>
              <a:rPr lang="en-US" dirty="0"/>
            </a:br>
            <a:endParaRPr lang="ar-IQ" dirty="0"/>
          </a:p>
        </p:txBody>
      </p:sp>
      <p:sp>
        <p:nvSpPr>
          <p:cNvPr id="3" name="Content Placeholder 2"/>
          <p:cNvSpPr>
            <a:spLocks noGrp="1"/>
          </p:cNvSpPr>
          <p:nvPr>
            <p:ph idx="1"/>
          </p:nvPr>
        </p:nvSpPr>
        <p:spPr/>
        <p:txBody>
          <a:bodyPr/>
          <a:lstStyle/>
          <a:p>
            <a:pPr algn="just" rtl="0"/>
            <a:r>
              <a:rPr lang="en-US" dirty="0"/>
              <a:t>The SARPE  including </a:t>
            </a:r>
            <a:r>
              <a:rPr lang="en-US" dirty="0" err="1"/>
              <a:t>LeFort</a:t>
            </a:r>
            <a:r>
              <a:rPr lang="en-US" dirty="0"/>
              <a:t> I subtotal osteotomy in the lateral wall of the maxilla, </a:t>
            </a:r>
            <a:r>
              <a:rPr lang="en-US" dirty="0" err="1"/>
              <a:t>pterygomaxillary</a:t>
            </a:r>
            <a:r>
              <a:rPr lang="en-US" dirty="0"/>
              <a:t> suture, and </a:t>
            </a:r>
            <a:r>
              <a:rPr lang="en-US" dirty="0" err="1"/>
              <a:t>midpalatal</a:t>
            </a:r>
            <a:r>
              <a:rPr lang="en-US" dirty="0"/>
              <a:t> suture disruption performed under general anesthesia . </a:t>
            </a:r>
          </a:p>
          <a:p>
            <a:pPr algn="just" rtl="0"/>
            <a:r>
              <a:rPr lang="en-US" dirty="0"/>
              <a:t>A hyrax expander was used with an activation protocol of 1/4 turns (0.2 mm) 2 times daily until </a:t>
            </a:r>
            <a:r>
              <a:rPr lang="en-US" dirty="0" err="1"/>
              <a:t>crossbite</a:t>
            </a:r>
            <a:r>
              <a:rPr lang="en-US" dirty="0"/>
              <a:t> correction.</a:t>
            </a:r>
          </a:p>
          <a:p>
            <a:endParaRPr lang="ar-IQ" dirty="0"/>
          </a:p>
        </p:txBody>
      </p:sp>
    </p:spTree>
    <p:extLst>
      <p:ext uri="{BB962C8B-B14F-4D97-AF65-F5344CB8AC3E}">
        <p14:creationId xmlns:p14="http://schemas.microsoft.com/office/powerpoint/2010/main" val="39175663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lgn="ctr"/>
            <a:r>
              <a:rPr lang="en-US" sz="3200" b="1" dirty="0"/>
              <a:t>Unfortunately, however, there is </a:t>
            </a:r>
            <a:r>
              <a:rPr lang="en-US" sz="3200" b="1" dirty="0">
                <a:solidFill>
                  <a:srgbClr val="FF0000"/>
                </a:solidFill>
              </a:rPr>
              <a:t>no guar­antee of symmetric expansion</a:t>
            </a:r>
            <a:r>
              <a:rPr lang="en-US" sz="3200" b="1" dirty="0"/>
              <a:t> </a:t>
            </a:r>
          </a:p>
          <a:p>
            <a:pPr algn="ctr"/>
            <a:r>
              <a:rPr lang="en-US" sz="3200" b="1" dirty="0"/>
              <a:t>one of the main disadvantages of this procedure. </a:t>
            </a:r>
            <a:endParaRPr lang="ar-IQ" sz="3200" b="1" dirty="0"/>
          </a:p>
        </p:txBody>
      </p:sp>
    </p:spTree>
    <p:extLst>
      <p:ext uri="{BB962C8B-B14F-4D97-AF65-F5344CB8AC3E}">
        <p14:creationId xmlns:p14="http://schemas.microsoft.com/office/powerpoint/2010/main" val="1280157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1340768"/>
            <a:ext cx="8280920" cy="1628800"/>
          </a:xfrm>
        </p:spPr>
        <p:txBody>
          <a:bodyPr>
            <a:normAutofit fontScale="90000"/>
          </a:bodyPr>
          <a:lstStyle/>
          <a:p>
            <a:r>
              <a:rPr lang="en-US" dirty="0"/>
              <a:t>Comparison dental and skeletal out come between </a:t>
            </a:r>
            <a:r>
              <a:rPr lang="en-US" b="1" dirty="0"/>
              <a:t>MARPE</a:t>
            </a:r>
            <a:r>
              <a:rPr lang="en-US" dirty="0"/>
              <a:t> and </a:t>
            </a:r>
            <a:r>
              <a:rPr lang="en-US" b="1" dirty="0"/>
              <a:t>SARPE (de Oliveira et al, 2021):</a:t>
            </a:r>
            <a:br>
              <a:rPr lang="en-US" dirty="0"/>
            </a:br>
            <a:endParaRPr lang="ar-IQ" dirty="0"/>
          </a:p>
        </p:txBody>
      </p:sp>
      <p:sp>
        <p:nvSpPr>
          <p:cNvPr id="3" name="Content Placeholder 2"/>
          <p:cNvSpPr>
            <a:spLocks noGrp="1"/>
          </p:cNvSpPr>
          <p:nvPr>
            <p:ph idx="1"/>
          </p:nvPr>
        </p:nvSpPr>
        <p:spPr>
          <a:xfrm>
            <a:off x="611560" y="2636912"/>
            <a:ext cx="7281257" cy="3508977"/>
          </a:xfrm>
        </p:spPr>
        <p:txBody>
          <a:bodyPr/>
          <a:lstStyle/>
          <a:p>
            <a:pPr algn="l" rtl="0"/>
            <a:r>
              <a:rPr lang="en-US" sz="3600" dirty="0"/>
              <a:t>MARPE showed significantly greater skeletal expansion than SARPE.</a:t>
            </a:r>
          </a:p>
          <a:p>
            <a:pPr algn="l" rtl="0"/>
            <a:endParaRPr lang="ar-IQ" dirty="0"/>
          </a:p>
        </p:txBody>
      </p:sp>
    </p:spTree>
    <p:extLst>
      <p:ext uri="{BB962C8B-B14F-4D97-AF65-F5344CB8AC3E}">
        <p14:creationId xmlns:p14="http://schemas.microsoft.com/office/powerpoint/2010/main" val="36236303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0688"/>
            <a:ext cx="7744824" cy="1143000"/>
          </a:xfrm>
        </p:spPr>
        <p:txBody>
          <a:bodyPr>
            <a:noAutofit/>
          </a:bodyPr>
          <a:lstStyle/>
          <a:p>
            <a:pPr algn="ctr"/>
            <a:r>
              <a:rPr lang="en-US" sz="2400" b="1" dirty="0"/>
              <a:t>Comparison  between MARPE and SARPE (de Oliveira et al, 2021):</a:t>
            </a:r>
            <a:br>
              <a:rPr lang="en-US" sz="2400" b="1" dirty="0"/>
            </a:br>
            <a:endParaRPr lang="ar-IQ" sz="2400" b="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875454247"/>
              </p:ext>
            </p:extLst>
          </p:nvPr>
        </p:nvGraphicFramePr>
        <p:xfrm>
          <a:off x="1115616" y="1484784"/>
          <a:ext cx="6777038" cy="5040560"/>
        </p:xfrm>
        <a:graphic>
          <a:graphicData uri="http://schemas.openxmlformats.org/drawingml/2006/table">
            <a:tbl>
              <a:tblPr rtl="1" firstRow="1" bandRow="1">
                <a:tableStyleId>{5C22544A-7EE6-4342-B048-85BDC9FD1C3A}</a:tableStyleId>
              </a:tblPr>
              <a:tblGrid>
                <a:gridCol w="3388519">
                  <a:extLst>
                    <a:ext uri="{9D8B030D-6E8A-4147-A177-3AD203B41FA5}">
                      <a16:colId xmlns:a16="http://schemas.microsoft.com/office/drawing/2014/main" val="20000"/>
                    </a:ext>
                  </a:extLst>
                </a:gridCol>
                <a:gridCol w="3388519">
                  <a:extLst>
                    <a:ext uri="{9D8B030D-6E8A-4147-A177-3AD203B41FA5}">
                      <a16:colId xmlns:a16="http://schemas.microsoft.com/office/drawing/2014/main" val="20001"/>
                    </a:ext>
                  </a:extLst>
                </a:gridCol>
              </a:tblGrid>
              <a:tr h="720080">
                <a:tc>
                  <a:txBody>
                    <a:bodyPr/>
                    <a:lstStyle/>
                    <a:p>
                      <a:pPr algn="ctr" rtl="0"/>
                      <a:r>
                        <a:rPr lang="en-US" sz="3200" b="1" kern="1200" dirty="0">
                          <a:solidFill>
                            <a:schemeClr val="lt1"/>
                          </a:solidFill>
                          <a:effectLst/>
                          <a:latin typeface="+mn-lt"/>
                          <a:ea typeface="+mn-ea"/>
                          <a:cs typeface="+mn-cs"/>
                        </a:rPr>
                        <a:t>SARPE</a:t>
                      </a:r>
                      <a:endParaRPr lang="ar-IQ" dirty="0"/>
                    </a:p>
                  </a:txBody>
                  <a:tcPr/>
                </a:tc>
                <a:tc>
                  <a:txBody>
                    <a:bodyPr/>
                    <a:lstStyle/>
                    <a:p>
                      <a:pPr algn="ctr" rtl="1"/>
                      <a:r>
                        <a:rPr lang="en-US" sz="3600" b="1" kern="1200" dirty="0">
                          <a:solidFill>
                            <a:schemeClr val="lt1"/>
                          </a:solidFill>
                          <a:effectLst/>
                          <a:latin typeface="+mn-lt"/>
                          <a:ea typeface="+mn-ea"/>
                          <a:cs typeface="+mn-cs"/>
                        </a:rPr>
                        <a:t>MARPE</a:t>
                      </a:r>
                      <a:endParaRPr lang="ar-IQ" sz="3600" dirty="0"/>
                    </a:p>
                  </a:txBody>
                  <a:tcPr/>
                </a:tc>
                <a:extLst>
                  <a:ext uri="{0D108BD9-81ED-4DB2-BD59-A6C34878D82A}">
                    <a16:rowId xmlns:a16="http://schemas.microsoft.com/office/drawing/2014/main" val="10000"/>
                  </a:ext>
                </a:extLst>
              </a:tr>
              <a:tr h="4320480">
                <a:tc>
                  <a:txBody>
                    <a:bodyPr/>
                    <a:lstStyle/>
                    <a:p>
                      <a:pPr algn="l" rtl="0"/>
                      <a:r>
                        <a:rPr lang="en-US" dirty="0"/>
                        <a:t> 1. Pyramidal</a:t>
                      </a:r>
                      <a:r>
                        <a:rPr lang="en-US" baseline="0" dirty="0"/>
                        <a:t> opening of MPS</a:t>
                      </a:r>
                    </a:p>
                    <a:p>
                      <a:pPr algn="l" rtl="0"/>
                      <a:r>
                        <a:rPr lang="en-US" baseline="0" dirty="0"/>
                        <a:t>2. Low force action</a:t>
                      </a:r>
                    </a:p>
                    <a:p>
                      <a:pPr algn="l" rtl="0"/>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3 More posterior teeth inclination</a:t>
                      </a:r>
                      <a:endParaRPr lang="ar-IQ"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4. Less  </a:t>
                      </a:r>
                      <a:r>
                        <a:rPr lang="en-US" baseline="0" dirty="0" err="1"/>
                        <a:t>periodental</a:t>
                      </a:r>
                      <a:r>
                        <a:rPr lang="en-US" baseline="0" dirty="0"/>
                        <a:t> health</a:t>
                      </a:r>
                      <a:endParaRPr lang="ar-IQ" dirty="0"/>
                    </a:p>
                    <a:p>
                      <a:pPr algn="l" rtl="0"/>
                      <a:endParaRPr lang="en-US" dirty="0"/>
                    </a:p>
                    <a:p>
                      <a:pPr algn="l" rtl="0"/>
                      <a:r>
                        <a:rPr lang="en-US" dirty="0"/>
                        <a:t>5.</a:t>
                      </a:r>
                      <a:r>
                        <a:rPr lang="en-US" sz="1800" kern="1200" dirty="0">
                          <a:solidFill>
                            <a:schemeClr val="dk1"/>
                          </a:solidFill>
                          <a:effectLst/>
                          <a:latin typeface="+mn-lt"/>
                          <a:ea typeface="+mn-ea"/>
                          <a:cs typeface="+mn-cs"/>
                        </a:rPr>
                        <a:t> Increase Nasal air way volume.</a:t>
                      </a:r>
                      <a:endParaRPr lang="ar-IQ" dirty="0"/>
                    </a:p>
                  </a:txBody>
                  <a:tcPr/>
                </a:tc>
                <a:tc>
                  <a:txBody>
                    <a:bodyPr/>
                    <a:lstStyle/>
                    <a:p>
                      <a:pPr marL="342900" indent="-342900" algn="l" rtl="0">
                        <a:buAutoNum type="arabicPeriod"/>
                      </a:pPr>
                      <a:r>
                        <a:rPr lang="en-US" dirty="0"/>
                        <a:t>Parallel opening of MPS</a:t>
                      </a:r>
                    </a:p>
                    <a:p>
                      <a:pPr marL="342900" indent="-342900" algn="l" rtl="0">
                        <a:buAutoNum type="arabicPeriod"/>
                      </a:pPr>
                      <a:endParaRPr lang="en-US" dirty="0"/>
                    </a:p>
                    <a:p>
                      <a:pPr marL="342900" indent="-342900" algn="l" rtl="0">
                        <a:buAutoNum type="arabicPeriod"/>
                      </a:pPr>
                      <a:r>
                        <a:rPr lang="en-US" dirty="0"/>
                        <a:t>High</a:t>
                      </a:r>
                      <a:r>
                        <a:rPr lang="en-US" baseline="0" dirty="0"/>
                        <a:t> force action</a:t>
                      </a:r>
                    </a:p>
                    <a:p>
                      <a:pPr marL="342900" indent="-342900" algn="l" rtl="0">
                        <a:buAutoNum type="arabicPeriod"/>
                      </a:pPr>
                      <a:endParaRPr lang="en-US" baseline="0" dirty="0"/>
                    </a:p>
                    <a:p>
                      <a:pPr marL="342900" indent="-342900" algn="l" rtl="0">
                        <a:buAutoNum type="arabicPeriod"/>
                      </a:pPr>
                      <a:r>
                        <a:rPr lang="en-US" baseline="0" dirty="0"/>
                        <a:t>Less posterior teeth inclination</a:t>
                      </a:r>
                    </a:p>
                    <a:p>
                      <a:pPr marL="342900" indent="-342900" algn="l" rtl="0">
                        <a:buAutoNum type="arabicPeriod"/>
                      </a:pPr>
                      <a:r>
                        <a:rPr lang="en-US" baseline="0" dirty="0"/>
                        <a:t>High </a:t>
                      </a:r>
                      <a:r>
                        <a:rPr lang="en-US" baseline="0" dirty="0" err="1"/>
                        <a:t>periodental</a:t>
                      </a:r>
                      <a:r>
                        <a:rPr lang="en-US" baseline="0" dirty="0"/>
                        <a:t> health</a:t>
                      </a:r>
                    </a:p>
                    <a:p>
                      <a:pPr marL="342900" indent="-342900" algn="l" rtl="0">
                        <a:buAutoNum type="arabicPeriod"/>
                      </a:pPr>
                      <a:endParaRPr lang="en-US" baseline="0" dirty="0"/>
                    </a:p>
                    <a:p>
                      <a:pPr marL="342900" indent="-342900" algn="l" rtl="0">
                        <a:buAutoNum type="arabicPeriod"/>
                      </a:pPr>
                      <a:r>
                        <a:rPr lang="en-US" sz="1800" kern="1200" dirty="0">
                          <a:solidFill>
                            <a:schemeClr val="dk1"/>
                          </a:solidFill>
                          <a:effectLst/>
                          <a:latin typeface="+mn-lt"/>
                          <a:ea typeface="+mn-ea"/>
                          <a:cs typeface="+mn-cs"/>
                        </a:rPr>
                        <a:t>Increase Nasal air way volume.</a:t>
                      </a:r>
                      <a:endParaRPr lang="ar-IQ" dirty="0"/>
                    </a:p>
                  </a:txBody>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86996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ar-IQ"/>
          </a:p>
        </p:txBody>
      </p:sp>
      <p:sp>
        <p:nvSpPr>
          <p:cNvPr id="3" name="Content Placeholder 2"/>
          <p:cNvSpPr>
            <a:spLocks noGrp="1"/>
          </p:cNvSpPr>
          <p:nvPr>
            <p:ph idx="1"/>
          </p:nvPr>
        </p:nvSpPr>
        <p:spPr/>
        <p:txBody>
          <a:bodyPr/>
          <a:lstStyle/>
          <a:p>
            <a:endParaRPr lang="ar-IQ" dirty="0"/>
          </a:p>
        </p:txBody>
      </p:sp>
      <p:pic>
        <p:nvPicPr>
          <p:cNvPr id="4" name="Picture 3"/>
          <p:cNvPicPr/>
          <p:nvPr/>
        </p:nvPicPr>
        <p:blipFill rotWithShape="1">
          <a:blip r:embed="rId2"/>
          <a:srcRect l="6598" t="16294" r="6424" b="18231"/>
          <a:stretch/>
        </p:blipFill>
        <p:spPr bwMode="auto">
          <a:xfrm>
            <a:off x="755576" y="13370"/>
            <a:ext cx="7632848" cy="3672408"/>
          </a:xfrm>
          <a:prstGeom prst="rect">
            <a:avLst/>
          </a:prstGeom>
          <a:ln>
            <a:noFill/>
          </a:ln>
          <a:extLst>
            <a:ext uri="{53640926-AAD7-44D8-BBD7-CCE9431645EC}">
              <a14:shadowObscured xmlns:a14="http://schemas.microsoft.com/office/drawing/2010/main"/>
            </a:ext>
          </a:extLst>
        </p:spPr>
      </p:pic>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3438" t="28334" r="21289" b="21667"/>
          <a:stretch/>
        </p:blipFill>
        <p:spPr bwMode="auto">
          <a:xfrm>
            <a:off x="1475656" y="2780928"/>
            <a:ext cx="6973256" cy="369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582806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339752" y="0"/>
            <a:ext cx="4320480" cy="4005064"/>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005064"/>
            <a:ext cx="6624736" cy="2520280"/>
          </a:xfrm>
          <a:prstGeom prst="rect">
            <a:avLst/>
          </a:prstGeom>
          <a:noFill/>
          <a:ln>
            <a:noFill/>
          </a:ln>
        </p:spPr>
      </p:pic>
    </p:spTree>
    <p:extLst>
      <p:ext uri="{BB962C8B-B14F-4D97-AF65-F5344CB8AC3E}">
        <p14:creationId xmlns:p14="http://schemas.microsoft.com/office/powerpoint/2010/main" val="7546058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42786"/>
            <a:ext cx="4863743" cy="1143000"/>
          </a:xfrm>
        </p:spPr>
        <p:txBody>
          <a:bodyPr>
            <a:normAutofit fontScale="90000"/>
          </a:bodyPr>
          <a:lstStyle/>
          <a:p>
            <a:pPr rtl="0"/>
            <a:r>
              <a:rPr lang="ar-IQ" b="1" dirty="0"/>
              <a:t> </a:t>
            </a:r>
            <a:r>
              <a:rPr lang="en-US" b="1" dirty="0"/>
              <a:t>Clear aligner (ZHOU AND GUO,2020)</a:t>
            </a:r>
            <a:br>
              <a:rPr lang="en-US" dirty="0"/>
            </a:br>
            <a:endParaRPr lang="ar-IQ" dirty="0"/>
          </a:p>
        </p:txBody>
      </p:sp>
      <p:sp>
        <p:nvSpPr>
          <p:cNvPr id="3" name="Content Placeholder 2"/>
          <p:cNvSpPr>
            <a:spLocks noGrp="1"/>
          </p:cNvSpPr>
          <p:nvPr>
            <p:ph idx="1"/>
          </p:nvPr>
        </p:nvSpPr>
        <p:spPr>
          <a:xfrm>
            <a:off x="539552" y="1579113"/>
            <a:ext cx="4280867" cy="4885311"/>
          </a:xfrm>
        </p:spPr>
        <p:txBody>
          <a:bodyPr>
            <a:normAutofit fontScale="85000" lnSpcReduction="10000"/>
          </a:bodyPr>
          <a:lstStyle/>
          <a:p>
            <a:pPr algn="l" rtl="0"/>
            <a:r>
              <a:rPr lang="en-US" dirty="0"/>
              <a:t>In 1946, </a:t>
            </a:r>
            <a:r>
              <a:rPr lang="en-US" dirty="0" err="1"/>
              <a:t>Kesling</a:t>
            </a:r>
            <a:r>
              <a:rPr lang="en-US" dirty="0"/>
              <a:t> proposed to manufacture a series of removable appliances called ‘‘aligners.’’ </a:t>
            </a:r>
          </a:p>
          <a:p>
            <a:pPr algn="l" rtl="0"/>
            <a:r>
              <a:rPr lang="en-US" dirty="0"/>
              <a:t>The underlying concept was to move teeth in a series of planned individual stages using positioners</a:t>
            </a:r>
          </a:p>
          <a:p>
            <a:pPr algn="l" rtl="0"/>
            <a:r>
              <a:rPr lang="en-US" dirty="0"/>
              <a:t> fabricated  thermoplastic material molding technology,</a:t>
            </a:r>
          </a:p>
          <a:p>
            <a:pPr algn="l" rtl="0"/>
            <a:r>
              <a:rPr lang="en-US" dirty="0"/>
              <a:t>Its unique advantages over traditional appliances include esthetics, comfort, removal for better hygiene, shorter appointment times, and 3D control of tooth movement. </a:t>
            </a:r>
            <a:endParaRPr lang="ar-IQ"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9279" y="764704"/>
            <a:ext cx="3633201" cy="2674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9279" y="3933056"/>
            <a:ext cx="3856915" cy="25313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6293901" y="3439561"/>
            <a:ext cx="1787669" cy="369332"/>
          </a:xfrm>
          <a:prstGeom prst="rect">
            <a:avLst/>
          </a:prstGeom>
        </p:spPr>
        <p:txBody>
          <a:bodyPr wrap="none">
            <a:spAutoFit/>
          </a:bodyPr>
          <a:lstStyle/>
          <a:p>
            <a:pPr algn="l" rtl="0"/>
            <a:r>
              <a:rPr lang="en-US" b="1" dirty="0"/>
              <a:t>(</a:t>
            </a:r>
            <a:r>
              <a:rPr lang="en-US" b="1" dirty="0" err="1"/>
              <a:t>Craber</a:t>
            </a:r>
            <a:r>
              <a:rPr lang="en-US" b="1" dirty="0"/>
              <a:t>, 2017)</a:t>
            </a:r>
            <a:endParaRPr lang="ar-IQ" b="1" dirty="0"/>
          </a:p>
        </p:txBody>
      </p:sp>
    </p:spTree>
    <p:extLst>
      <p:ext uri="{BB962C8B-B14F-4D97-AF65-F5344CB8AC3E}">
        <p14:creationId xmlns:p14="http://schemas.microsoft.com/office/powerpoint/2010/main" val="126875746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11560" y="692696"/>
            <a:ext cx="4516438" cy="5356225"/>
          </a:xfrm>
        </p:spPr>
        <p:txBody>
          <a:bodyPr>
            <a:normAutofit/>
          </a:bodyPr>
          <a:lstStyle/>
          <a:p>
            <a:pPr algn="l" rtl="0"/>
            <a:r>
              <a:rPr lang="en-US" dirty="0"/>
              <a:t>  </a:t>
            </a:r>
            <a:r>
              <a:rPr lang="en-US" dirty="0" err="1"/>
              <a:t>buccal</a:t>
            </a:r>
            <a:r>
              <a:rPr lang="en-US" dirty="0"/>
              <a:t> expansion can be achieved by </a:t>
            </a:r>
            <a:r>
              <a:rPr lang="en-US" dirty="0" err="1"/>
              <a:t>Invisalign</a:t>
            </a:r>
            <a:r>
              <a:rPr lang="en-US" dirty="0"/>
              <a:t> to relieve dental crowding,  to modify the arch form. </a:t>
            </a:r>
          </a:p>
          <a:p>
            <a:pPr algn="l" rtl="0"/>
            <a:r>
              <a:rPr lang="en-US" dirty="0"/>
              <a:t>reported in 2013 that expansion using </a:t>
            </a:r>
            <a:r>
              <a:rPr lang="en-US" dirty="0" err="1"/>
              <a:t>Invisalign</a:t>
            </a:r>
            <a:r>
              <a:rPr lang="en-US" dirty="0"/>
              <a:t> is indicated when having to </a:t>
            </a:r>
            <a:r>
              <a:rPr lang="en-US" dirty="0">
                <a:solidFill>
                  <a:srgbClr val="FF0000"/>
                </a:solidFill>
              </a:rPr>
              <a:t>resolve 1–5 mm of crowding and is also recommended for blocked out teeth</a:t>
            </a:r>
            <a:r>
              <a:rPr lang="en-US" dirty="0"/>
              <a:t>.  </a:t>
            </a:r>
          </a:p>
          <a:p>
            <a:pPr algn="l" rtl="0"/>
            <a:endParaRPr lang="ar-IQ" dirty="0"/>
          </a:p>
          <a:p>
            <a:endParaRPr lang="ar-IQ"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56397" y="1222068"/>
            <a:ext cx="360840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6156176" y="4581128"/>
            <a:ext cx="1787669" cy="369332"/>
          </a:xfrm>
          <a:prstGeom prst="rect">
            <a:avLst/>
          </a:prstGeom>
        </p:spPr>
        <p:txBody>
          <a:bodyPr wrap="none">
            <a:spAutoFit/>
          </a:bodyPr>
          <a:lstStyle/>
          <a:p>
            <a:pPr algn="l" rtl="0"/>
            <a:r>
              <a:rPr lang="en-US" b="1" dirty="0"/>
              <a:t>(</a:t>
            </a:r>
            <a:r>
              <a:rPr lang="en-US" b="1" dirty="0" err="1"/>
              <a:t>Craber</a:t>
            </a:r>
            <a:r>
              <a:rPr lang="en-US" b="1" dirty="0"/>
              <a:t>, 2017)</a:t>
            </a:r>
            <a:endParaRPr lang="ar-IQ" b="1" dirty="0"/>
          </a:p>
        </p:txBody>
      </p:sp>
    </p:spTree>
    <p:extLst>
      <p:ext uri="{BB962C8B-B14F-4D97-AF65-F5344CB8AC3E}">
        <p14:creationId xmlns:p14="http://schemas.microsoft.com/office/powerpoint/2010/main" val="411930962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30623"/>
            <a:ext cx="7024744" cy="1143000"/>
          </a:xfrm>
        </p:spPr>
        <p:txBody>
          <a:bodyPr/>
          <a:lstStyle/>
          <a:p>
            <a:r>
              <a:rPr lang="en-US" b="1" dirty="0"/>
              <a:t>CLEAR ALIGNER</a:t>
            </a:r>
            <a:endParaRPr lang="ar-IQ" b="1" dirty="0"/>
          </a:p>
        </p:txBody>
      </p:sp>
      <p:sp>
        <p:nvSpPr>
          <p:cNvPr id="3" name="Content Placeholder 2"/>
          <p:cNvSpPr>
            <a:spLocks noGrp="1"/>
          </p:cNvSpPr>
          <p:nvPr>
            <p:ph idx="1"/>
          </p:nvPr>
        </p:nvSpPr>
        <p:spPr/>
        <p:txBody>
          <a:bodyPr/>
          <a:lstStyle/>
          <a:p>
            <a:endParaRPr lang="ar-IQ" dirty="0"/>
          </a:p>
        </p:txBody>
      </p:sp>
      <p:pic>
        <p:nvPicPr>
          <p:cNvPr id="8" name="Picture 7"/>
          <p:cNvPicPr/>
          <p:nvPr/>
        </p:nvPicPr>
        <p:blipFill>
          <a:blip r:embed="rId3">
            <a:extLst>
              <a:ext uri="{28A0092B-C50C-407E-A947-70E740481C1C}">
                <a14:useLocalDpi xmlns:a14="http://schemas.microsoft.com/office/drawing/2010/main" val="0"/>
              </a:ext>
            </a:extLst>
          </a:blip>
          <a:srcRect/>
          <a:stretch>
            <a:fillRect/>
          </a:stretch>
        </p:blipFill>
        <p:spPr bwMode="auto">
          <a:xfrm>
            <a:off x="2199902" y="1052736"/>
            <a:ext cx="4464496" cy="5589240"/>
          </a:xfrm>
          <a:prstGeom prst="rect">
            <a:avLst/>
          </a:prstGeom>
          <a:noFill/>
          <a:ln>
            <a:noFill/>
          </a:ln>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3047" t="42333" r="20899" b="14667"/>
          <a:stretch/>
        </p:blipFill>
        <p:spPr bwMode="auto">
          <a:xfrm>
            <a:off x="1475656" y="3095777"/>
            <a:ext cx="7229592" cy="3249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458577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50868"/>
            <a:ext cx="7024744" cy="1143000"/>
          </a:xfrm>
        </p:spPr>
        <p:txBody>
          <a:bodyPr/>
          <a:lstStyle/>
          <a:p>
            <a:r>
              <a:rPr lang="en-US" b="1" dirty="0"/>
              <a:t>Cross bite</a:t>
            </a:r>
            <a:endParaRPr lang="ar-IQ" b="1" dirty="0"/>
          </a:p>
        </p:txBody>
      </p:sp>
      <p:sp>
        <p:nvSpPr>
          <p:cNvPr id="3" name="Content Placeholder 2"/>
          <p:cNvSpPr>
            <a:spLocks noGrp="1"/>
          </p:cNvSpPr>
          <p:nvPr>
            <p:ph idx="1"/>
          </p:nvPr>
        </p:nvSpPr>
        <p:spPr>
          <a:xfrm>
            <a:off x="506679" y="1346898"/>
            <a:ext cx="4713393" cy="4931064"/>
          </a:xfrm>
        </p:spPr>
        <p:txBody>
          <a:bodyPr>
            <a:normAutofit lnSpcReduction="10000"/>
          </a:bodyPr>
          <a:lstStyle/>
          <a:p>
            <a:pPr algn="l" rtl="0"/>
            <a:r>
              <a:rPr lang="en-US" b="1" dirty="0" err="1"/>
              <a:t>Singa</a:t>
            </a:r>
            <a:r>
              <a:rPr lang="en-US" b="1" dirty="0"/>
              <a:t>,(2015)</a:t>
            </a:r>
            <a:r>
              <a:rPr lang="en-US" dirty="0"/>
              <a:t>define Cross bites as a deviation of the normal </a:t>
            </a:r>
            <a:r>
              <a:rPr lang="en-US" dirty="0" err="1"/>
              <a:t>bucco</a:t>
            </a:r>
            <a:r>
              <a:rPr lang="en-US" dirty="0"/>
              <a:t>-lingual relationship of the teeth of one arch with those of the opposing arch. </a:t>
            </a:r>
          </a:p>
          <a:p>
            <a:pPr algn="l" rtl="0"/>
            <a:r>
              <a:rPr lang="en-US" dirty="0"/>
              <a:t> </a:t>
            </a:r>
            <a:r>
              <a:rPr lang="en-US" b="1" dirty="0"/>
              <a:t>Graber,(2017)</a:t>
            </a:r>
            <a:r>
              <a:rPr lang="en-US" dirty="0"/>
              <a:t> defined cross bites as a condition where one or more teeth may be </a:t>
            </a:r>
            <a:r>
              <a:rPr lang="en-US" dirty="0" err="1"/>
              <a:t>malposed</a:t>
            </a:r>
            <a:r>
              <a:rPr lang="en-US" dirty="0"/>
              <a:t> abnormally, </a:t>
            </a:r>
            <a:r>
              <a:rPr lang="en-US" dirty="0" err="1"/>
              <a:t>buccally</a:t>
            </a:r>
            <a:r>
              <a:rPr lang="en-US" dirty="0"/>
              <a:t> or </a:t>
            </a:r>
            <a:r>
              <a:rPr lang="en-US" dirty="0" err="1"/>
              <a:t>lingually</a:t>
            </a:r>
            <a:r>
              <a:rPr lang="en-US" dirty="0"/>
              <a:t> or </a:t>
            </a:r>
            <a:r>
              <a:rPr lang="en-US" dirty="0" err="1"/>
              <a:t>labially</a:t>
            </a:r>
            <a:r>
              <a:rPr lang="en-US" dirty="0"/>
              <a:t> with reference to the</a:t>
            </a:r>
          </a:p>
          <a:p>
            <a:pPr marL="68580" indent="0" algn="l" rtl="0">
              <a:buNone/>
            </a:pPr>
            <a:r>
              <a:rPr lang="en-US" dirty="0"/>
              <a:t>   Opposing tooth or teeth.</a:t>
            </a:r>
          </a:p>
          <a:p>
            <a:endParaRPr lang="ar-IQ"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8064" y="2132856"/>
            <a:ext cx="3407771" cy="2505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16216" y="4671849"/>
            <a:ext cx="1563248" cy="369332"/>
          </a:xfrm>
          <a:prstGeom prst="rect">
            <a:avLst/>
          </a:prstGeom>
        </p:spPr>
        <p:txBody>
          <a:bodyPr wrap="none">
            <a:spAutoFit/>
          </a:bodyPr>
          <a:lstStyle/>
          <a:p>
            <a:r>
              <a:rPr lang="en-US" b="1" dirty="0" err="1"/>
              <a:t>Singa</a:t>
            </a:r>
            <a:r>
              <a:rPr lang="en-US" b="1" dirty="0"/>
              <a:t>,(2015)</a:t>
            </a:r>
            <a:endParaRPr lang="ar-IQ" dirty="0"/>
          </a:p>
        </p:txBody>
      </p:sp>
    </p:spTree>
    <p:extLst>
      <p:ext uri="{BB962C8B-B14F-4D97-AF65-F5344CB8AC3E}">
        <p14:creationId xmlns:p14="http://schemas.microsoft.com/office/powerpoint/2010/main" val="2336264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The Importance of Sending a Thank-You After a Job Interview - Astrix"/>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700808"/>
            <a:ext cx="7620000"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3635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The clinical conditions indicating maxillary expansion include :</a:t>
            </a:r>
            <a:endParaRPr lang="ar-IQ" dirty="0"/>
          </a:p>
        </p:txBody>
      </p:sp>
      <p:sp>
        <p:nvSpPr>
          <p:cNvPr id="3" name="Content Placeholder 2"/>
          <p:cNvSpPr>
            <a:spLocks noGrp="1"/>
          </p:cNvSpPr>
          <p:nvPr>
            <p:ph idx="1"/>
          </p:nvPr>
        </p:nvSpPr>
        <p:spPr>
          <a:xfrm>
            <a:off x="539552" y="2348880"/>
            <a:ext cx="7632964" cy="3508977"/>
          </a:xfrm>
        </p:spPr>
        <p:txBody>
          <a:bodyPr/>
          <a:lstStyle/>
          <a:p>
            <a:pPr lvl="0" algn="just" rtl="0"/>
            <a:r>
              <a:rPr lang="en-US" dirty="0"/>
              <a:t>1.crossbites, </a:t>
            </a:r>
          </a:p>
          <a:p>
            <a:pPr lvl="0" algn="just" rtl="0"/>
            <a:r>
              <a:rPr lang="en-US" dirty="0"/>
              <a:t>2. distal molar movement, </a:t>
            </a:r>
          </a:p>
          <a:p>
            <a:pPr lvl="0" algn="just" rtl="0"/>
            <a:r>
              <a:rPr lang="en-US" dirty="0"/>
              <a:t>3. functional appliance treatment, </a:t>
            </a:r>
          </a:p>
          <a:p>
            <a:pPr lvl="0" algn="just" rtl="0"/>
            <a:r>
              <a:rPr lang="en-US" dirty="0"/>
              <a:t>4. surgical cases.</a:t>
            </a:r>
          </a:p>
          <a:p>
            <a:pPr marL="68580" indent="0" algn="ctr" rtl="0">
              <a:buNone/>
            </a:pPr>
            <a:r>
              <a:rPr lang="en-US" b="1" dirty="0"/>
              <a:t>(</a:t>
            </a:r>
            <a:r>
              <a:rPr lang="en-US" b="1" dirty="0" err="1"/>
              <a:t>Anirudh</a:t>
            </a:r>
            <a:r>
              <a:rPr lang="en-US" b="1" dirty="0"/>
              <a:t> Agarwal AND </a:t>
            </a:r>
            <a:r>
              <a:rPr lang="en-US" b="1" dirty="0" err="1"/>
              <a:t>Rinku</a:t>
            </a:r>
            <a:r>
              <a:rPr lang="en-US" b="1" dirty="0"/>
              <a:t> </a:t>
            </a:r>
            <a:r>
              <a:rPr lang="en-US" b="1" dirty="0" err="1"/>
              <a:t>Mathur</a:t>
            </a:r>
            <a:r>
              <a:rPr lang="en-US" b="1" dirty="0"/>
              <a:t>, 2010) </a:t>
            </a:r>
          </a:p>
          <a:p>
            <a:pPr algn="ctr"/>
            <a:endParaRPr lang="ar-IQ" dirty="0"/>
          </a:p>
        </p:txBody>
      </p:sp>
    </p:spTree>
    <p:extLst>
      <p:ext uri="{BB962C8B-B14F-4D97-AF65-F5344CB8AC3E}">
        <p14:creationId xmlns:p14="http://schemas.microsoft.com/office/powerpoint/2010/main" val="37592681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548680"/>
            <a:ext cx="7024744" cy="1838008"/>
          </a:xfrm>
        </p:spPr>
        <p:txBody>
          <a:bodyPr>
            <a:normAutofit fontScale="90000"/>
          </a:bodyPr>
          <a:lstStyle/>
          <a:p>
            <a:r>
              <a:rPr lang="en-US" b="1" dirty="0"/>
              <a:t>CLASSIFICATION OF CROSS BITES</a:t>
            </a:r>
            <a:br>
              <a:rPr lang="en-US" dirty="0"/>
            </a:br>
            <a:endParaRPr lang="ar-IQ" dirty="0"/>
          </a:p>
        </p:txBody>
      </p:sp>
      <p:sp>
        <p:nvSpPr>
          <p:cNvPr id="3" name="Content Placeholder 2"/>
          <p:cNvSpPr>
            <a:spLocks noGrp="1"/>
          </p:cNvSpPr>
          <p:nvPr>
            <p:ph idx="1"/>
          </p:nvPr>
        </p:nvSpPr>
        <p:spPr>
          <a:xfrm>
            <a:off x="539552" y="2150181"/>
            <a:ext cx="6777317" cy="3508977"/>
          </a:xfrm>
        </p:spPr>
        <p:txBody>
          <a:bodyPr/>
          <a:lstStyle/>
          <a:p>
            <a:pPr algn="l" rtl="0"/>
            <a:r>
              <a:rPr lang="en-US" dirty="0"/>
              <a:t>according to their location </a:t>
            </a:r>
            <a:r>
              <a:rPr lang="en-US" b="1" dirty="0"/>
              <a:t>(Singa,2015):</a:t>
            </a:r>
            <a:r>
              <a:rPr lang="en-US" dirty="0"/>
              <a:t> </a:t>
            </a:r>
            <a:endParaRPr lang="ar-IQ"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20298" y="3036763"/>
            <a:ext cx="3457575" cy="2228850"/>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3477874" y="3036764"/>
            <a:ext cx="2793526" cy="222885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6271400" y="3036763"/>
            <a:ext cx="2680335" cy="2228850"/>
          </a:xfrm>
          <a:prstGeom prst="rect">
            <a:avLst/>
          </a:prstGeom>
          <a:noFill/>
          <a:ln>
            <a:noFill/>
          </a:ln>
        </p:spPr>
      </p:pic>
    </p:spTree>
    <p:extLst>
      <p:ext uri="{BB962C8B-B14F-4D97-AF65-F5344CB8AC3E}">
        <p14:creationId xmlns:p14="http://schemas.microsoft.com/office/powerpoint/2010/main" val="3300755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260648"/>
            <a:ext cx="8280920" cy="2170664"/>
          </a:xfrm>
        </p:spPr>
        <p:txBody>
          <a:bodyPr>
            <a:normAutofit fontScale="90000"/>
          </a:bodyPr>
          <a:lstStyle/>
          <a:p>
            <a:r>
              <a:rPr lang="en-US" b="1" dirty="0"/>
              <a:t>Posterior </a:t>
            </a:r>
            <a:r>
              <a:rPr lang="en-US" b="1" dirty="0" err="1"/>
              <a:t>crossbite</a:t>
            </a:r>
            <a:r>
              <a:rPr lang="en-US" dirty="0"/>
              <a:t> </a:t>
            </a:r>
            <a:r>
              <a:rPr lang="en-US" b="1" dirty="0"/>
              <a:t>Classification according to etiology (</a:t>
            </a:r>
            <a:r>
              <a:rPr lang="en-US" b="1" dirty="0" err="1"/>
              <a:t>proffit</a:t>
            </a:r>
            <a:r>
              <a:rPr lang="en-US" b="1" dirty="0"/>
              <a:t> , 2019):</a:t>
            </a:r>
            <a:br>
              <a:rPr lang="en-US" b="1" dirty="0"/>
            </a:br>
            <a:endParaRPr lang="ar-IQ" b="1" dirty="0"/>
          </a:p>
        </p:txBody>
      </p:sp>
      <p:sp>
        <p:nvSpPr>
          <p:cNvPr id="3" name="Content Placeholder 2"/>
          <p:cNvSpPr>
            <a:spLocks noGrp="1"/>
          </p:cNvSpPr>
          <p:nvPr>
            <p:ph idx="1"/>
          </p:nvPr>
        </p:nvSpPr>
        <p:spPr/>
        <p:txBody>
          <a:bodyPr/>
          <a:lstStyle/>
          <a:p>
            <a:pPr algn="l" rtl="0"/>
            <a:r>
              <a:rPr lang="en-US" dirty="0"/>
              <a:t>                                  </a:t>
            </a:r>
            <a:r>
              <a:rPr lang="en-US" b="1" dirty="0">
                <a:solidFill>
                  <a:srgbClr val="FF0000"/>
                </a:solidFill>
              </a:rPr>
              <a:t>Dental</a:t>
            </a:r>
          </a:p>
          <a:p>
            <a:pPr algn="l" rtl="0"/>
            <a:endParaRPr lang="en-US" dirty="0"/>
          </a:p>
          <a:p>
            <a:pPr algn="l" rtl="0"/>
            <a:endParaRPr lang="en-US" dirty="0"/>
          </a:p>
          <a:p>
            <a:pPr algn="l" rtl="0"/>
            <a:endParaRPr lang="en-US" dirty="0"/>
          </a:p>
          <a:p>
            <a:pPr algn="l" rtl="0"/>
            <a:endParaRPr lang="en-US" dirty="0"/>
          </a:p>
          <a:p>
            <a:pPr algn="l" rtl="0"/>
            <a:r>
              <a:rPr lang="en-US" dirty="0"/>
              <a:t>                                  </a:t>
            </a:r>
            <a:r>
              <a:rPr lang="en-US" b="1" dirty="0">
                <a:solidFill>
                  <a:srgbClr val="FF0000"/>
                </a:solidFill>
              </a:rPr>
              <a:t>Skeletal</a:t>
            </a:r>
            <a:endParaRPr lang="ar-IQ" b="1" dirty="0">
              <a:solidFill>
                <a:srgbClr val="FF0000"/>
              </a:solidFill>
            </a:endParaRPr>
          </a:p>
        </p:txBody>
      </p:sp>
      <p:pic>
        <p:nvPicPr>
          <p:cNvPr id="4" name="Picture 3"/>
          <p:cNvPicPr/>
          <p:nvPr/>
        </p:nvPicPr>
        <p:blipFill rotWithShape="1">
          <a:blip r:embed="rId2">
            <a:extLst>
              <a:ext uri="{28A0092B-C50C-407E-A947-70E740481C1C}">
                <a14:useLocalDpi xmlns:a14="http://schemas.microsoft.com/office/drawing/2010/main" val="0"/>
              </a:ext>
            </a:extLst>
          </a:blip>
          <a:srcRect b="2601"/>
          <a:stretch/>
        </p:blipFill>
        <p:spPr bwMode="auto">
          <a:xfrm>
            <a:off x="5652120" y="2276872"/>
            <a:ext cx="2733675" cy="39243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9734309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ustin">
  <a:themeElements>
    <a:clrScheme name="Austin">
      <a:dk1>
        <a:sysClr val="windowText" lastClr="000000"/>
      </a:dk1>
      <a:lt1>
        <a:sysClr val="window" lastClr="FFFFFF"/>
      </a:lt1>
      <a:dk2>
        <a:srgbClr val="3E3D2D"/>
      </a:dk2>
      <a:lt2>
        <a:srgbClr val="CAF278"/>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Austin">
      <a:maj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stin">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lumMod val="100000"/>
              </a:schemeClr>
            </a:gs>
          </a:gsLst>
          <a:lin ang="5040000" scaled="1"/>
        </a:gradFill>
        <a:gradFill rotWithShape="1">
          <a:gsLst>
            <a:gs pos="0">
              <a:schemeClr val="phClr"/>
            </a:gs>
            <a:gs pos="100000">
              <a:schemeClr val="phClr">
                <a:shade val="75000"/>
                <a:satMod val="120000"/>
                <a:lumMod val="9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outerShdw blurRad="50800" dist="25400" dir="5400000" rotWithShape="0">
              <a:srgbClr val="000000">
                <a:alpha val="28000"/>
              </a:srgbClr>
            </a:outerShdw>
          </a:effectLst>
          <a:scene3d>
            <a:camera prst="orthographicFront">
              <a:rot lat="0" lon="0" rev="0"/>
            </a:camera>
            <a:lightRig rig="threePt" dir="tl">
              <a:rot lat="0" lon="0" rev="20400000"/>
            </a:lightRig>
          </a:scene3d>
          <a:sp3d>
            <a:bevelT w="50800" h="12700" prst="softRound"/>
          </a:sp3d>
        </a:effectStyle>
        <a:effectStyle>
          <a:effectLst>
            <a:outerShdw blurRad="44450" dist="50800" dir="5400000" sx="96000" rotWithShape="0">
              <a:srgbClr val="000000">
                <a:alpha val="34000"/>
              </a:srgbClr>
            </a:outerShdw>
          </a:effectLst>
          <a:scene3d>
            <a:camera prst="orthographicFront">
              <a:rot lat="0" lon="0" rev="0"/>
            </a:camera>
            <a:lightRig rig="threePt" dir="tl">
              <a:rot lat="0" lon="0" rev="20400000"/>
            </a:lightRig>
          </a:scene3d>
          <a:sp3d contourW="15875" prstMaterial="metal">
            <a:bevelT w="101600" h="25400" prst="softRound"/>
            <a:contourClr>
              <a:schemeClr val="phClr">
                <a:shade val="30000"/>
              </a:schemeClr>
            </a:contourClr>
          </a:sp3d>
        </a:effectStyle>
      </a:effectStyleLst>
      <a:bgFillStyleLst>
        <a:solidFill>
          <a:schemeClr val="phClr"/>
        </a:solidFill>
        <a:gradFill rotWithShape="1">
          <a:gsLst>
            <a:gs pos="0">
              <a:schemeClr val="phClr">
                <a:shade val="94000"/>
                <a:satMod val="114000"/>
                <a:lumMod val="96000"/>
              </a:schemeClr>
            </a:gs>
            <a:gs pos="62000">
              <a:schemeClr val="phClr">
                <a:tint val="92000"/>
                <a:shade val="66000"/>
                <a:satMod val="110000"/>
                <a:lumMod val="80000"/>
              </a:schemeClr>
            </a:gs>
            <a:gs pos="100000">
              <a:schemeClr val="phClr">
                <a:tint val="89000"/>
                <a:shade val="62000"/>
                <a:satMod val="110000"/>
                <a:lumMod val="72000"/>
              </a:schemeClr>
            </a:gs>
          </a:gsLst>
          <a:lin ang="5400000" scaled="0"/>
        </a:gradFill>
        <a:blipFill rotWithShape="1">
          <a:blip xmlns:r="http://schemas.openxmlformats.org/officeDocument/2006/relationships" r:embed="rId1">
            <a:duotone>
              <a:schemeClr val="phClr">
                <a:tint val="80000"/>
                <a:shade val="58000"/>
              </a:schemeClr>
              <a:schemeClr val="phClr">
                <a:tint val="73000"/>
                <a:shade val="68000"/>
                <a:satMod val="15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Retrospect</Template>
  <TotalTime>17348</TotalTime>
  <Words>1709</Words>
  <Application>Microsoft Office PowerPoint</Application>
  <PresentationFormat>On-screen Show (4:3)</PresentationFormat>
  <Paragraphs>211</Paragraphs>
  <Slides>60</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Century Gothic</vt:lpstr>
      <vt:lpstr>Times New Roman</vt:lpstr>
      <vt:lpstr>Wingdings 2</vt:lpstr>
      <vt:lpstr>Austin</vt:lpstr>
      <vt:lpstr>Maxillary expansion</vt:lpstr>
      <vt:lpstr>PowerPoint Presentation</vt:lpstr>
      <vt:lpstr>Introductionon</vt:lpstr>
      <vt:lpstr>PowerPoint Presentation</vt:lpstr>
      <vt:lpstr>Three expansion treatment modalities are used today:  </vt:lpstr>
      <vt:lpstr>Cross bite</vt:lpstr>
      <vt:lpstr>The clinical conditions indicating maxillary expansion include :</vt:lpstr>
      <vt:lpstr>CLASSIFICATION OF CROSS BITES </vt:lpstr>
      <vt:lpstr>Posterior crossbite Classification according to etiology (proffit , 2019): </vt:lpstr>
      <vt:lpstr>Hard palate anatomy</vt:lpstr>
      <vt:lpstr>Midpalatine suture anatomy (proffit,2019)</vt:lpstr>
      <vt:lpstr> </vt:lpstr>
      <vt:lpstr>Indications of Rapid Maxillary  Expansion (phullari, 2011): </vt:lpstr>
      <vt:lpstr>Effect of RME on Maxillary Skeletal Base ) (phullari, 2011): </vt:lpstr>
      <vt:lpstr>Effect of RME on Maxillary Posterior  Teeth  (phullari, 2011): </vt:lpstr>
      <vt:lpstr>Effect of RME on Maxillary Anterior  Teeth (phullari, 2011):  </vt:lpstr>
      <vt:lpstr>Effect of RME on Mandible </vt:lpstr>
      <vt:lpstr>Effect of RME on Nasal Cavity </vt:lpstr>
      <vt:lpstr>Types of Rapid Maxillary Expansion Appliances (phullari, 2011) </vt:lpstr>
      <vt:lpstr>Types of Rapid Maxillary Expansion Appliances (phullari, 2011) </vt:lpstr>
      <vt:lpstr>Types of Rapid Maxillary Expansion Appliances (phullari, 2011)  2. Fixed Rapid Maxillary Expansion Appliances </vt:lpstr>
      <vt:lpstr>Fixed Rapid Maxillary   Expansion Appliances (phullari, 2011)</vt:lpstr>
      <vt:lpstr>Fixed Rapid Maxillary   Expansion Appliances (phullari, 2011)</vt:lpstr>
      <vt:lpstr>Expansion Achieved Followed by RME </vt:lpstr>
      <vt:lpstr>Slow Arch Expansion </vt:lpstr>
      <vt:lpstr>Appliances Used for Slow Arch Expansion </vt:lpstr>
      <vt:lpstr>Appliances Used for Slow Arch Expansion</vt:lpstr>
      <vt:lpstr>Appliances Used for Slow Arch Expansion ( proffit,2019)</vt:lpstr>
      <vt:lpstr>Phullari ,2011</vt:lpstr>
      <vt:lpstr>Implant-Supported Expansion (semi slow expansion) Or Miniscrew assisted raped maxillary expansion (MARPE): </vt:lpstr>
      <vt:lpstr>  Clinical approaches of (MARPE)(de Oliveira et al, 2021): </vt:lpstr>
      <vt:lpstr>PowerPoint Presentation</vt:lpstr>
      <vt:lpstr>Clinical approaches of (MARPE)(de Oliveira et al, 2021):</vt:lpstr>
      <vt:lpstr>Clinical approaches of (MARPE)(de Oliveira et al, 2021)</vt:lpstr>
      <vt:lpstr>Where suitable sites for the insertion of orthodontic palatal mini-implants with MARPE? </vt:lpstr>
      <vt:lpstr>PowerPoint Presentation</vt:lpstr>
      <vt:lpstr>PowerPoint Presentation</vt:lpstr>
      <vt:lpstr>What about treatment difference for maxillary skeletal expansion between MARBE and tooth borne maxillary expansion appliance (hyrax) ?</vt:lpstr>
      <vt:lpstr>PowerPoint Presentation</vt:lpstr>
      <vt:lpstr>PowerPoint Presentation</vt:lpstr>
      <vt:lpstr>What about factors affect success rate of MARPE? </vt:lpstr>
      <vt:lpstr>PowerPoint Presentation</vt:lpstr>
      <vt:lpstr>PowerPoint Presentation</vt:lpstr>
      <vt:lpstr>Does miniscrew assisted rapid palatal expansion have complication associated with its treatment?</vt:lpstr>
      <vt:lpstr>Does miniscrew assisted rapid palatal expansion have complication associated with its treatment?</vt:lpstr>
      <vt:lpstr>Does miniscrew assisted rapid palatal expansion have complication associated with its treatment?</vt:lpstr>
      <vt:lpstr>Does miniscrew assisted rapid palatal expansion have complication associated with its treatment?</vt:lpstr>
      <vt:lpstr>PowerPoint Presentation</vt:lpstr>
      <vt:lpstr>surgically assisted rapid palatal expansion (SARPE) (Proffit ,2019) : </vt:lpstr>
      <vt:lpstr>The primary indication for preliminary SARPE</vt:lpstr>
      <vt:lpstr>SARPE PROTOCOL (de Oliveira et al, 2021): </vt:lpstr>
      <vt:lpstr>PowerPoint Presentation</vt:lpstr>
      <vt:lpstr>Comparison dental and skeletal out come between MARPE and SARPE (de Oliveira et al, 2021): </vt:lpstr>
      <vt:lpstr>Comparison  between MARPE and SARPE (de Oliveira et al, 2021): </vt:lpstr>
      <vt:lpstr>PowerPoint Presentation</vt:lpstr>
      <vt:lpstr>PowerPoint Presentation</vt:lpstr>
      <vt:lpstr> Clear aligner (ZHOU AND GUO,2020) </vt:lpstr>
      <vt:lpstr>PowerPoint Presentation</vt:lpstr>
      <vt:lpstr>CLEAR ALIGNER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Maxillary expantion</dc:title>
  <dc:creator>L E N O V O</dc:creator>
  <cp:lastModifiedBy>abdalbasit Fatihallah</cp:lastModifiedBy>
  <cp:revision>190</cp:revision>
  <dcterms:created xsi:type="dcterms:W3CDTF">2021-10-12T19:50:15Z</dcterms:created>
  <dcterms:modified xsi:type="dcterms:W3CDTF">2026-03-12T17:20:57Z</dcterms:modified>
</cp:coreProperties>
</file>