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ore Bandi Face" panose="020B0604020202020204" charset="-127"/>
      <p:regular r:id="rId14"/>
    </p:embeddedFont>
    <p:embeddedFont>
      <p:font typeface="Alice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larence Two" panose="020B0604020202020204" charset="0"/>
      <p:regular r:id="rId20"/>
    </p:embeddedFont>
    <p:embeddedFont>
      <p:font typeface="Lilita One" panose="020B0604020202020204" charset="0"/>
      <p:regular r:id="rId21"/>
    </p:embeddedFont>
    <p:embeddedFont>
      <p:font typeface="Open Sans" panose="020B0606030504020204" pitchFamily="34" charset="0"/>
      <p:regular r:id="rId22"/>
    </p:embeddedFont>
    <p:embeddedFont>
      <p:font typeface="Open Sans Bold" panose="020B0806030504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svg"/><Relationship Id="rId2" Type="http://schemas.openxmlformats.org/officeDocument/2006/relationships/image" Target="../media/image67.jpe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sv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svg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svg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19.svg"/><Relationship Id="rId10" Type="http://schemas.openxmlformats.org/officeDocument/2006/relationships/image" Target="../media/image64.svg"/><Relationship Id="rId4" Type="http://schemas.openxmlformats.org/officeDocument/2006/relationships/image" Target="../media/image1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86789"/>
            <a:ext cx="18288000" cy="4800600"/>
          </a:xfrm>
          <a:custGeom>
            <a:avLst/>
            <a:gdLst/>
            <a:ahLst/>
            <a:cxnLst/>
            <a:rect l="l" t="t" r="r" b="b"/>
            <a:pathLst>
              <a:path w="18288000" h="4800600">
                <a:moveTo>
                  <a:pt x="0" y="0"/>
                </a:moveTo>
                <a:lnTo>
                  <a:pt x="18288000" y="0"/>
                </a:lnTo>
                <a:lnTo>
                  <a:pt x="18288000" y="4800600"/>
                </a:lnTo>
                <a:lnTo>
                  <a:pt x="0" y="480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686579"/>
            <a:ext cx="7521848" cy="6600421"/>
          </a:xfrm>
          <a:custGeom>
            <a:avLst/>
            <a:gdLst/>
            <a:ahLst/>
            <a:cxnLst/>
            <a:rect l="l" t="t" r="r" b="b"/>
            <a:pathLst>
              <a:path w="7521848" h="6600421">
                <a:moveTo>
                  <a:pt x="0" y="0"/>
                </a:moveTo>
                <a:lnTo>
                  <a:pt x="7521848" y="0"/>
                </a:lnTo>
                <a:lnTo>
                  <a:pt x="7521848" y="6600421"/>
                </a:lnTo>
                <a:lnTo>
                  <a:pt x="0" y="660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67076" y="408717"/>
            <a:ext cx="1768224" cy="1239967"/>
          </a:xfrm>
          <a:custGeom>
            <a:avLst/>
            <a:gdLst/>
            <a:ahLst/>
            <a:cxnLst/>
            <a:rect l="l" t="t" r="r" b="b"/>
            <a:pathLst>
              <a:path w="1768224" h="1239967">
                <a:moveTo>
                  <a:pt x="0" y="0"/>
                </a:moveTo>
                <a:lnTo>
                  <a:pt x="1768223" y="0"/>
                </a:lnTo>
                <a:lnTo>
                  <a:pt x="1768223" y="1239966"/>
                </a:lnTo>
                <a:lnTo>
                  <a:pt x="0" y="123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88591" y="-1958057"/>
            <a:ext cx="4412441" cy="4789624"/>
          </a:xfrm>
          <a:custGeom>
            <a:avLst/>
            <a:gdLst/>
            <a:ahLst/>
            <a:cxnLst/>
            <a:rect l="l" t="t" r="r" b="b"/>
            <a:pathLst>
              <a:path w="4412441" h="4789624">
                <a:moveTo>
                  <a:pt x="0" y="0"/>
                </a:moveTo>
                <a:lnTo>
                  <a:pt x="4412441" y="0"/>
                </a:lnTo>
                <a:lnTo>
                  <a:pt x="4412441" y="4789624"/>
                </a:lnTo>
                <a:lnTo>
                  <a:pt x="0" y="4789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850" y="-624632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829461" y="2411952"/>
            <a:ext cx="8651366" cy="287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2"/>
              </a:lnSpc>
            </a:pPr>
            <a:r>
              <a:rPr lang="en-US" sz="7456" dirty="0">
                <a:solidFill>
                  <a:srgbClr val="C40000"/>
                </a:solidFill>
                <a:latin typeface="Clarence Two"/>
                <a:ea typeface="Clarence Two"/>
                <a:cs typeface="Clarence Two"/>
                <a:sym typeface="Clarence Two"/>
              </a:rPr>
              <a:t>DIFFERENCE Between </a:t>
            </a:r>
          </a:p>
          <a:p>
            <a:pPr algn="ctr">
              <a:lnSpc>
                <a:spcPts val="7382"/>
              </a:lnSpc>
            </a:pPr>
            <a:r>
              <a:rPr lang="en-US" sz="7456" dirty="0">
                <a:solidFill>
                  <a:srgbClr val="C40000"/>
                </a:solidFill>
                <a:latin typeface="Clarence Two"/>
                <a:ea typeface="Clarence Two"/>
                <a:cs typeface="Clarence Two"/>
                <a:sym typeface="Clarence Two"/>
              </a:rPr>
              <a:t>GENERAL ANEMIA AND</a:t>
            </a:r>
          </a:p>
          <a:p>
            <a:pPr algn="ctr">
              <a:lnSpc>
                <a:spcPts val="7382"/>
              </a:lnSpc>
            </a:pPr>
            <a:r>
              <a:rPr lang="en-US" sz="7456" dirty="0">
                <a:solidFill>
                  <a:srgbClr val="C40000"/>
                </a:solidFill>
                <a:latin typeface="Clarence Two"/>
                <a:ea typeface="Clarence Two"/>
                <a:cs typeface="Clarence Two"/>
                <a:sym typeface="Clarence Two"/>
              </a:rPr>
              <a:t>PERNICIOUS ANEMIA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55397" y="5332777"/>
            <a:ext cx="8625431" cy="151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0"/>
              </a:lnSpc>
            </a:pPr>
            <a:r>
              <a:rPr lang="en-US" sz="4441">
                <a:solidFill>
                  <a:srgbClr val="FFFAEE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Presented By </a:t>
            </a:r>
          </a:p>
          <a:p>
            <a:pPr algn="ctr" rtl="1">
              <a:lnSpc>
                <a:spcPts val="6040"/>
              </a:lnSpc>
            </a:pPr>
            <a:r>
              <a:rPr lang="ar-EG" sz="4441">
                <a:solidFill>
                  <a:srgbClr val="FFFAEE"/>
                </a:solidFill>
                <a:latin typeface="Core Bandi Face"/>
                <a:ea typeface="Core Bandi Face"/>
                <a:cs typeface="Core Bandi Face"/>
                <a:sym typeface="Core Bandi Face"/>
                <a:rtl/>
              </a:rPr>
              <a:t>م. مياسة عبدالله علي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12567" y="-1648194"/>
            <a:ext cx="9311171" cy="5396600"/>
          </a:xfrm>
          <a:custGeom>
            <a:avLst/>
            <a:gdLst/>
            <a:ahLst/>
            <a:cxnLst/>
            <a:rect l="l" t="t" r="r" b="b"/>
            <a:pathLst>
              <a:path w="9311171" h="5396600">
                <a:moveTo>
                  <a:pt x="0" y="0"/>
                </a:moveTo>
                <a:lnTo>
                  <a:pt x="9311172" y="0"/>
                </a:lnTo>
                <a:lnTo>
                  <a:pt x="9311172" y="5396600"/>
                </a:lnTo>
                <a:lnTo>
                  <a:pt x="0" y="539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22110" y="7588700"/>
            <a:ext cx="9311171" cy="5396600"/>
          </a:xfrm>
          <a:custGeom>
            <a:avLst/>
            <a:gdLst/>
            <a:ahLst/>
            <a:cxnLst/>
            <a:rect l="l" t="t" r="r" b="b"/>
            <a:pathLst>
              <a:path w="9311171" h="5396600">
                <a:moveTo>
                  <a:pt x="0" y="0"/>
                </a:moveTo>
                <a:lnTo>
                  <a:pt x="9311172" y="0"/>
                </a:lnTo>
                <a:lnTo>
                  <a:pt x="9311172" y="5396600"/>
                </a:lnTo>
                <a:lnTo>
                  <a:pt x="0" y="539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59036" y="1201244"/>
            <a:ext cx="878851" cy="1265362"/>
          </a:xfrm>
          <a:custGeom>
            <a:avLst/>
            <a:gdLst/>
            <a:ahLst/>
            <a:cxnLst/>
            <a:rect l="l" t="t" r="r" b="b"/>
            <a:pathLst>
              <a:path w="878851" h="1265362">
                <a:moveTo>
                  <a:pt x="0" y="0"/>
                </a:moveTo>
                <a:lnTo>
                  <a:pt x="878851" y="0"/>
                </a:lnTo>
                <a:lnTo>
                  <a:pt x="878851" y="1265362"/>
                </a:lnTo>
                <a:lnTo>
                  <a:pt x="0" y="1265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03968" y="620471"/>
            <a:ext cx="751640" cy="1082204"/>
          </a:xfrm>
          <a:custGeom>
            <a:avLst/>
            <a:gdLst/>
            <a:ahLst/>
            <a:cxnLst/>
            <a:rect l="l" t="t" r="r" b="b"/>
            <a:pathLst>
              <a:path w="751640" h="1082204">
                <a:moveTo>
                  <a:pt x="0" y="0"/>
                </a:moveTo>
                <a:lnTo>
                  <a:pt x="751639" y="0"/>
                </a:lnTo>
                <a:lnTo>
                  <a:pt x="751639" y="1082204"/>
                </a:lnTo>
                <a:lnTo>
                  <a:pt x="0" y="1082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0408" y="237938"/>
            <a:ext cx="531373" cy="765065"/>
          </a:xfrm>
          <a:custGeom>
            <a:avLst/>
            <a:gdLst/>
            <a:ahLst/>
            <a:cxnLst/>
            <a:rect l="l" t="t" r="r" b="b"/>
            <a:pathLst>
              <a:path w="531373" h="765065">
                <a:moveTo>
                  <a:pt x="0" y="0"/>
                </a:moveTo>
                <a:lnTo>
                  <a:pt x="531373" y="0"/>
                </a:lnTo>
                <a:lnTo>
                  <a:pt x="531373" y="765066"/>
                </a:lnTo>
                <a:lnTo>
                  <a:pt x="0" y="76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27568" y="-1648194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6" y="0"/>
                </a:lnTo>
                <a:lnTo>
                  <a:pt x="5312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57322" y="7408789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42" y="7881614"/>
            <a:ext cx="2041716" cy="2041716"/>
          </a:xfrm>
          <a:custGeom>
            <a:avLst/>
            <a:gdLst/>
            <a:ahLst/>
            <a:cxnLst/>
            <a:rect l="l" t="t" r="r" b="b"/>
            <a:pathLst>
              <a:path w="2041716" h="2041716">
                <a:moveTo>
                  <a:pt x="0" y="0"/>
                </a:moveTo>
                <a:lnTo>
                  <a:pt x="2041716" y="0"/>
                </a:lnTo>
                <a:lnTo>
                  <a:pt x="2041716" y="2041716"/>
                </a:lnTo>
                <a:lnTo>
                  <a:pt x="0" y="2041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22407" y="1287558"/>
            <a:ext cx="984318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C20807"/>
                </a:solidFill>
                <a:latin typeface="Clarence Two"/>
                <a:ea typeface="Clarence Two"/>
                <a:cs typeface="Clarence Two"/>
                <a:sym typeface="Clarence Two"/>
              </a:rPr>
              <a:t>DIAGNOSIS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08491" y="3604029"/>
            <a:ext cx="2973433" cy="4851415"/>
            <a:chOff x="0" y="0"/>
            <a:chExt cx="3964578" cy="6468553"/>
          </a:xfrm>
        </p:grpSpPr>
        <p:sp>
          <p:nvSpPr>
            <p:cNvPr id="13" name="Freeform 13"/>
            <p:cNvSpPr/>
            <p:nvPr/>
          </p:nvSpPr>
          <p:spPr>
            <a:xfrm>
              <a:off x="826631" y="4157238"/>
              <a:ext cx="2311315" cy="2311315"/>
            </a:xfrm>
            <a:custGeom>
              <a:avLst/>
              <a:gdLst/>
              <a:ahLst/>
              <a:cxnLst/>
              <a:rect l="l" t="t" r="r" b="b"/>
              <a:pathLst>
                <a:path w="2311315" h="2311315">
                  <a:moveTo>
                    <a:pt x="0" y="0"/>
                  </a:moveTo>
                  <a:lnTo>
                    <a:pt x="2311316" y="0"/>
                  </a:lnTo>
                  <a:lnTo>
                    <a:pt x="2311316" y="2311315"/>
                  </a:lnTo>
                  <a:lnTo>
                    <a:pt x="0" y="2311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0" y="1707121"/>
              <a:ext cx="3964578" cy="1292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6"/>
                </a:lnSpc>
                <a:spcBef>
                  <a:spcPct val="0"/>
                </a:spcBef>
              </a:pPr>
              <a:r>
                <a:rPr lang="en-US" sz="2812" dirty="0">
                  <a:solidFill>
                    <a:srgbClr val="87312E"/>
                  </a:solidFill>
                  <a:latin typeface="Alice"/>
                  <a:ea typeface="Alice"/>
                  <a:cs typeface="Alice"/>
                  <a:sym typeface="Alice"/>
                </a:rPr>
                <a:t>Low serum vitamin B12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06694" y="-123825"/>
              <a:ext cx="2751191" cy="134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846653" y="3657909"/>
            <a:ext cx="2973433" cy="4899028"/>
            <a:chOff x="0" y="0"/>
            <a:chExt cx="3964578" cy="6532037"/>
          </a:xfrm>
        </p:grpSpPr>
        <p:sp>
          <p:nvSpPr>
            <p:cNvPr id="17" name="Freeform 17"/>
            <p:cNvSpPr/>
            <p:nvPr/>
          </p:nvSpPr>
          <p:spPr>
            <a:xfrm>
              <a:off x="768766" y="4085397"/>
              <a:ext cx="2299842" cy="2446640"/>
            </a:xfrm>
            <a:custGeom>
              <a:avLst/>
              <a:gdLst/>
              <a:ahLst/>
              <a:cxnLst/>
              <a:rect l="l" t="t" r="r" b="b"/>
              <a:pathLst>
                <a:path w="2299842" h="2446640">
                  <a:moveTo>
                    <a:pt x="0" y="0"/>
                  </a:moveTo>
                  <a:lnTo>
                    <a:pt x="2299841" y="0"/>
                  </a:lnTo>
                  <a:lnTo>
                    <a:pt x="2299841" y="2446640"/>
                  </a:lnTo>
                  <a:lnTo>
                    <a:pt x="0" y="2446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1707121"/>
              <a:ext cx="3964578" cy="1952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6"/>
                </a:lnSpc>
                <a:spcBef>
                  <a:spcPct val="0"/>
                </a:spcBef>
              </a:pPr>
              <a:r>
                <a:rPr lang="en-US" sz="2812" dirty="0">
                  <a:solidFill>
                    <a:srgbClr val="87312E"/>
                  </a:solidFill>
                  <a:latin typeface="Alice"/>
                  <a:ea typeface="Alice"/>
                  <a:cs typeface="Alice"/>
                  <a:sym typeface="Alice"/>
                </a:rPr>
                <a:t>High MCV (macrocytic anemia)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6694" y="-123825"/>
              <a:ext cx="2751191" cy="134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67913" y="3656056"/>
            <a:ext cx="2973433" cy="4799388"/>
            <a:chOff x="0" y="0"/>
            <a:chExt cx="3964578" cy="6399184"/>
          </a:xfrm>
        </p:grpSpPr>
        <p:sp>
          <p:nvSpPr>
            <p:cNvPr id="21" name="Freeform 21"/>
            <p:cNvSpPr/>
            <p:nvPr/>
          </p:nvSpPr>
          <p:spPr>
            <a:xfrm>
              <a:off x="817898" y="4087868"/>
              <a:ext cx="2328781" cy="2311315"/>
            </a:xfrm>
            <a:custGeom>
              <a:avLst/>
              <a:gdLst/>
              <a:ahLst/>
              <a:cxnLst/>
              <a:rect l="l" t="t" r="r" b="b"/>
              <a:pathLst>
                <a:path w="2328781" h="2311315">
                  <a:moveTo>
                    <a:pt x="0" y="0"/>
                  </a:moveTo>
                  <a:lnTo>
                    <a:pt x="2328782" y="0"/>
                  </a:lnTo>
                  <a:lnTo>
                    <a:pt x="2328782" y="2311316"/>
                  </a:lnTo>
                  <a:lnTo>
                    <a:pt x="0" y="2311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1637751"/>
              <a:ext cx="3964578" cy="1292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6"/>
                </a:lnSpc>
                <a:spcBef>
                  <a:spcPct val="0"/>
                </a:spcBef>
              </a:pPr>
              <a:r>
                <a:rPr lang="en-US" sz="2812">
                  <a:solidFill>
                    <a:srgbClr val="87312E"/>
                  </a:solidFill>
                  <a:latin typeface="Alice"/>
                  <a:ea typeface="Alice"/>
                  <a:cs typeface="Alice"/>
                  <a:sym typeface="Alice"/>
                </a:rPr>
                <a:t>Anti-intrinsic factor antibodies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06694" y="-123825"/>
              <a:ext cx="2751191" cy="134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006076" y="3682996"/>
            <a:ext cx="2973433" cy="4772448"/>
            <a:chOff x="0" y="0"/>
            <a:chExt cx="3964578" cy="6363263"/>
          </a:xfrm>
        </p:grpSpPr>
        <p:sp>
          <p:nvSpPr>
            <p:cNvPr id="25" name="Freeform 25"/>
            <p:cNvSpPr/>
            <p:nvPr/>
          </p:nvSpPr>
          <p:spPr>
            <a:xfrm>
              <a:off x="911884" y="3916623"/>
              <a:ext cx="2140810" cy="2446640"/>
            </a:xfrm>
            <a:custGeom>
              <a:avLst/>
              <a:gdLst/>
              <a:ahLst/>
              <a:cxnLst/>
              <a:rect l="l" t="t" r="r" b="b"/>
              <a:pathLst>
                <a:path w="2140810" h="2446640">
                  <a:moveTo>
                    <a:pt x="0" y="0"/>
                  </a:moveTo>
                  <a:lnTo>
                    <a:pt x="2140810" y="0"/>
                  </a:lnTo>
                  <a:lnTo>
                    <a:pt x="2140810" y="2446640"/>
                  </a:lnTo>
                  <a:lnTo>
                    <a:pt x="0" y="2446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1673671"/>
              <a:ext cx="3964578" cy="1292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6"/>
                </a:lnSpc>
                <a:spcBef>
                  <a:spcPct val="0"/>
                </a:spcBef>
              </a:pPr>
              <a:r>
                <a:rPr lang="en-US" sz="2812">
                  <a:solidFill>
                    <a:srgbClr val="87312E"/>
                  </a:solidFill>
                  <a:latin typeface="Alice"/>
                  <a:ea typeface="Alice"/>
                  <a:cs typeface="Alice"/>
                  <a:sym typeface="Alice"/>
                </a:rPr>
                <a:t>Blood smear: megaloblasts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48835" y="-123825"/>
              <a:ext cx="2751191" cy="134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1112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0" y="0"/>
                </a:moveTo>
                <a:lnTo>
                  <a:pt x="4140287" y="0"/>
                </a:lnTo>
                <a:lnTo>
                  <a:pt x="4140287" y="3358808"/>
                </a:lnTo>
                <a:lnTo>
                  <a:pt x="0" y="33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979650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4140287" y="0"/>
                </a:moveTo>
                <a:lnTo>
                  <a:pt x="0" y="0"/>
                </a:lnTo>
                <a:lnTo>
                  <a:pt x="0" y="3358808"/>
                </a:lnTo>
                <a:lnTo>
                  <a:pt x="4140287" y="3358808"/>
                </a:lnTo>
                <a:lnTo>
                  <a:pt x="41402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72312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0" y="0"/>
                </a:moveTo>
                <a:lnTo>
                  <a:pt x="4140288" y="0"/>
                </a:lnTo>
                <a:lnTo>
                  <a:pt x="4140288" y="3358808"/>
                </a:lnTo>
                <a:lnTo>
                  <a:pt x="0" y="33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164975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4140287" y="0"/>
                </a:moveTo>
                <a:lnTo>
                  <a:pt x="0" y="0"/>
                </a:lnTo>
                <a:lnTo>
                  <a:pt x="0" y="3358808"/>
                </a:lnTo>
                <a:lnTo>
                  <a:pt x="4140287" y="3358808"/>
                </a:lnTo>
                <a:lnTo>
                  <a:pt x="41402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98825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0" y="0"/>
                </a:moveTo>
                <a:lnTo>
                  <a:pt x="4140287" y="0"/>
                </a:lnTo>
                <a:lnTo>
                  <a:pt x="4140287" y="3358808"/>
                </a:lnTo>
                <a:lnTo>
                  <a:pt x="0" y="33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059" y="-1045798"/>
            <a:ext cx="6042302" cy="6189298"/>
          </a:xfrm>
          <a:custGeom>
            <a:avLst/>
            <a:gdLst/>
            <a:ahLst/>
            <a:cxnLst/>
            <a:rect l="l" t="t" r="r" b="b"/>
            <a:pathLst>
              <a:path w="6042302" h="6189298">
                <a:moveTo>
                  <a:pt x="6042302" y="0"/>
                </a:moveTo>
                <a:lnTo>
                  <a:pt x="0" y="0"/>
                </a:lnTo>
                <a:lnTo>
                  <a:pt x="0" y="6189298"/>
                </a:lnTo>
                <a:lnTo>
                  <a:pt x="6042302" y="6189298"/>
                </a:lnTo>
                <a:lnTo>
                  <a:pt x="604230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43718" y="571255"/>
            <a:ext cx="9034062" cy="105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4"/>
              </a:lnSpc>
            </a:pPr>
            <a:r>
              <a:rPr lang="en-US" sz="7894">
                <a:solidFill>
                  <a:srgbClr val="F3020B"/>
                </a:solidFill>
                <a:latin typeface="Clarence Two"/>
                <a:ea typeface="Clarence Two"/>
                <a:cs typeface="Clarence Two"/>
                <a:sym typeface="Clarence Two"/>
              </a:rPr>
              <a:t>Treatment</a:t>
            </a:r>
          </a:p>
        </p:txBody>
      </p:sp>
      <p:sp>
        <p:nvSpPr>
          <p:cNvPr id="9" name="Freeform 9"/>
          <p:cNvSpPr/>
          <p:nvPr/>
        </p:nvSpPr>
        <p:spPr>
          <a:xfrm>
            <a:off x="12245698" y="-1045798"/>
            <a:ext cx="6042302" cy="6189298"/>
          </a:xfrm>
          <a:custGeom>
            <a:avLst/>
            <a:gdLst/>
            <a:ahLst/>
            <a:cxnLst/>
            <a:rect l="l" t="t" r="r" b="b"/>
            <a:pathLst>
              <a:path w="6042302" h="6189298">
                <a:moveTo>
                  <a:pt x="0" y="0"/>
                </a:moveTo>
                <a:lnTo>
                  <a:pt x="6042302" y="0"/>
                </a:lnTo>
                <a:lnTo>
                  <a:pt x="6042302" y="6189298"/>
                </a:lnTo>
                <a:lnTo>
                  <a:pt x="0" y="6189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141791" y="5314510"/>
            <a:ext cx="3615018" cy="3293086"/>
            <a:chOff x="0" y="0"/>
            <a:chExt cx="4820024" cy="439078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20024" cy="1482193"/>
              <a:chOff x="0" y="0"/>
              <a:chExt cx="1209295" cy="37186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09295" cy="371867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71867">
                    <a:moveTo>
                      <a:pt x="185934" y="0"/>
                    </a:moveTo>
                    <a:lnTo>
                      <a:pt x="1023361" y="0"/>
                    </a:lnTo>
                    <a:cubicBezTo>
                      <a:pt x="1072674" y="0"/>
                      <a:pt x="1119967" y="19589"/>
                      <a:pt x="1154836" y="54459"/>
                    </a:cubicBezTo>
                    <a:cubicBezTo>
                      <a:pt x="1189706" y="89328"/>
                      <a:pt x="1209295" y="136621"/>
                      <a:pt x="1209295" y="185934"/>
                    </a:cubicBezTo>
                    <a:lnTo>
                      <a:pt x="1209295" y="185934"/>
                    </a:lnTo>
                    <a:cubicBezTo>
                      <a:pt x="1209295" y="235246"/>
                      <a:pt x="1189706" y="282539"/>
                      <a:pt x="1154836" y="317409"/>
                    </a:cubicBezTo>
                    <a:cubicBezTo>
                      <a:pt x="1119967" y="352278"/>
                      <a:pt x="1072674" y="371867"/>
                      <a:pt x="1023361" y="371867"/>
                    </a:cubicBezTo>
                    <a:lnTo>
                      <a:pt x="185934" y="371867"/>
                    </a:lnTo>
                    <a:cubicBezTo>
                      <a:pt x="136621" y="371867"/>
                      <a:pt x="89328" y="352278"/>
                      <a:pt x="54459" y="317409"/>
                    </a:cubicBezTo>
                    <a:cubicBezTo>
                      <a:pt x="19589" y="282539"/>
                      <a:pt x="0" y="235246"/>
                      <a:pt x="0" y="185934"/>
                    </a:cubicBezTo>
                    <a:lnTo>
                      <a:pt x="0" y="185934"/>
                    </a:lnTo>
                    <a:cubicBezTo>
                      <a:pt x="0" y="136621"/>
                      <a:pt x="19589" y="89328"/>
                      <a:pt x="54459" y="54459"/>
                    </a:cubicBezTo>
                    <a:cubicBezTo>
                      <a:pt x="89328" y="19589"/>
                      <a:pt x="136621" y="0"/>
                      <a:pt x="185934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209295" cy="4290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Lifelong vitamin B12 replacement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351065" y="1938806"/>
              <a:ext cx="2117894" cy="2451975"/>
            </a:xfrm>
            <a:custGeom>
              <a:avLst/>
              <a:gdLst/>
              <a:ahLst/>
              <a:cxnLst/>
              <a:rect l="l" t="t" r="r" b="b"/>
              <a:pathLst>
                <a:path w="2117894" h="2451975">
                  <a:moveTo>
                    <a:pt x="0" y="0"/>
                  </a:moveTo>
                  <a:lnTo>
                    <a:pt x="2117894" y="0"/>
                  </a:lnTo>
                  <a:lnTo>
                    <a:pt x="2117894" y="2451976"/>
                  </a:lnTo>
                  <a:lnTo>
                    <a:pt x="0" y="2451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0331387" y="5275966"/>
            <a:ext cx="3848320" cy="3134289"/>
            <a:chOff x="0" y="0"/>
            <a:chExt cx="5131094" cy="417905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131094" cy="1584977"/>
              <a:chOff x="0" y="0"/>
              <a:chExt cx="1287339" cy="397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87339" cy="397655"/>
              </a:xfrm>
              <a:custGeom>
                <a:avLst/>
                <a:gdLst/>
                <a:ahLst/>
                <a:cxnLst/>
                <a:rect l="l" t="t" r="r" b="b"/>
                <a:pathLst>
                  <a:path w="1287339" h="397655">
                    <a:moveTo>
                      <a:pt x="198827" y="0"/>
                    </a:moveTo>
                    <a:lnTo>
                      <a:pt x="1088512" y="0"/>
                    </a:lnTo>
                    <a:cubicBezTo>
                      <a:pt x="1198321" y="0"/>
                      <a:pt x="1287339" y="89018"/>
                      <a:pt x="1287339" y="198827"/>
                    </a:cubicBezTo>
                    <a:lnTo>
                      <a:pt x="1287339" y="198827"/>
                    </a:lnTo>
                    <a:cubicBezTo>
                      <a:pt x="1287339" y="308637"/>
                      <a:pt x="1198321" y="397655"/>
                      <a:pt x="1088512" y="397655"/>
                    </a:cubicBezTo>
                    <a:lnTo>
                      <a:pt x="198827" y="397655"/>
                    </a:lnTo>
                    <a:cubicBezTo>
                      <a:pt x="89018" y="397655"/>
                      <a:pt x="0" y="308637"/>
                      <a:pt x="0" y="198827"/>
                    </a:cubicBezTo>
                    <a:lnTo>
                      <a:pt x="0" y="198827"/>
                    </a:lnTo>
                    <a:cubicBezTo>
                      <a:pt x="0" y="89018"/>
                      <a:pt x="89018" y="0"/>
                      <a:pt x="198827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287339" cy="454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Usually intramuscular injections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026423" y="1848099"/>
              <a:ext cx="3051984" cy="2330953"/>
            </a:xfrm>
            <a:custGeom>
              <a:avLst/>
              <a:gdLst/>
              <a:ahLst/>
              <a:cxnLst/>
              <a:rect l="l" t="t" r="r" b="b"/>
              <a:pathLst>
                <a:path w="3051984" h="2330953">
                  <a:moveTo>
                    <a:pt x="0" y="0"/>
                  </a:moveTo>
                  <a:lnTo>
                    <a:pt x="3051984" y="0"/>
                  </a:lnTo>
                  <a:lnTo>
                    <a:pt x="3051984" y="2330952"/>
                  </a:lnTo>
                  <a:lnTo>
                    <a:pt x="0" y="2330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6519310" y="2984462"/>
            <a:ext cx="5282878" cy="101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0"/>
              </a:lnSpc>
              <a:spcBef>
                <a:spcPct val="0"/>
              </a:spcBef>
            </a:pPr>
            <a:r>
              <a:rPr lang="en-US" sz="5886">
                <a:solidFill>
                  <a:srgbClr val="FF0200"/>
                </a:solidFill>
                <a:latin typeface="Clarence Two"/>
                <a:ea typeface="Clarence Two"/>
                <a:cs typeface="Clarence Two"/>
                <a:sym typeface="Clarence Two"/>
              </a:rPr>
              <a:t>Depends on cause: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972800"/>
          </a:xfrm>
          <a:custGeom>
            <a:avLst/>
            <a:gdLst/>
            <a:ahLst/>
            <a:cxnLst/>
            <a:rect l="l" t="t" r="r" b="b"/>
            <a:pathLst>
              <a:path w="18288000" h="10972800">
                <a:moveTo>
                  <a:pt x="0" y="0"/>
                </a:moveTo>
                <a:lnTo>
                  <a:pt x="18288000" y="0"/>
                </a:lnTo>
                <a:lnTo>
                  <a:pt x="18288000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442" y="4236312"/>
            <a:ext cx="17999116" cy="210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8"/>
              </a:lnSpc>
            </a:pPr>
            <a:r>
              <a:rPr lang="en-US" sz="15728">
                <a:solidFill>
                  <a:srgbClr val="FFFFFF"/>
                </a:solidFill>
                <a:latin typeface="Clarence Two"/>
                <a:ea typeface="Clarence Two"/>
                <a:cs typeface="Clarence Two"/>
                <a:sym typeface="Clarence Two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465" y="8519221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49" y="0"/>
                </a:lnTo>
                <a:lnTo>
                  <a:pt x="5380749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5144" y="8487877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49" y="0"/>
                </a:lnTo>
                <a:lnTo>
                  <a:pt x="5380749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46843" y="8453587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50" y="0"/>
                </a:lnTo>
                <a:lnTo>
                  <a:pt x="5380750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81873" y="8423107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50" y="0"/>
                </a:lnTo>
                <a:lnTo>
                  <a:pt x="5380750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25276" y="6699110"/>
            <a:ext cx="1468048" cy="2050688"/>
          </a:xfrm>
          <a:custGeom>
            <a:avLst/>
            <a:gdLst/>
            <a:ahLst/>
            <a:cxnLst/>
            <a:rect l="l" t="t" r="r" b="b"/>
            <a:pathLst>
              <a:path w="1468048" h="2050688">
                <a:moveTo>
                  <a:pt x="0" y="0"/>
                </a:moveTo>
                <a:lnTo>
                  <a:pt x="1468048" y="0"/>
                </a:lnTo>
                <a:lnTo>
                  <a:pt x="1468048" y="2050688"/>
                </a:lnTo>
                <a:lnTo>
                  <a:pt x="0" y="2050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005213" y="3118534"/>
            <a:ext cx="6761167" cy="4434588"/>
            <a:chOff x="0" y="0"/>
            <a:chExt cx="1780719" cy="11679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0719" cy="1167957"/>
            </a:xfrm>
            <a:custGeom>
              <a:avLst/>
              <a:gdLst/>
              <a:ahLst/>
              <a:cxnLst/>
              <a:rect l="l" t="t" r="r" b="b"/>
              <a:pathLst>
                <a:path w="1780719" h="1167957">
                  <a:moveTo>
                    <a:pt x="0" y="0"/>
                  </a:moveTo>
                  <a:lnTo>
                    <a:pt x="1780719" y="0"/>
                  </a:lnTo>
                  <a:lnTo>
                    <a:pt x="1780719" y="1167957"/>
                  </a:lnTo>
                  <a:lnTo>
                    <a:pt x="0" y="1167957"/>
                  </a:lnTo>
                  <a:close/>
                </a:path>
              </a:pathLst>
            </a:custGeom>
            <a:solidFill>
              <a:srgbClr val="8C000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80719" cy="1206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144000" y="3204746"/>
            <a:ext cx="6483593" cy="4262164"/>
          </a:xfrm>
          <a:custGeom>
            <a:avLst/>
            <a:gdLst/>
            <a:ahLst/>
            <a:cxnLst/>
            <a:rect l="l" t="t" r="r" b="b"/>
            <a:pathLst>
              <a:path w="6483593" h="4262164">
                <a:moveTo>
                  <a:pt x="0" y="0"/>
                </a:moveTo>
                <a:lnTo>
                  <a:pt x="6483593" y="0"/>
                </a:lnTo>
                <a:lnTo>
                  <a:pt x="6483593" y="4262164"/>
                </a:lnTo>
                <a:lnTo>
                  <a:pt x="0" y="426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81" t="-24406" b="-6505"/>
            </a:stretch>
          </a:blipFill>
        </p:spPr>
      </p:sp>
      <p:sp>
        <p:nvSpPr>
          <p:cNvPr id="11" name="Freeform 11"/>
          <p:cNvSpPr/>
          <p:nvPr/>
        </p:nvSpPr>
        <p:spPr>
          <a:xfrm rot="975532">
            <a:off x="13365440" y="-84891"/>
            <a:ext cx="7408313" cy="5630318"/>
          </a:xfrm>
          <a:custGeom>
            <a:avLst/>
            <a:gdLst/>
            <a:ahLst/>
            <a:cxnLst/>
            <a:rect l="l" t="t" r="r" b="b"/>
            <a:pathLst>
              <a:path w="7408313" h="5630318">
                <a:moveTo>
                  <a:pt x="0" y="0"/>
                </a:moveTo>
                <a:lnTo>
                  <a:pt x="7408313" y="0"/>
                </a:lnTo>
                <a:lnTo>
                  <a:pt x="7408313" y="5630318"/>
                </a:lnTo>
                <a:lnTo>
                  <a:pt x="0" y="5630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1740" y="3451493"/>
            <a:ext cx="7797006" cy="345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7"/>
              </a:lnSpc>
            </a:pPr>
            <a:r>
              <a:rPr lang="en-US" sz="4522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Anemia is a condition characterized by a decrease in hemoglobin concentration, red blood cells (RBCs), or both, leading to reduced oxygen-carrying capacity of the blood.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7616" y="1190625"/>
            <a:ext cx="11955805" cy="105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7"/>
              </a:lnSpc>
            </a:pPr>
            <a:r>
              <a:rPr lang="en-US" sz="8028">
                <a:solidFill>
                  <a:srgbClr val="BB0000"/>
                </a:solidFill>
                <a:latin typeface="Clarence Two"/>
                <a:ea typeface="Clarence Two"/>
                <a:cs typeface="Clarence Two"/>
                <a:sym typeface="Clarence Two"/>
              </a:rPr>
              <a:t>ANEMIA (GENERAL OVERVIEW)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07857">
            <a:off x="-1091883" y="-420624"/>
            <a:ext cx="7315200" cy="2898648"/>
          </a:xfrm>
          <a:custGeom>
            <a:avLst/>
            <a:gdLst/>
            <a:ahLst/>
            <a:cxnLst/>
            <a:rect l="l" t="t" r="r" b="b"/>
            <a:pathLst>
              <a:path w="7315200" h="2898648">
                <a:moveTo>
                  <a:pt x="0" y="0"/>
                </a:moveTo>
                <a:lnTo>
                  <a:pt x="7315200" y="0"/>
                </a:lnTo>
                <a:lnTo>
                  <a:pt x="7315200" y="2898648"/>
                </a:lnTo>
                <a:lnTo>
                  <a:pt x="0" y="2898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56942">
            <a:off x="12843881" y="-421389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71723"/>
            <a:ext cx="3021654" cy="2840355"/>
          </a:xfrm>
          <a:custGeom>
            <a:avLst/>
            <a:gdLst/>
            <a:ahLst/>
            <a:cxnLst/>
            <a:rect l="l" t="t" r="r" b="b"/>
            <a:pathLst>
              <a:path w="3021654" h="2840355">
                <a:moveTo>
                  <a:pt x="0" y="0"/>
                </a:moveTo>
                <a:lnTo>
                  <a:pt x="3021654" y="0"/>
                </a:lnTo>
                <a:lnTo>
                  <a:pt x="3021654" y="2840355"/>
                </a:lnTo>
                <a:lnTo>
                  <a:pt x="0" y="2840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266346" y="7471723"/>
            <a:ext cx="3021654" cy="2840355"/>
          </a:xfrm>
          <a:custGeom>
            <a:avLst/>
            <a:gdLst/>
            <a:ahLst/>
            <a:cxnLst/>
            <a:rect l="l" t="t" r="r" b="b"/>
            <a:pathLst>
              <a:path w="3021654" h="2840355">
                <a:moveTo>
                  <a:pt x="3021654" y="0"/>
                </a:moveTo>
                <a:lnTo>
                  <a:pt x="0" y="0"/>
                </a:lnTo>
                <a:lnTo>
                  <a:pt x="0" y="2840355"/>
                </a:lnTo>
                <a:lnTo>
                  <a:pt x="3021654" y="2840355"/>
                </a:lnTo>
                <a:lnTo>
                  <a:pt x="30216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83444" y="4036837"/>
            <a:ext cx="5732844" cy="4855063"/>
            <a:chOff x="0" y="0"/>
            <a:chExt cx="7643791" cy="6473417"/>
          </a:xfrm>
        </p:grpSpPr>
        <p:grpSp>
          <p:nvGrpSpPr>
            <p:cNvPr id="7" name="Group 7"/>
            <p:cNvGrpSpPr/>
            <p:nvPr/>
          </p:nvGrpSpPr>
          <p:grpSpPr>
            <a:xfrm>
              <a:off x="597793" y="1986245"/>
              <a:ext cx="7045999" cy="1621481"/>
              <a:chOff x="0" y="0"/>
              <a:chExt cx="1391802" cy="32029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91802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391802" h="320293">
                    <a:moveTo>
                      <a:pt x="146502" y="0"/>
                    </a:moveTo>
                    <a:lnTo>
                      <a:pt x="1245300" y="0"/>
                    </a:lnTo>
                    <a:cubicBezTo>
                      <a:pt x="1326211" y="0"/>
                      <a:pt x="1391802" y="65591"/>
                      <a:pt x="1391802" y="146502"/>
                    </a:cubicBezTo>
                    <a:lnTo>
                      <a:pt x="1391802" y="173790"/>
                    </a:lnTo>
                    <a:cubicBezTo>
                      <a:pt x="1391802" y="212645"/>
                      <a:pt x="1376367" y="249908"/>
                      <a:pt x="1348893" y="277383"/>
                    </a:cubicBezTo>
                    <a:cubicBezTo>
                      <a:pt x="1321418" y="304858"/>
                      <a:pt x="1284155" y="320293"/>
                      <a:pt x="1245300" y="320293"/>
                    </a:cubicBezTo>
                    <a:lnTo>
                      <a:pt x="146502" y="320293"/>
                    </a:lnTo>
                    <a:cubicBezTo>
                      <a:pt x="65591" y="320293"/>
                      <a:pt x="0" y="254701"/>
                      <a:pt x="0" y="173790"/>
                    </a:cubicBezTo>
                    <a:lnTo>
                      <a:pt x="0" y="146502"/>
                    </a:lnTo>
                    <a:cubicBezTo>
                      <a:pt x="0" y="65591"/>
                      <a:pt x="65591" y="0"/>
                      <a:pt x="146502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391802" cy="367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Increased RBC destruction (Hemolysis)</a:t>
                </a: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4433162"/>
              <a:ext cx="7063851" cy="2040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G</a:t>
              </a: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enetic (e.g., sickle cell disease)</a:t>
              </a:r>
            </a:p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Acquired (autoimmune, infections)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44714" y="0"/>
              <a:ext cx="1952155" cy="1693495"/>
            </a:xfrm>
            <a:custGeom>
              <a:avLst/>
              <a:gdLst/>
              <a:ahLst/>
              <a:cxnLst/>
              <a:rect l="l" t="t" r="r" b="b"/>
              <a:pathLst>
                <a:path w="1952155" h="1693495">
                  <a:moveTo>
                    <a:pt x="0" y="0"/>
                  </a:moveTo>
                  <a:lnTo>
                    <a:pt x="1952156" y="0"/>
                  </a:lnTo>
                  <a:lnTo>
                    <a:pt x="1952156" y="1693495"/>
                  </a:lnTo>
                  <a:lnTo>
                    <a:pt x="0" y="1693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158654" y="918486"/>
            <a:ext cx="8195151" cy="264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3"/>
              </a:lnSpc>
            </a:pPr>
            <a:r>
              <a:rPr lang="en-US" sz="10246">
                <a:solidFill>
                  <a:srgbClr val="BB0000"/>
                </a:solidFill>
                <a:latin typeface="Clarence Two"/>
                <a:ea typeface="Clarence Two"/>
                <a:cs typeface="Clarence Two"/>
                <a:sym typeface="Clarence Two"/>
              </a:rPr>
              <a:t>CAUSES (MAIN CATEGORIES)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483921" y="3825718"/>
            <a:ext cx="5297888" cy="5066182"/>
            <a:chOff x="0" y="0"/>
            <a:chExt cx="7063851" cy="6754909"/>
          </a:xfrm>
        </p:grpSpPr>
        <p:grpSp>
          <p:nvGrpSpPr>
            <p:cNvPr id="14" name="Group 14"/>
            <p:cNvGrpSpPr/>
            <p:nvPr/>
          </p:nvGrpSpPr>
          <p:grpSpPr>
            <a:xfrm>
              <a:off x="756172" y="2267737"/>
              <a:ext cx="5880478" cy="1621481"/>
              <a:chOff x="0" y="0"/>
              <a:chExt cx="1161576" cy="32029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61576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161576" h="320293">
                    <a:moveTo>
                      <a:pt x="160146" y="0"/>
                    </a:moveTo>
                    <a:lnTo>
                      <a:pt x="1001430" y="0"/>
                    </a:lnTo>
                    <a:cubicBezTo>
                      <a:pt x="1043903" y="0"/>
                      <a:pt x="1084637" y="16873"/>
                      <a:pt x="1114670" y="46906"/>
                    </a:cubicBezTo>
                    <a:cubicBezTo>
                      <a:pt x="1144703" y="76939"/>
                      <a:pt x="1161576" y="117673"/>
                      <a:pt x="1161576" y="160146"/>
                    </a:cubicBezTo>
                    <a:lnTo>
                      <a:pt x="1161576" y="160146"/>
                    </a:lnTo>
                    <a:cubicBezTo>
                      <a:pt x="1161576" y="202620"/>
                      <a:pt x="1144703" y="243354"/>
                      <a:pt x="1114670" y="273387"/>
                    </a:cubicBezTo>
                    <a:cubicBezTo>
                      <a:pt x="1084637" y="303420"/>
                      <a:pt x="1043903" y="320293"/>
                      <a:pt x="1001430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161576" cy="367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Decreased RBC production</a:t>
                </a: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2546474" y="0"/>
              <a:ext cx="2000595" cy="1921189"/>
            </a:xfrm>
            <a:custGeom>
              <a:avLst/>
              <a:gdLst/>
              <a:ahLst/>
              <a:cxnLst/>
              <a:rect l="l" t="t" r="r" b="b"/>
              <a:pathLst>
                <a:path w="2000595" h="1921189">
                  <a:moveTo>
                    <a:pt x="0" y="0"/>
                  </a:moveTo>
                  <a:lnTo>
                    <a:pt x="2000595" y="0"/>
                  </a:lnTo>
                  <a:lnTo>
                    <a:pt x="2000595" y="1921189"/>
                  </a:lnTo>
                  <a:lnTo>
                    <a:pt x="0" y="1921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4714654"/>
              <a:ext cx="7063851" cy="2040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I</a:t>
              </a: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ron deficiency</a:t>
              </a:r>
            </a:p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Vitamin B12 or folate deficiency</a:t>
              </a:r>
            </a:p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Bone marrow disorders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3821890"/>
            <a:ext cx="5297888" cy="4884273"/>
            <a:chOff x="0" y="0"/>
            <a:chExt cx="7063851" cy="6512364"/>
          </a:xfrm>
        </p:grpSpPr>
        <p:grpSp>
          <p:nvGrpSpPr>
            <p:cNvPr id="20" name="Group 20"/>
            <p:cNvGrpSpPr/>
            <p:nvPr/>
          </p:nvGrpSpPr>
          <p:grpSpPr>
            <a:xfrm>
              <a:off x="612344" y="2272842"/>
              <a:ext cx="6122056" cy="1621481"/>
              <a:chOff x="0" y="0"/>
              <a:chExt cx="1209295" cy="32029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76200"/>
                <a:ext cx="1209295" cy="3964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459"/>
                  </a:lnSpc>
                </a:pPr>
                <a:r>
                  <a:rPr lang="en-US" sz="38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Blood loss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89932" y="0"/>
              <a:ext cx="1071063" cy="1921189"/>
            </a:xfrm>
            <a:custGeom>
              <a:avLst/>
              <a:gdLst/>
              <a:ahLst/>
              <a:cxnLst/>
              <a:rect l="l" t="t" r="r" b="b"/>
              <a:pathLst>
                <a:path w="1071063" h="1921189">
                  <a:moveTo>
                    <a:pt x="0" y="0"/>
                  </a:moveTo>
                  <a:lnTo>
                    <a:pt x="1071062" y="0"/>
                  </a:lnTo>
                  <a:lnTo>
                    <a:pt x="1071062" y="1921189"/>
                  </a:lnTo>
                  <a:lnTo>
                    <a:pt x="0" y="1921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4967409"/>
              <a:ext cx="7063851" cy="154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2970"/>
                </a:lnSpc>
                <a:buFont typeface="Arial"/>
                <a:buChar char="•"/>
              </a:pPr>
              <a:r>
                <a:rPr lang="en-US" sz="3000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Ac</a:t>
              </a: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ute (trauma, surgery)</a:t>
              </a:r>
            </a:p>
            <a:p>
              <a:pPr marL="647700" lvl="1" indent="-323850" algn="l">
                <a:lnSpc>
                  <a:spcPts val="2970"/>
                </a:lnSpc>
                <a:buFont typeface="Arial"/>
                <a:buChar char="•"/>
              </a:pP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Chronic (GI bleeding, menstruation)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78" y="9009520"/>
            <a:ext cx="18288000" cy="4800600"/>
          </a:xfrm>
          <a:custGeom>
            <a:avLst/>
            <a:gdLst/>
            <a:ahLst/>
            <a:cxnLst/>
            <a:rect l="l" t="t" r="r" b="b"/>
            <a:pathLst>
              <a:path w="18288000" h="4800600">
                <a:moveTo>
                  <a:pt x="0" y="0"/>
                </a:moveTo>
                <a:lnTo>
                  <a:pt x="18288000" y="0"/>
                </a:lnTo>
                <a:lnTo>
                  <a:pt x="18288000" y="4800600"/>
                </a:lnTo>
                <a:lnTo>
                  <a:pt x="0" y="480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26722">
            <a:off x="15850128" y="291405"/>
            <a:ext cx="2885057" cy="4438549"/>
          </a:xfrm>
          <a:custGeom>
            <a:avLst/>
            <a:gdLst/>
            <a:ahLst/>
            <a:cxnLst/>
            <a:rect l="l" t="t" r="r" b="b"/>
            <a:pathLst>
              <a:path w="2885057" h="4438549">
                <a:moveTo>
                  <a:pt x="0" y="0"/>
                </a:moveTo>
                <a:lnTo>
                  <a:pt x="2885057" y="0"/>
                </a:lnTo>
                <a:lnTo>
                  <a:pt x="2885057" y="4438549"/>
                </a:lnTo>
                <a:lnTo>
                  <a:pt x="0" y="443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2022" y="282459"/>
            <a:ext cx="1440132" cy="2090936"/>
          </a:xfrm>
          <a:custGeom>
            <a:avLst/>
            <a:gdLst/>
            <a:ahLst/>
            <a:cxnLst/>
            <a:rect l="l" t="t" r="r" b="b"/>
            <a:pathLst>
              <a:path w="1440132" h="2090936">
                <a:moveTo>
                  <a:pt x="0" y="0"/>
                </a:moveTo>
                <a:lnTo>
                  <a:pt x="1440132" y="0"/>
                </a:lnTo>
                <a:lnTo>
                  <a:pt x="1440132" y="2090936"/>
                </a:lnTo>
                <a:lnTo>
                  <a:pt x="0" y="2090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12022" y="3459245"/>
            <a:ext cx="3615018" cy="2620903"/>
            <a:chOff x="0" y="0"/>
            <a:chExt cx="4820024" cy="349453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Fatigue</a:t>
                </a: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295523" y="1524678"/>
              <a:ext cx="2228978" cy="1969859"/>
            </a:xfrm>
            <a:custGeom>
              <a:avLst/>
              <a:gdLst/>
              <a:ahLst/>
              <a:cxnLst/>
              <a:rect l="l" t="t" r="r" b="b"/>
              <a:pathLst>
                <a:path w="2228978" h="1969859">
                  <a:moveTo>
                    <a:pt x="0" y="0"/>
                  </a:moveTo>
                  <a:lnTo>
                    <a:pt x="2228978" y="0"/>
                  </a:lnTo>
                  <a:lnTo>
                    <a:pt x="2228978" y="1969859"/>
                  </a:lnTo>
                  <a:lnTo>
                    <a:pt x="0" y="1969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319813" y="3459245"/>
            <a:ext cx="3615018" cy="2620903"/>
            <a:chOff x="0" y="0"/>
            <a:chExt cx="4820024" cy="349453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Pallor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426968" y="1528449"/>
              <a:ext cx="1966088" cy="1966088"/>
            </a:xfrm>
            <a:custGeom>
              <a:avLst/>
              <a:gdLst/>
              <a:ahLst/>
              <a:cxnLst/>
              <a:rect l="l" t="t" r="r" b="b"/>
              <a:pathLst>
                <a:path w="1966088" h="1966088">
                  <a:moveTo>
                    <a:pt x="0" y="0"/>
                  </a:moveTo>
                  <a:lnTo>
                    <a:pt x="1966088" y="0"/>
                  </a:lnTo>
                  <a:lnTo>
                    <a:pt x="1966088" y="1966088"/>
                  </a:lnTo>
                  <a:lnTo>
                    <a:pt x="0" y="1966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627604" y="3459245"/>
            <a:ext cx="3615018" cy="3085411"/>
            <a:chOff x="0" y="0"/>
            <a:chExt cx="4820024" cy="411388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Shortness of breath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630220" y="1528449"/>
              <a:ext cx="1994015" cy="2585432"/>
            </a:xfrm>
            <a:custGeom>
              <a:avLst/>
              <a:gdLst/>
              <a:ahLst/>
              <a:cxnLst/>
              <a:rect l="l" t="t" r="r" b="b"/>
              <a:pathLst>
                <a:path w="1994015" h="2585432">
                  <a:moveTo>
                    <a:pt x="0" y="0"/>
                  </a:moveTo>
                  <a:lnTo>
                    <a:pt x="1994015" y="0"/>
                  </a:lnTo>
                  <a:lnTo>
                    <a:pt x="1994015" y="2585432"/>
                  </a:lnTo>
                  <a:lnTo>
                    <a:pt x="0" y="2585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4174256" y="6234382"/>
            <a:ext cx="3615018" cy="2628364"/>
            <a:chOff x="0" y="0"/>
            <a:chExt cx="4820024" cy="350448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Dizziness</a:t>
                </a:r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479029" y="1472325"/>
              <a:ext cx="1861967" cy="2032160"/>
            </a:xfrm>
            <a:custGeom>
              <a:avLst/>
              <a:gdLst/>
              <a:ahLst/>
              <a:cxnLst/>
              <a:rect l="l" t="t" r="r" b="b"/>
              <a:pathLst>
                <a:path w="1861967" h="2032160">
                  <a:moveTo>
                    <a:pt x="0" y="0"/>
                  </a:moveTo>
                  <a:lnTo>
                    <a:pt x="1861967" y="0"/>
                  </a:lnTo>
                  <a:lnTo>
                    <a:pt x="1861967" y="2032160"/>
                  </a:lnTo>
                  <a:lnTo>
                    <a:pt x="0" y="203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0465369" y="6234382"/>
            <a:ext cx="3615018" cy="2854925"/>
            <a:chOff x="0" y="0"/>
            <a:chExt cx="4820024" cy="380656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Tachycardia</a:t>
                </a:r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598644" y="1472325"/>
              <a:ext cx="1642458" cy="2334243"/>
            </a:xfrm>
            <a:custGeom>
              <a:avLst/>
              <a:gdLst/>
              <a:ahLst/>
              <a:cxnLst/>
              <a:rect l="l" t="t" r="r" b="b"/>
              <a:pathLst>
                <a:path w="1642458" h="2334243">
                  <a:moveTo>
                    <a:pt x="0" y="0"/>
                  </a:moveTo>
                  <a:lnTo>
                    <a:pt x="1642458" y="0"/>
                  </a:lnTo>
                  <a:lnTo>
                    <a:pt x="1642458" y="2334242"/>
                  </a:lnTo>
                  <a:lnTo>
                    <a:pt x="0" y="233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5974370" y="797879"/>
            <a:ext cx="6305904" cy="1575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4"/>
              </a:lnSpc>
            </a:pPr>
            <a:r>
              <a:rPr lang="en-US" sz="11873">
                <a:solidFill>
                  <a:srgbClr val="BB0000"/>
                </a:solidFill>
                <a:latin typeface="Clarence Two"/>
                <a:ea typeface="Clarence Two"/>
                <a:cs typeface="Clarence Two"/>
                <a:sym typeface="Clarence Two"/>
              </a:rPr>
              <a:t>SYMPTOMS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4799" y="-599825"/>
            <a:ext cx="10777957" cy="10886825"/>
          </a:xfrm>
          <a:custGeom>
            <a:avLst/>
            <a:gdLst/>
            <a:ahLst/>
            <a:cxnLst/>
            <a:rect l="l" t="t" r="r" b="b"/>
            <a:pathLst>
              <a:path w="10777957" h="10886825">
                <a:moveTo>
                  <a:pt x="0" y="0"/>
                </a:moveTo>
                <a:lnTo>
                  <a:pt x="10777957" y="0"/>
                </a:lnTo>
                <a:lnTo>
                  <a:pt x="10777957" y="10886825"/>
                </a:lnTo>
                <a:lnTo>
                  <a:pt x="0" y="1088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181269" y="1872050"/>
            <a:ext cx="4580030" cy="6542900"/>
            <a:chOff x="0" y="0"/>
            <a:chExt cx="444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lnTo>
                    <a:pt x="2222500" y="6350000"/>
                  </a:ln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lnTo>
                    <a:pt x="2222500" y="0"/>
                  </a:ln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5535" r="-553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19050"/>
                  </a:moveTo>
                  <a:cubicBezTo>
                    <a:pt x="2810510" y="19050"/>
                    <a:pt x="3364230" y="248920"/>
                    <a:pt x="3780790" y="664210"/>
                  </a:cubicBezTo>
                  <a:cubicBezTo>
                    <a:pt x="4197350" y="1079500"/>
                    <a:pt x="4425950" y="1633220"/>
                    <a:pt x="4425950" y="2222500"/>
                  </a:cubicBezTo>
                  <a:lnTo>
                    <a:pt x="4425950" y="4127500"/>
                  </a:lnTo>
                  <a:cubicBezTo>
                    <a:pt x="4425950" y="4715510"/>
                    <a:pt x="4196080" y="5269230"/>
                    <a:pt x="3780790" y="5685790"/>
                  </a:cubicBezTo>
                  <a:cubicBezTo>
                    <a:pt x="3365500" y="6102350"/>
                    <a:pt x="2811780" y="6330950"/>
                    <a:pt x="2222500" y="6330950"/>
                  </a:cubicBezTo>
                  <a:cubicBezTo>
                    <a:pt x="1633220" y="6330950"/>
                    <a:pt x="1080770" y="6101080"/>
                    <a:pt x="664210" y="5685790"/>
                  </a:cubicBezTo>
                  <a:cubicBezTo>
                    <a:pt x="247650" y="5270500"/>
                    <a:pt x="19050" y="4715510"/>
                    <a:pt x="19050" y="4127500"/>
                  </a:cubicBezTo>
                  <a:lnTo>
                    <a:pt x="19050" y="2222500"/>
                  </a:lnTo>
                  <a:cubicBezTo>
                    <a:pt x="19050" y="1634490"/>
                    <a:pt x="248920" y="1080770"/>
                    <a:pt x="664210" y="664210"/>
                  </a:cubicBezTo>
                  <a:cubicBezTo>
                    <a:pt x="1079500" y="247650"/>
                    <a:pt x="1634490" y="19050"/>
                    <a:pt x="2222500" y="19050"/>
                  </a:cubicBezTo>
                  <a:moveTo>
                    <a:pt x="2222500" y="0"/>
                  </a:moveTo>
                  <a:cubicBezTo>
                    <a:pt x="995680" y="0"/>
                    <a:pt x="0" y="995680"/>
                    <a:pt x="0" y="2222500"/>
                  </a:cubicBezTo>
                  <a:lnTo>
                    <a:pt x="0" y="4127500"/>
                  </a:lnTo>
                  <a:cubicBezTo>
                    <a:pt x="0" y="5354320"/>
                    <a:pt x="995680" y="6350000"/>
                    <a:pt x="2222500" y="6350000"/>
                  </a:cubicBezTo>
                  <a:cubicBezTo>
                    <a:pt x="3449320" y="6350000"/>
                    <a:pt x="4445000" y="5354320"/>
                    <a:pt x="4445000" y="4127500"/>
                  </a:cubicBezTo>
                  <a:lnTo>
                    <a:pt x="4445000" y="2222500"/>
                  </a:lnTo>
                  <a:cubicBezTo>
                    <a:pt x="4445000" y="995680"/>
                    <a:pt x="3449320" y="0"/>
                    <a:pt x="2222500" y="0"/>
                  </a:cubicBezTo>
                  <a:lnTo>
                    <a:pt x="2222500" y="0"/>
                  </a:lnTo>
                  <a:close/>
                </a:path>
              </a:pathLst>
            </a:custGeom>
            <a:solidFill>
              <a:srgbClr val="FF84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588803" y="7023595"/>
            <a:ext cx="2151529" cy="2057400"/>
          </a:xfrm>
          <a:custGeom>
            <a:avLst/>
            <a:gdLst/>
            <a:ahLst/>
            <a:cxnLst/>
            <a:rect l="l" t="t" r="r" b="b"/>
            <a:pathLst>
              <a:path w="2151529" h="2057400">
                <a:moveTo>
                  <a:pt x="0" y="0"/>
                </a:moveTo>
                <a:lnTo>
                  <a:pt x="2151529" y="0"/>
                </a:lnTo>
                <a:lnTo>
                  <a:pt x="215152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17451" y="-2031816"/>
            <a:ext cx="6042302" cy="6189298"/>
          </a:xfrm>
          <a:custGeom>
            <a:avLst/>
            <a:gdLst/>
            <a:ahLst/>
            <a:cxnLst/>
            <a:rect l="l" t="t" r="r" b="b"/>
            <a:pathLst>
              <a:path w="6042302" h="6189298">
                <a:moveTo>
                  <a:pt x="0" y="0"/>
                </a:moveTo>
                <a:lnTo>
                  <a:pt x="6042302" y="0"/>
                </a:lnTo>
                <a:lnTo>
                  <a:pt x="6042302" y="6189297"/>
                </a:lnTo>
                <a:lnTo>
                  <a:pt x="0" y="6189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9547" y="7533135"/>
            <a:ext cx="2185880" cy="2753865"/>
          </a:xfrm>
          <a:custGeom>
            <a:avLst/>
            <a:gdLst/>
            <a:ahLst/>
            <a:cxnLst/>
            <a:rect l="l" t="t" r="r" b="b"/>
            <a:pathLst>
              <a:path w="2185880" h="2753865">
                <a:moveTo>
                  <a:pt x="0" y="0"/>
                </a:moveTo>
                <a:lnTo>
                  <a:pt x="2185881" y="0"/>
                </a:lnTo>
                <a:lnTo>
                  <a:pt x="2185881" y="2753865"/>
                </a:lnTo>
                <a:lnTo>
                  <a:pt x="0" y="2753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62759" y="2100650"/>
            <a:ext cx="9496541" cy="157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4"/>
              </a:lnSpc>
            </a:pPr>
            <a:r>
              <a:rPr lang="en-US" sz="11873">
                <a:solidFill>
                  <a:srgbClr val="BB0000"/>
                </a:solidFill>
                <a:latin typeface="Clarence Two"/>
                <a:ea typeface="Clarence Two"/>
                <a:cs typeface="Clarence Two"/>
                <a:sym typeface="Clarence Two"/>
              </a:rPr>
              <a:t>DIAGNOSIS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73158" y="3766759"/>
            <a:ext cx="9067174" cy="376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2632" lvl="1" indent="-446316" algn="l">
              <a:lnSpc>
                <a:spcPts val="10336"/>
              </a:lnSpc>
              <a:buFont typeface="Arial"/>
              <a:buChar char="•"/>
            </a:pPr>
            <a:r>
              <a:rPr lang="en-US" sz="4134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C</a:t>
            </a:r>
            <a:r>
              <a:rPr lang="en-US" sz="4134" u="none" strike="noStrike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omplete Blood Count (CBC)</a:t>
            </a:r>
          </a:p>
          <a:p>
            <a:pPr marL="892632" lvl="1" indent="-446316" algn="l">
              <a:lnSpc>
                <a:spcPts val="10336"/>
              </a:lnSpc>
              <a:buFont typeface="Arial"/>
              <a:buChar char="•"/>
            </a:pPr>
            <a:r>
              <a:rPr lang="en-US" sz="4134" u="none" strike="noStrike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Hemoglobin (Hb), Hematocrit (</a:t>
            </a:r>
            <a:r>
              <a:rPr lang="en-US" sz="4134" u="none" strike="noStrike" dirty="0" err="1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Hct</a:t>
            </a:r>
            <a:r>
              <a:rPr lang="en-US" sz="4134" u="none" strike="noStrike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)</a:t>
            </a:r>
          </a:p>
          <a:p>
            <a:pPr marL="892632" lvl="1" indent="-446316" algn="l">
              <a:lnSpc>
                <a:spcPts val="10336"/>
              </a:lnSpc>
              <a:buFont typeface="Arial"/>
              <a:buChar char="•"/>
            </a:pPr>
            <a:r>
              <a:rPr lang="en-US" sz="4134" u="none" strike="noStrike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RBC indices (MCV, MCH)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1112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0" y="0"/>
                </a:moveTo>
                <a:lnTo>
                  <a:pt x="4140287" y="0"/>
                </a:lnTo>
                <a:lnTo>
                  <a:pt x="4140287" y="3358808"/>
                </a:lnTo>
                <a:lnTo>
                  <a:pt x="0" y="33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979650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4140287" y="0"/>
                </a:moveTo>
                <a:lnTo>
                  <a:pt x="0" y="0"/>
                </a:lnTo>
                <a:lnTo>
                  <a:pt x="0" y="3358808"/>
                </a:lnTo>
                <a:lnTo>
                  <a:pt x="4140287" y="3358808"/>
                </a:lnTo>
                <a:lnTo>
                  <a:pt x="41402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72312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0" y="0"/>
                </a:moveTo>
                <a:lnTo>
                  <a:pt x="4140288" y="0"/>
                </a:lnTo>
                <a:lnTo>
                  <a:pt x="4140288" y="3358808"/>
                </a:lnTo>
                <a:lnTo>
                  <a:pt x="0" y="33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164975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4140287" y="0"/>
                </a:moveTo>
                <a:lnTo>
                  <a:pt x="0" y="0"/>
                </a:lnTo>
                <a:lnTo>
                  <a:pt x="0" y="3358808"/>
                </a:lnTo>
                <a:lnTo>
                  <a:pt x="4140287" y="3358808"/>
                </a:lnTo>
                <a:lnTo>
                  <a:pt x="41402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98825" y="8607596"/>
            <a:ext cx="4140287" cy="3358808"/>
          </a:xfrm>
          <a:custGeom>
            <a:avLst/>
            <a:gdLst/>
            <a:ahLst/>
            <a:cxnLst/>
            <a:rect l="l" t="t" r="r" b="b"/>
            <a:pathLst>
              <a:path w="4140287" h="3358808">
                <a:moveTo>
                  <a:pt x="0" y="0"/>
                </a:moveTo>
                <a:lnTo>
                  <a:pt x="4140287" y="0"/>
                </a:lnTo>
                <a:lnTo>
                  <a:pt x="4140287" y="3358808"/>
                </a:lnTo>
                <a:lnTo>
                  <a:pt x="0" y="33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059" y="-1045798"/>
            <a:ext cx="6042302" cy="6189298"/>
          </a:xfrm>
          <a:custGeom>
            <a:avLst/>
            <a:gdLst/>
            <a:ahLst/>
            <a:cxnLst/>
            <a:rect l="l" t="t" r="r" b="b"/>
            <a:pathLst>
              <a:path w="6042302" h="6189298">
                <a:moveTo>
                  <a:pt x="6042302" y="0"/>
                </a:moveTo>
                <a:lnTo>
                  <a:pt x="0" y="0"/>
                </a:lnTo>
                <a:lnTo>
                  <a:pt x="0" y="6189298"/>
                </a:lnTo>
                <a:lnTo>
                  <a:pt x="6042302" y="6189298"/>
                </a:lnTo>
                <a:lnTo>
                  <a:pt x="604230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43718" y="571255"/>
            <a:ext cx="9034062" cy="105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4"/>
              </a:lnSpc>
            </a:pPr>
            <a:r>
              <a:rPr lang="en-US" sz="7894">
                <a:solidFill>
                  <a:srgbClr val="F3020B"/>
                </a:solidFill>
                <a:latin typeface="Clarence Two"/>
                <a:ea typeface="Clarence Two"/>
                <a:cs typeface="Clarence Two"/>
                <a:sym typeface="Clarence Two"/>
              </a:rPr>
              <a:t>Treatment</a:t>
            </a:r>
          </a:p>
        </p:txBody>
      </p:sp>
      <p:sp>
        <p:nvSpPr>
          <p:cNvPr id="9" name="Freeform 9"/>
          <p:cNvSpPr/>
          <p:nvPr/>
        </p:nvSpPr>
        <p:spPr>
          <a:xfrm>
            <a:off x="12245698" y="-1045798"/>
            <a:ext cx="6042302" cy="6189298"/>
          </a:xfrm>
          <a:custGeom>
            <a:avLst/>
            <a:gdLst/>
            <a:ahLst/>
            <a:cxnLst/>
            <a:rect l="l" t="t" r="r" b="b"/>
            <a:pathLst>
              <a:path w="6042302" h="6189298">
                <a:moveTo>
                  <a:pt x="0" y="0"/>
                </a:moveTo>
                <a:lnTo>
                  <a:pt x="6042302" y="0"/>
                </a:lnTo>
                <a:lnTo>
                  <a:pt x="6042302" y="6189298"/>
                </a:lnTo>
                <a:lnTo>
                  <a:pt x="0" y="6189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5477770"/>
            <a:ext cx="3615018" cy="2963139"/>
            <a:chOff x="0" y="0"/>
            <a:chExt cx="4820024" cy="395085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Iron supplementation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184024" y="1498876"/>
              <a:ext cx="2451975" cy="2451975"/>
            </a:xfrm>
            <a:custGeom>
              <a:avLst/>
              <a:gdLst/>
              <a:ahLst/>
              <a:cxnLst/>
              <a:rect l="l" t="t" r="r" b="b"/>
              <a:pathLst>
                <a:path w="2451975" h="2451975">
                  <a:moveTo>
                    <a:pt x="0" y="0"/>
                  </a:moveTo>
                  <a:lnTo>
                    <a:pt x="2451976" y="0"/>
                  </a:lnTo>
                  <a:lnTo>
                    <a:pt x="2451976" y="2451976"/>
                  </a:lnTo>
                  <a:lnTo>
                    <a:pt x="0" y="2451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7353240" y="5477770"/>
            <a:ext cx="3615018" cy="2963139"/>
            <a:chOff x="0" y="0"/>
            <a:chExt cx="4820024" cy="39508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820024" cy="1276626"/>
              <a:chOff x="0" y="0"/>
              <a:chExt cx="1209295" cy="32029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09295" cy="320293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20293">
                    <a:moveTo>
                      <a:pt x="160146" y="0"/>
                    </a:moveTo>
                    <a:lnTo>
                      <a:pt x="1049149" y="0"/>
                    </a:lnTo>
                    <a:cubicBezTo>
                      <a:pt x="1137595" y="0"/>
                      <a:pt x="1209295" y="71700"/>
                      <a:pt x="1209295" y="160146"/>
                    </a:cubicBezTo>
                    <a:lnTo>
                      <a:pt x="1209295" y="160146"/>
                    </a:lnTo>
                    <a:cubicBezTo>
                      <a:pt x="1209295" y="202620"/>
                      <a:pt x="1192423" y="243354"/>
                      <a:pt x="1162389" y="273387"/>
                    </a:cubicBezTo>
                    <a:cubicBezTo>
                      <a:pt x="1132356" y="303420"/>
                      <a:pt x="1091622" y="320293"/>
                      <a:pt x="1049149" y="320293"/>
                    </a:cubicBezTo>
                    <a:lnTo>
                      <a:pt x="160146" y="320293"/>
                    </a:lnTo>
                    <a:cubicBezTo>
                      <a:pt x="117673" y="320293"/>
                      <a:pt x="76939" y="303420"/>
                      <a:pt x="46906" y="273387"/>
                    </a:cubicBezTo>
                    <a:cubicBezTo>
                      <a:pt x="16873" y="243354"/>
                      <a:pt x="0" y="202620"/>
                      <a:pt x="0" y="160146"/>
                    </a:cubicBezTo>
                    <a:lnTo>
                      <a:pt x="0" y="160146"/>
                    </a:lnTo>
                    <a:cubicBezTo>
                      <a:pt x="0" y="117673"/>
                      <a:pt x="16873" y="76939"/>
                      <a:pt x="46906" y="46906"/>
                    </a:cubicBezTo>
                    <a:cubicBezTo>
                      <a:pt x="76939" y="16873"/>
                      <a:pt x="117673" y="0"/>
                      <a:pt x="160146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209295" cy="3774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Vitamin B12 or folate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351065" y="1498876"/>
              <a:ext cx="2117894" cy="2451975"/>
            </a:xfrm>
            <a:custGeom>
              <a:avLst/>
              <a:gdLst/>
              <a:ahLst/>
              <a:cxnLst/>
              <a:rect l="l" t="t" r="r" b="b"/>
              <a:pathLst>
                <a:path w="2117894" h="2451975">
                  <a:moveTo>
                    <a:pt x="0" y="0"/>
                  </a:moveTo>
                  <a:lnTo>
                    <a:pt x="2117894" y="0"/>
                  </a:lnTo>
                  <a:lnTo>
                    <a:pt x="2117894" y="2451976"/>
                  </a:lnTo>
                  <a:lnTo>
                    <a:pt x="0" y="2451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3661031" y="5400682"/>
            <a:ext cx="3615018" cy="3040226"/>
            <a:chOff x="0" y="0"/>
            <a:chExt cx="4820024" cy="405363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820024" cy="1482193"/>
              <a:chOff x="0" y="0"/>
              <a:chExt cx="1209295" cy="37186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209295" cy="371867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71867">
                    <a:moveTo>
                      <a:pt x="185934" y="0"/>
                    </a:moveTo>
                    <a:lnTo>
                      <a:pt x="1023361" y="0"/>
                    </a:lnTo>
                    <a:cubicBezTo>
                      <a:pt x="1072674" y="0"/>
                      <a:pt x="1119967" y="19589"/>
                      <a:pt x="1154836" y="54459"/>
                    </a:cubicBezTo>
                    <a:cubicBezTo>
                      <a:pt x="1189706" y="89328"/>
                      <a:pt x="1209295" y="136621"/>
                      <a:pt x="1209295" y="185934"/>
                    </a:cubicBezTo>
                    <a:lnTo>
                      <a:pt x="1209295" y="185934"/>
                    </a:lnTo>
                    <a:cubicBezTo>
                      <a:pt x="1209295" y="235246"/>
                      <a:pt x="1189706" y="282539"/>
                      <a:pt x="1154836" y="317409"/>
                    </a:cubicBezTo>
                    <a:cubicBezTo>
                      <a:pt x="1119967" y="352278"/>
                      <a:pt x="1072674" y="371867"/>
                      <a:pt x="1023361" y="371867"/>
                    </a:cubicBezTo>
                    <a:lnTo>
                      <a:pt x="185934" y="371867"/>
                    </a:lnTo>
                    <a:cubicBezTo>
                      <a:pt x="136621" y="371867"/>
                      <a:pt x="89328" y="352278"/>
                      <a:pt x="54459" y="317409"/>
                    </a:cubicBezTo>
                    <a:cubicBezTo>
                      <a:pt x="19589" y="282539"/>
                      <a:pt x="0" y="235246"/>
                      <a:pt x="0" y="185934"/>
                    </a:cubicBezTo>
                    <a:lnTo>
                      <a:pt x="0" y="185934"/>
                    </a:lnTo>
                    <a:cubicBezTo>
                      <a:pt x="0" y="136621"/>
                      <a:pt x="19589" y="89328"/>
                      <a:pt x="54459" y="54459"/>
                    </a:cubicBezTo>
                    <a:cubicBezTo>
                      <a:pt x="89328" y="19589"/>
                      <a:pt x="136621" y="0"/>
                      <a:pt x="185934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209295" cy="4290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79"/>
                  </a:lnSpc>
                </a:pPr>
                <a:r>
                  <a:rPr lang="en-US" sz="2699" dirty="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Blood transfusion (severe cases)</a:t>
                </a:r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178415" y="1601660"/>
              <a:ext cx="2010620" cy="2451975"/>
            </a:xfrm>
            <a:custGeom>
              <a:avLst/>
              <a:gdLst/>
              <a:ahLst/>
              <a:cxnLst/>
              <a:rect l="l" t="t" r="r" b="b"/>
              <a:pathLst>
                <a:path w="2010620" h="2451975">
                  <a:moveTo>
                    <a:pt x="0" y="0"/>
                  </a:moveTo>
                  <a:lnTo>
                    <a:pt x="2010620" y="0"/>
                  </a:lnTo>
                  <a:lnTo>
                    <a:pt x="2010620" y="2451975"/>
                  </a:lnTo>
                  <a:lnTo>
                    <a:pt x="0" y="24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6519310" y="2984462"/>
            <a:ext cx="5282878" cy="101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0"/>
              </a:lnSpc>
              <a:spcBef>
                <a:spcPct val="0"/>
              </a:spcBef>
            </a:pPr>
            <a:r>
              <a:rPr lang="en-US" sz="5886">
                <a:solidFill>
                  <a:srgbClr val="FF0200"/>
                </a:solidFill>
                <a:latin typeface="Clarence Two"/>
                <a:ea typeface="Clarence Two"/>
                <a:cs typeface="Clarence Two"/>
                <a:sym typeface="Clarence Two"/>
              </a:rPr>
              <a:t>Depends on cause: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465" y="8519221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49" y="0"/>
                </a:lnTo>
                <a:lnTo>
                  <a:pt x="5380749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5144" y="8487877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49" y="0"/>
                </a:lnTo>
                <a:lnTo>
                  <a:pt x="5380749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46843" y="8453587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50" y="0"/>
                </a:lnTo>
                <a:lnTo>
                  <a:pt x="5380750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81873" y="8423107"/>
            <a:ext cx="5380750" cy="1412447"/>
          </a:xfrm>
          <a:custGeom>
            <a:avLst/>
            <a:gdLst/>
            <a:ahLst/>
            <a:cxnLst/>
            <a:rect l="l" t="t" r="r" b="b"/>
            <a:pathLst>
              <a:path w="5380750" h="1412447">
                <a:moveTo>
                  <a:pt x="0" y="0"/>
                </a:moveTo>
                <a:lnTo>
                  <a:pt x="5380750" y="0"/>
                </a:lnTo>
                <a:lnTo>
                  <a:pt x="5380750" y="1412447"/>
                </a:lnTo>
                <a:lnTo>
                  <a:pt x="0" y="141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148422" y="2715735"/>
            <a:ext cx="7636512" cy="5008719"/>
            <a:chOff x="0" y="0"/>
            <a:chExt cx="1780719" cy="11679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0719" cy="1167957"/>
            </a:xfrm>
            <a:custGeom>
              <a:avLst/>
              <a:gdLst/>
              <a:ahLst/>
              <a:cxnLst/>
              <a:rect l="l" t="t" r="r" b="b"/>
              <a:pathLst>
                <a:path w="1780719" h="1167957">
                  <a:moveTo>
                    <a:pt x="0" y="0"/>
                  </a:moveTo>
                  <a:lnTo>
                    <a:pt x="1780719" y="0"/>
                  </a:lnTo>
                  <a:lnTo>
                    <a:pt x="1780719" y="1167957"/>
                  </a:lnTo>
                  <a:lnTo>
                    <a:pt x="0" y="1167957"/>
                  </a:lnTo>
                  <a:close/>
                </a:path>
              </a:pathLst>
            </a:custGeom>
            <a:solidFill>
              <a:srgbClr val="8C000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80719" cy="1206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305177" y="2833849"/>
            <a:ext cx="7271363" cy="4772491"/>
          </a:xfrm>
          <a:custGeom>
            <a:avLst/>
            <a:gdLst/>
            <a:ahLst/>
            <a:cxnLst/>
            <a:rect l="l" t="t" r="r" b="b"/>
            <a:pathLst>
              <a:path w="7271363" h="4772491">
                <a:moveTo>
                  <a:pt x="0" y="0"/>
                </a:moveTo>
                <a:lnTo>
                  <a:pt x="7271363" y="0"/>
                </a:lnTo>
                <a:lnTo>
                  <a:pt x="7271363" y="4772491"/>
                </a:lnTo>
                <a:lnTo>
                  <a:pt x="0" y="4772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52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370766" y="-295382"/>
            <a:ext cx="6022235" cy="6022235"/>
          </a:xfrm>
          <a:custGeom>
            <a:avLst/>
            <a:gdLst/>
            <a:ahLst/>
            <a:cxnLst/>
            <a:rect l="l" t="t" r="r" b="b"/>
            <a:pathLst>
              <a:path w="6022235" h="6022235">
                <a:moveTo>
                  <a:pt x="6022234" y="0"/>
                </a:moveTo>
                <a:lnTo>
                  <a:pt x="0" y="0"/>
                </a:lnTo>
                <a:lnTo>
                  <a:pt x="0" y="6022234"/>
                </a:lnTo>
                <a:lnTo>
                  <a:pt x="6022234" y="6022234"/>
                </a:lnTo>
                <a:lnTo>
                  <a:pt x="60222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0787" y="455537"/>
            <a:ext cx="2700342" cy="2366175"/>
          </a:xfrm>
          <a:custGeom>
            <a:avLst/>
            <a:gdLst/>
            <a:ahLst/>
            <a:cxnLst/>
            <a:rect l="l" t="t" r="r" b="b"/>
            <a:pathLst>
              <a:path w="2700342" h="2366175">
                <a:moveTo>
                  <a:pt x="0" y="0"/>
                </a:moveTo>
                <a:lnTo>
                  <a:pt x="2700343" y="0"/>
                </a:lnTo>
                <a:lnTo>
                  <a:pt x="2700343" y="2366175"/>
                </a:lnTo>
                <a:lnTo>
                  <a:pt x="0" y="2366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8634" y="3734556"/>
            <a:ext cx="6654701" cy="288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7"/>
              </a:lnSpc>
            </a:pPr>
            <a:r>
              <a:rPr lang="en-US" sz="4522" dirty="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Pernicious anemia is a type of megaloblastic anemia caused by vitamin B12 deficiency due to lack of intrinsic factor (IF).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7616" y="1190625"/>
            <a:ext cx="11955805" cy="105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7"/>
              </a:lnSpc>
            </a:pPr>
            <a:r>
              <a:rPr lang="en-US" sz="8028">
                <a:solidFill>
                  <a:srgbClr val="BB0000"/>
                </a:solidFill>
                <a:latin typeface="Clarence Two"/>
                <a:ea typeface="Clarence Two"/>
                <a:cs typeface="Clarence Two"/>
                <a:sym typeface="Clarence Two"/>
              </a:rPr>
              <a:t>PERNICIOUS ANEMIA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372560" y="-4414713"/>
            <a:ext cx="10777957" cy="10886825"/>
          </a:xfrm>
          <a:custGeom>
            <a:avLst/>
            <a:gdLst/>
            <a:ahLst/>
            <a:cxnLst/>
            <a:rect l="l" t="t" r="r" b="b"/>
            <a:pathLst>
              <a:path w="10777957" h="10886825">
                <a:moveTo>
                  <a:pt x="10777957" y="0"/>
                </a:moveTo>
                <a:lnTo>
                  <a:pt x="0" y="0"/>
                </a:lnTo>
                <a:lnTo>
                  <a:pt x="0" y="10886826"/>
                </a:lnTo>
                <a:lnTo>
                  <a:pt x="10777957" y="10886826"/>
                </a:lnTo>
                <a:lnTo>
                  <a:pt x="107779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8462" y="-599825"/>
            <a:ext cx="10777957" cy="10886825"/>
          </a:xfrm>
          <a:custGeom>
            <a:avLst/>
            <a:gdLst/>
            <a:ahLst/>
            <a:cxnLst/>
            <a:rect l="l" t="t" r="r" b="b"/>
            <a:pathLst>
              <a:path w="10777957" h="10886825">
                <a:moveTo>
                  <a:pt x="0" y="0"/>
                </a:moveTo>
                <a:lnTo>
                  <a:pt x="10777957" y="0"/>
                </a:lnTo>
                <a:lnTo>
                  <a:pt x="10777957" y="10886825"/>
                </a:lnTo>
                <a:lnTo>
                  <a:pt x="0" y="1088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8C0009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65764" y="6760983"/>
            <a:ext cx="5355012" cy="1126159"/>
            <a:chOff x="0" y="0"/>
            <a:chExt cx="7140016" cy="1501545"/>
          </a:xfrm>
        </p:grpSpPr>
        <p:grpSp>
          <p:nvGrpSpPr>
            <p:cNvPr id="8" name="Group 8"/>
            <p:cNvGrpSpPr/>
            <p:nvPr/>
          </p:nvGrpSpPr>
          <p:grpSpPr>
            <a:xfrm>
              <a:off x="1865371" y="0"/>
              <a:ext cx="5274645" cy="1501545"/>
              <a:chOff x="0" y="0"/>
              <a:chExt cx="949036" cy="27016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49036" cy="270164"/>
              </a:xfrm>
              <a:custGeom>
                <a:avLst/>
                <a:gdLst/>
                <a:ahLst/>
                <a:cxnLst/>
                <a:rect l="l" t="t" r="r" b="b"/>
                <a:pathLst>
                  <a:path w="949036" h="270164">
                    <a:moveTo>
                      <a:pt x="745836" y="0"/>
                    </a:moveTo>
                    <a:cubicBezTo>
                      <a:pt x="858060" y="0"/>
                      <a:pt x="949036" y="60478"/>
                      <a:pt x="949036" y="135082"/>
                    </a:cubicBezTo>
                    <a:cubicBezTo>
                      <a:pt x="949036" y="209686"/>
                      <a:pt x="858060" y="270164"/>
                      <a:pt x="745836" y="270164"/>
                    </a:cubicBezTo>
                    <a:lnTo>
                      <a:pt x="203200" y="270164"/>
                    </a:lnTo>
                    <a:cubicBezTo>
                      <a:pt x="90976" y="270164"/>
                      <a:pt x="0" y="209686"/>
                      <a:pt x="0" y="135082"/>
                    </a:cubicBezTo>
                    <a:cubicBezTo>
                      <a:pt x="0" y="6047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949036" cy="30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>
                    <a:solidFill>
                      <a:srgbClr val="FF02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Decrease in Intrinsic factor</a:t>
                </a: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0" y="347209"/>
              <a:ext cx="1484371" cy="807127"/>
            </a:xfrm>
            <a:custGeom>
              <a:avLst/>
              <a:gdLst/>
              <a:ahLst/>
              <a:cxnLst/>
              <a:rect l="l" t="t" r="r" b="b"/>
              <a:pathLst>
                <a:path w="1484371" h="807127">
                  <a:moveTo>
                    <a:pt x="0" y="0"/>
                  </a:moveTo>
                  <a:lnTo>
                    <a:pt x="1484371" y="0"/>
                  </a:lnTo>
                  <a:lnTo>
                    <a:pt x="1484371" y="807127"/>
                  </a:lnTo>
                  <a:lnTo>
                    <a:pt x="0" y="807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406526" y="6760983"/>
            <a:ext cx="5355012" cy="1126159"/>
            <a:chOff x="0" y="0"/>
            <a:chExt cx="7140016" cy="1501545"/>
          </a:xfrm>
        </p:grpSpPr>
        <p:grpSp>
          <p:nvGrpSpPr>
            <p:cNvPr id="13" name="Group 13"/>
            <p:cNvGrpSpPr/>
            <p:nvPr/>
          </p:nvGrpSpPr>
          <p:grpSpPr>
            <a:xfrm>
              <a:off x="1865371" y="0"/>
              <a:ext cx="5274645" cy="1501545"/>
              <a:chOff x="0" y="0"/>
              <a:chExt cx="949036" cy="27016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49036" cy="270164"/>
              </a:xfrm>
              <a:custGeom>
                <a:avLst/>
                <a:gdLst/>
                <a:ahLst/>
                <a:cxnLst/>
                <a:rect l="l" t="t" r="r" b="b"/>
                <a:pathLst>
                  <a:path w="949036" h="270164">
                    <a:moveTo>
                      <a:pt x="745836" y="0"/>
                    </a:moveTo>
                    <a:cubicBezTo>
                      <a:pt x="858060" y="0"/>
                      <a:pt x="949036" y="60478"/>
                      <a:pt x="949036" y="135082"/>
                    </a:cubicBezTo>
                    <a:cubicBezTo>
                      <a:pt x="949036" y="209686"/>
                      <a:pt x="858060" y="270164"/>
                      <a:pt x="745836" y="270164"/>
                    </a:cubicBezTo>
                    <a:lnTo>
                      <a:pt x="203200" y="270164"/>
                    </a:lnTo>
                    <a:cubicBezTo>
                      <a:pt x="90976" y="270164"/>
                      <a:pt x="0" y="209686"/>
                      <a:pt x="0" y="135082"/>
                    </a:cubicBezTo>
                    <a:cubicBezTo>
                      <a:pt x="0" y="6047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949036" cy="30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>
                    <a:solidFill>
                      <a:srgbClr val="FF02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Decrease in Intrinsic factor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403563"/>
              <a:ext cx="1484371" cy="807127"/>
            </a:xfrm>
            <a:custGeom>
              <a:avLst/>
              <a:gdLst/>
              <a:ahLst/>
              <a:cxnLst/>
              <a:rect l="l" t="t" r="r" b="b"/>
              <a:pathLst>
                <a:path w="1484371" h="807127">
                  <a:moveTo>
                    <a:pt x="0" y="0"/>
                  </a:moveTo>
                  <a:lnTo>
                    <a:pt x="1484371" y="0"/>
                  </a:lnTo>
                  <a:lnTo>
                    <a:pt x="1484371" y="807127"/>
                  </a:lnTo>
                  <a:lnTo>
                    <a:pt x="0" y="807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444046" y="1320603"/>
            <a:ext cx="11396087" cy="157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4"/>
              </a:lnSpc>
            </a:pPr>
            <a:r>
              <a:rPr lang="en-US" sz="11873">
                <a:solidFill>
                  <a:srgbClr val="FFFAEE"/>
                </a:solidFill>
                <a:latin typeface="Clarence Two"/>
                <a:ea typeface="Clarence Two"/>
                <a:cs typeface="Clarence Two"/>
                <a:sym typeface="Clarence Two"/>
              </a:rPr>
              <a:t>PATHOPHYSIOLOGY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87481" y="2942195"/>
            <a:ext cx="14113038" cy="943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4"/>
              </a:lnSpc>
              <a:spcBef>
                <a:spcPct val="0"/>
              </a:spcBef>
            </a:pPr>
            <a:r>
              <a:rPr lang="en-US" sz="3600" dirty="0">
                <a:solidFill>
                  <a:srgbClr val="FFFAEE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N</a:t>
            </a:r>
            <a:r>
              <a:rPr lang="en-US" sz="3600" u="none" strike="noStrike" dirty="0">
                <a:solidFill>
                  <a:srgbClr val="FFFAEE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ormally, intrinsic factor (from gastric parietal cells) binds vitamin B12 → allows absorption in the ileum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26461" y="3379393"/>
            <a:ext cx="15040457" cy="4465484"/>
            <a:chOff x="0" y="0"/>
            <a:chExt cx="20053943" cy="595397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452433"/>
              <a:ext cx="5274645" cy="1501545"/>
              <a:chOff x="0" y="0"/>
              <a:chExt cx="949036" cy="27016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49036" cy="270164"/>
              </a:xfrm>
              <a:custGeom>
                <a:avLst/>
                <a:gdLst/>
                <a:ahLst/>
                <a:cxnLst/>
                <a:rect l="l" t="t" r="r" b="b"/>
                <a:pathLst>
                  <a:path w="949036" h="270164">
                    <a:moveTo>
                      <a:pt x="745836" y="0"/>
                    </a:moveTo>
                    <a:cubicBezTo>
                      <a:pt x="858060" y="0"/>
                      <a:pt x="949036" y="60478"/>
                      <a:pt x="949036" y="135082"/>
                    </a:cubicBezTo>
                    <a:cubicBezTo>
                      <a:pt x="949036" y="209686"/>
                      <a:pt x="858060" y="270164"/>
                      <a:pt x="745836" y="270164"/>
                    </a:cubicBezTo>
                    <a:lnTo>
                      <a:pt x="203200" y="270164"/>
                    </a:lnTo>
                    <a:cubicBezTo>
                      <a:pt x="90976" y="270164"/>
                      <a:pt x="0" y="209686"/>
                      <a:pt x="0" y="135082"/>
                    </a:cubicBezTo>
                    <a:cubicBezTo>
                      <a:pt x="0" y="6047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49036" cy="30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>
                    <a:solidFill>
                      <a:srgbClr val="FF02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Decrease in Intrinsic factor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 rot="5400000">
              <a:off x="14751023" y="-1081333"/>
              <a:ext cx="4221588" cy="6384253"/>
            </a:xfrm>
            <a:custGeom>
              <a:avLst/>
              <a:gdLst/>
              <a:ahLst/>
              <a:cxnLst/>
              <a:rect l="l" t="t" r="r" b="b"/>
              <a:pathLst>
                <a:path w="4221588" h="6384253">
                  <a:moveTo>
                    <a:pt x="0" y="0"/>
                  </a:moveTo>
                  <a:lnTo>
                    <a:pt x="4221587" y="0"/>
                  </a:lnTo>
                  <a:lnTo>
                    <a:pt x="4221587" y="6384253"/>
                  </a:lnTo>
                  <a:lnTo>
                    <a:pt x="0" y="6384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748026" y="1191802"/>
              <a:ext cx="6389598" cy="76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r>
                <a:rPr lang="en-US" sz="4110" dirty="0">
                  <a:solidFill>
                    <a:srgbClr val="FFFAEE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I</a:t>
              </a:r>
              <a:r>
                <a:rPr lang="en-US" sz="4110" u="none" strike="noStrike" dirty="0">
                  <a:solidFill>
                    <a:srgbClr val="FFFAEE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n pernicious anemia:</a:t>
              </a:r>
            </a:p>
          </p:txBody>
        </p:sp>
        <p:sp>
          <p:nvSpPr>
            <p:cNvPr id="25" name="Freeform 25"/>
            <p:cNvSpPr/>
            <p:nvPr/>
          </p:nvSpPr>
          <p:spPr>
            <a:xfrm rot="5400000" flipH="1" flipV="1">
              <a:off x="9735871" y="-1059166"/>
              <a:ext cx="4221588" cy="6384253"/>
            </a:xfrm>
            <a:custGeom>
              <a:avLst/>
              <a:gdLst/>
              <a:ahLst/>
              <a:cxnLst/>
              <a:rect l="l" t="t" r="r" b="b"/>
              <a:pathLst>
                <a:path w="4221588" h="6384253">
                  <a:moveTo>
                    <a:pt x="4221587" y="6384253"/>
                  </a:moveTo>
                  <a:lnTo>
                    <a:pt x="0" y="6384253"/>
                  </a:lnTo>
                  <a:lnTo>
                    <a:pt x="0" y="0"/>
                  </a:lnTo>
                  <a:lnTo>
                    <a:pt x="4221587" y="0"/>
                  </a:lnTo>
                  <a:lnTo>
                    <a:pt x="4221587" y="6384253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07857">
            <a:off x="-1091883" y="-420624"/>
            <a:ext cx="7315200" cy="2898648"/>
          </a:xfrm>
          <a:custGeom>
            <a:avLst/>
            <a:gdLst/>
            <a:ahLst/>
            <a:cxnLst/>
            <a:rect l="l" t="t" r="r" b="b"/>
            <a:pathLst>
              <a:path w="7315200" h="2898648">
                <a:moveTo>
                  <a:pt x="0" y="0"/>
                </a:moveTo>
                <a:lnTo>
                  <a:pt x="7315200" y="0"/>
                </a:lnTo>
                <a:lnTo>
                  <a:pt x="7315200" y="2898648"/>
                </a:lnTo>
                <a:lnTo>
                  <a:pt x="0" y="2898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56942">
            <a:off x="12843881" y="-421389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58879" y="6834500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3560" y="7016480"/>
            <a:ext cx="5775158" cy="4114800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5775158" y="0"/>
                </a:moveTo>
                <a:lnTo>
                  <a:pt x="0" y="0"/>
                </a:lnTo>
                <a:lnTo>
                  <a:pt x="0" y="4114800"/>
                </a:lnTo>
                <a:lnTo>
                  <a:pt x="5775158" y="4114800"/>
                </a:lnTo>
                <a:lnTo>
                  <a:pt x="577515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87958" y="3685542"/>
            <a:ext cx="4591542" cy="3330937"/>
            <a:chOff x="0" y="0"/>
            <a:chExt cx="6122056" cy="444124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2709976"/>
              <a:ext cx="6122056" cy="1731273"/>
              <a:chOff x="0" y="0"/>
              <a:chExt cx="1209295" cy="3419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09295" cy="341980"/>
              </a:xfrm>
              <a:custGeom>
                <a:avLst/>
                <a:gdLst/>
                <a:ahLst/>
                <a:cxnLst/>
                <a:rect l="l" t="t" r="r" b="b"/>
                <a:pathLst>
                  <a:path w="1209295" h="341980">
                    <a:moveTo>
                      <a:pt x="168613" y="0"/>
                    </a:moveTo>
                    <a:lnTo>
                      <a:pt x="1040682" y="0"/>
                    </a:lnTo>
                    <a:cubicBezTo>
                      <a:pt x="1133805" y="0"/>
                      <a:pt x="1209295" y="75490"/>
                      <a:pt x="1209295" y="168613"/>
                    </a:cubicBezTo>
                    <a:lnTo>
                      <a:pt x="1209295" y="173367"/>
                    </a:lnTo>
                    <a:cubicBezTo>
                      <a:pt x="1209295" y="266489"/>
                      <a:pt x="1133805" y="341980"/>
                      <a:pt x="1040682" y="341980"/>
                    </a:cubicBezTo>
                    <a:lnTo>
                      <a:pt x="168613" y="341980"/>
                    </a:lnTo>
                    <a:cubicBezTo>
                      <a:pt x="75490" y="341980"/>
                      <a:pt x="0" y="266489"/>
                      <a:pt x="0" y="173367"/>
                    </a:cubicBezTo>
                    <a:lnTo>
                      <a:pt x="0" y="168613"/>
                    </a:lnTo>
                    <a:cubicBezTo>
                      <a:pt x="0" y="75490"/>
                      <a:pt x="75490" y="0"/>
                      <a:pt x="168613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209295" cy="399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31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General anemia symptoms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785343" y="0"/>
              <a:ext cx="2551370" cy="2455694"/>
            </a:xfrm>
            <a:custGeom>
              <a:avLst/>
              <a:gdLst/>
              <a:ahLst/>
              <a:cxnLst/>
              <a:rect l="l" t="t" r="r" b="b"/>
              <a:pathLst>
                <a:path w="2551370" h="2455694">
                  <a:moveTo>
                    <a:pt x="0" y="0"/>
                  </a:moveTo>
                  <a:lnTo>
                    <a:pt x="2551370" y="0"/>
                  </a:lnTo>
                  <a:lnTo>
                    <a:pt x="2551370" y="2455694"/>
                  </a:lnTo>
                  <a:lnTo>
                    <a:pt x="0" y="245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431789" y="3685542"/>
            <a:ext cx="5284499" cy="3330937"/>
            <a:chOff x="0" y="0"/>
            <a:chExt cx="7045999" cy="444124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2709976"/>
              <a:ext cx="7045999" cy="1731273"/>
              <a:chOff x="0" y="0"/>
              <a:chExt cx="1391802" cy="3419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91802" cy="341980"/>
              </a:xfrm>
              <a:custGeom>
                <a:avLst/>
                <a:gdLst/>
                <a:ahLst/>
                <a:cxnLst/>
                <a:rect l="l" t="t" r="r" b="b"/>
                <a:pathLst>
                  <a:path w="1391802" h="341980">
                    <a:moveTo>
                      <a:pt x="146502" y="0"/>
                    </a:moveTo>
                    <a:lnTo>
                      <a:pt x="1245300" y="0"/>
                    </a:lnTo>
                    <a:cubicBezTo>
                      <a:pt x="1326211" y="0"/>
                      <a:pt x="1391802" y="65591"/>
                      <a:pt x="1391802" y="146502"/>
                    </a:cubicBezTo>
                    <a:lnTo>
                      <a:pt x="1391802" y="195477"/>
                    </a:lnTo>
                    <a:cubicBezTo>
                      <a:pt x="1391802" y="276389"/>
                      <a:pt x="1326211" y="341980"/>
                      <a:pt x="1245300" y="341980"/>
                    </a:cubicBezTo>
                    <a:lnTo>
                      <a:pt x="146502" y="341980"/>
                    </a:lnTo>
                    <a:cubicBezTo>
                      <a:pt x="107648" y="341980"/>
                      <a:pt x="70384" y="326545"/>
                      <a:pt x="42910" y="299070"/>
                    </a:cubicBezTo>
                    <a:cubicBezTo>
                      <a:pt x="15435" y="271596"/>
                      <a:pt x="0" y="234332"/>
                      <a:pt x="0" y="195477"/>
                    </a:cubicBezTo>
                    <a:lnTo>
                      <a:pt x="0" y="146502"/>
                    </a:lnTo>
                    <a:cubicBezTo>
                      <a:pt x="0" y="65591"/>
                      <a:pt x="65591" y="0"/>
                      <a:pt x="146502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1391802" cy="399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31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Glossitis (inflamed tongue)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2282750" y="0"/>
              <a:ext cx="2480499" cy="2455694"/>
            </a:xfrm>
            <a:custGeom>
              <a:avLst/>
              <a:gdLst/>
              <a:ahLst/>
              <a:cxnLst/>
              <a:rect l="l" t="t" r="r" b="b"/>
              <a:pathLst>
                <a:path w="2480499" h="2455694">
                  <a:moveTo>
                    <a:pt x="0" y="0"/>
                  </a:moveTo>
                  <a:lnTo>
                    <a:pt x="2480499" y="0"/>
                  </a:lnTo>
                  <a:lnTo>
                    <a:pt x="2480499" y="2455694"/>
                  </a:lnTo>
                  <a:lnTo>
                    <a:pt x="0" y="245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5240441" y="554495"/>
            <a:ext cx="8031577" cy="110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2"/>
              </a:lnSpc>
            </a:pPr>
            <a:r>
              <a:rPr lang="en-US" sz="8254">
                <a:solidFill>
                  <a:srgbClr val="BB0000"/>
                </a:solidFill>
                <a:latin typeface="Clarence Two"/>
                <a:ea typeface="Clarence Two"/>
                <a:cs typeface="Clarence Two"/>
                <a:sym typeface="Clarence Two"/>
              </a:rPr>
              <a:t> CLINICAL FEATURES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483921" y="3685542"/>
            <a:ext cx="5297888" cy="5206358"/>
            <a:chOff x="0" y="0"/>
            <a:chExt cx="7063851" cy="6941810"/>
          </a:xfrm>
        </p:grpSpPr>
        <p:grpSp>
          <p:nvGrpSpPr>
            <p:cNvPr id="18" name="Group 18"/>
            <p:cNvGrpSpPr/>
            <p:nvPr/>
          </p:nvGrpSpPr>
          <p:grpSpPr>
            <a:xfrm>
              <a:off x="756172" y="2709976"/>
              <a:ext cx="5880478" cy="1731273"/>
              <a:chOff x="0" y="0"/>
              <a:chExt cx="1161576" cy="34198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61576" cy="341980"/>
              </a:xfrm>
              <a:custGeom>
                <a:avLst/>
                <a:gdLst/>
                <a:ahLst/>
                <a:cxnLst/>
                <a:rect l="l" t="t" r="r" b="b"/>
                <a:pathLst>
                  <a:path w="1161576" h="341980">
                    <a:moveTo>
                      <a:pt x="170990" y="0"/>
                    </a:moveTo>
                    <a:lnTo>
                      <a:pt x="990586" y="0"/>
                    </a:lnTo>
                    <a:cubicBezTo>
                      <a:pt x="1085021" y="0"/>
                      <a:pt x="1161576" y="76555"/>
                      <a:pt x="1161576" y="170990"/>
                    </a:cubicBezTo>
                    <a:lnTo>
                      <a:pt x="1161576" y="170990"/>
                    </a:lnTo>
                    <a:cubicBezTo>
                      <a:pt x="1161576" y="216339"/>
                      <a:pt x="1143561" y="259831"/>
                      <a:pt x="1111494" y="291898"/>
                    </a:cubicBezTo>
                    <a:cubicBezTo>
                      <a:pt x="1079427" y="323965"/>
                      <a:pt x="1035935" y="341980"/>
                      <a:pt x="990586" y="341980"/>
                    </a:cubicBezTo>
                    <a:lnTo>
                      <a:pt x="170990" y="341980"/>
                    </a:lnTo>
                    <a:cubicBezTo>
                      <a:pt x="125641" y="341980"/>
                      <a:pt x="82149" y="323965"/>
                      <a:pt x="50082" y="291898"/>
                    </a:cubicBezTo>
                    <a:cubicBezTo>
                      <a:pt x="18015" y="259831"/>
                      <a:pt x="0" y="216339"/>
                      <a:pt x="0" y="170990"/>
                    </a:cubicBezTo>
                    <a:lnTo>
                      <a:pt x="0" y="170990"/>
                    </a:lnTo>
                    <a:cubicBezTo>
                      <a:pt x="0" y="125641"/>
                      <a:pt x="18015" y="82149"/>
                      <a:pt x="50082" y="50082"/>
                    </a:cubicBezTo>
                    <a:cubicBezTo>
                      <a:pt x="82149" y="18015"/>
                      <a:pt x="125641" y="0"/>
                      <a:pt x="170990" y="0"/>
                    </a:cubicBezTo>
                    <a:close/>
                  </a:path>
                </a:pathLst>
              </a:custGeom>
              <a:solidFill>
                <a:srgbClr val="EA060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1161576" cy="399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r>
                  <a:rPr lang="en-US" sz="3199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Neurological symptoms:</a:t>
                </a: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734086" y="0"/>
              <a:ext cx="1924650" cy="2455694"/>
            </a:xfrm>
            <a:custGeom>
              <a:avLst/>
              <a:gdLst/>
              <a:ahLst/>
              <a:cxnLst/>
              <a:rect l="l" t="t" r="r" b="b"/>
              <a:pathLst>
                <a:path w="1924650" h="2455694">
                  <a:moveTo>
                    <a:pt x="0" y="0"/>
                  </a:moveTo>
                  <a:lnTo>
                    <a:pt x="1924650" y="0"/>
                  </a:lnTo>
                  <a:lnTo>
                    <a:pt x="1924650" y="2455694"/>
                  </a:lnTo>
                  <a:lnTo>
                    <a:pt x="0" y="245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4901555"/>
              <a:ext cx="7063851" cy="2040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Numb</a:t>
              </a: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ness, tingling (paresthesia)</a:t>
              </a:r>
            </a:p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Difficulty walking</a:t>
              </a:r>
            </a:p>
            <a:p>
              <a:pPr marL="647700" lvl="1" indent="-323850" algn="ctr">
                <a:lnSpc>
                  <a:spcPts val="297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 strike="noStrike">
                  <a:solidFill>
                    <a:srgbClr val="BB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Memory problems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355506" y="1950427"/>
            <a:ext cx="5801447" cy="147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1"/>
              </a:lnSpc>
              <a:spcBef>
                <a:spcPct val="0"/>
              </a:spcBef>
            </a:pPr>
            <a:r>
              <a:rPr lang="en-US" sz="415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General anemia symptoms</a:t>
            </a:r>
          </a:p>
          <a:p>
            <a:pPr algn="ctr">
              <a:lnSpc>
                <a:spcPts val="5811"/>
              </a:lnSpc>
              <a:spcBef>
                <a:spcPct val="0"/>
              </a:spcBef>
            </a:pPr>
            <a:r>
              <a:rPr lang="en-US" sz="4150">
                <a:solidFill>
                  <a:srgbClr val="BB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Neurological symptoms: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277</Words>
  <Application>Microsoft Office PowerPoint</Application>
  <PresentationFormat>Custom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Core Bandi Face</vt:lpstr>
      <vt:lpstr>Lilita One</vt:lpstr>
      <vt:lpstr>Open Sans Bold</vt:lpstr>
      <vt:lpstr>Alice</vt:lpstr>
      <vt:lpstr>Clarence Two</vt:lpstr>
      <vt:lpstr>Calibri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Cream Medical Science Blood Presentation</dc:title>
  <dc:creator>OMEN</dc:creator>
  <cp:lastModifiedBy>muayad faris</cp:lastModifiedBy>
  <cp:revision>3</cp:revision>
  <dcterms:created xsi:type="dcterms:W3CDTF">2006-08-16T00:00:00Z</dcterms:created>
  <dcterms:modified xsi:type="dcterms:W3CDTF">2026-03-26T14:40:11Z</dcterms:modified>
  <dc:identifier>DAHFBTZWblI</dc:identifier>
</cp:coreProperties>
</file>