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8F9F67F-AB60-4129-B90E-08E2D23AD118}" type="datetimeFigureOut">
              <a:rPr lang="en-US" smtClean="0"/>
              <a:t>3/23/2026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405064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8F9F67F-AB60-4129-B90E-08E2D23AD118}" type="datetimeFigureOut">
              <a:rPr lang="en-US" smtClean="0"/>
              <a:t>3/23/2026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127435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8F9F67F-AB60-4129-B90E-08E2D23AD118}" type="datetimeFigureOut">
              <a:rPr lang="en-US" smtClean="0"/>
              <a:t>3/23/2026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298077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8F9F67F-AB60-4129-B90E-08E2D23AD118}" type="datetimeFigureOut">
              <a:rPr lang="en-US" smtClean="0"/>
              <a:t>3/23/2026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333023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48F9F67F-AB60-4129-B90E-08E2D23AD118}" type="datetimeFigureOut">
              <a:rPr lang="en-US" smtClean="0"/>
              <a:t>3/23/2026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214974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8F9F67F-AB60-4129-B90E-08E2D23AD118}" type="datetimeFigureOut">
              <a:rPr lang="en-US" smtClean="0"/>
              <a:t>3/23/2026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11997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8F9F67F-AB60-4129-B90E-08E2D23AD118}" type="datetimeFigureOut">
              <a:rPr lang="en-US" smtClean="0"/>
              <a:t>3/23/2026</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276561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8F9F67F-AB60-4129-B90E-08E2D23AD118}" type="datetimeFigureOut">
              <a:rPr lang="en-US" smtClean="0"/>
              <a:t>3/23/2026</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81253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8F9F67F-AB60-4129-B90E-08E2D23AD118}" type="datetimeFigureOut">
              <a:rPr lang="en-US" smtClean="0"/>
              <a:t>3/23/2026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276970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48F9F67F-AB60-4129-B90E-08E2D23AD118}" type="datetimeFigureOut">
              <a:rPr lang="en-US" smtClean="0"/>
              <a:t>3/23/2026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324221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48F9F67F-AB60-4129-B90E-08E2D23AD118}" type="datetimeFigureOut">
              <a:rPr lang="en-US" smtClean="0"/>
              <a:t>3/23/2026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EB1F6B9-273E-4FE6-979D-2AB505F99EE7}" type="slidenum">
              <a:rPr lang="en-US" smtClean="0"/>
              <a:t>‹#›</a:t>
            </a:fld>
            <a:endParaRPr lang="en-US"/>
          </a:p>
        </p:txBody>
      </p:sp>
    </p:spTree>
    <p:extLst>
      <p:ext uri="{BB962C8B-B14F-4D97-AF65-F5344CB8AC3E}">
        <p14:creationId xmlns:p14="http://schemas.microsoft.com/office/powerpoint/2010/main" val="428048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F9F67F-AB60-4129-B90E-08E2D23AD118}" type="datetimeFigureOut">
              <a:rPr lang="en-US" smtClean="0"/>
              <a:t>3/23/2026</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B1F6B9-273E-4FE6-979D-2AB505F99EE7}" type="slidenum">
              <a:rPr lang="en-US" smtClean="0"/>
              <a:t>‹#›</a:t>
            </a:fld>
            <a:endParaRPr lang="en-US"/>
          </a:p>
        </p:txBody>
      </p:sp>
    </p:spTree>
    <p:extLst>
      <p:ext uri="{BB962C8B-B14F-4D97-AF65-F5344CB8AC3E}">
        <p14:creationId xmlns:p14="http://schemas.microsoft.com/office/powerpoint/2010/main" val="307665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andfonline.com/doi/full/10.4155/fmc.15.7" TargetMode="External"/><Relationship Id="rId2" Type="http://schemas.openxmlformats.org/officeDocument/2006/relationships/hyperlink" Target="https://pmc.ncbi.nlm.nih.gov/articles/PMC765841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2950194625003462#bib200" TargetMode="External"/><Relationship Id="rId2" Type="http://schemas.openxmlformats.org/officeDocument/2006/relationships/hyperlink" Target="https://www.sciencedirect.com/science/article/pii/S2950194625003462#bib132" TargetMode="External"/><Relationship Id="rId1" Type="http://schemas.openxmlformats.org/officeDocument/2006/relationships/slideLayout" Target="../slideLayouts/slideLayout2.xml"/><Relationship Id="rId5" Type="http://schemas.openxmlformats.org/officeDocument/2006/relationships/hyperlink" Target="https://www.sciencedirect.com/science/article/pii/S2950194625003462#bib112" TargetMode="External"/><Relationship Id="rId4" Type="http://schemas.openxmlformats.org/officeDocument/2006/relationships/hyperlink" Target="https://www.sciencedirect.com/science/article/pii/S2950194625003462#bib1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pii/S2950194625003462#bib64" TargetMode="External"/><Relationship Id="rId2" Type="http://schemas.openxmlformats.org/officeDocument/2006/relationships/hyperlink" Target="https://www.sciencedirect.com/science/article/pii/S2950194625003462#bib195"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2950194625003462#bib75" TargetMode="External"/><Relationship Id="rId5" Type="http://schemas.openxmlformats.org/officeDocument/2006/relationships/hyperlink" Target="https://www.sciencedirect.com/science/article/pii/S2950194625003462#bib53" TargetMode="External"/><Relationship Id="rId4" Type="http://schemas.openxmlformats.org/officeDocument/2006/relationships/hyperlink" Target="https://www.sciencedirect.com/science/article/pii/S2950194625003462#bib127"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sciencedirect.com/science/article/pii/S2950194625003462#bib7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050830"/>
            <a:ext cx="9144000" cy="889317"/>
          </a:xfrm>
        </p:spPr>
        <p:txBody>
          <a:bodyPr>
            <a:normAutofit fontScale="90000"/>
          </a:bodyPr>
          <a:lstStyle/>
          <a:p>
            <a:pPr algn="l"/>
            <a:r>
              <a:rPr lang="en-US" sz="4900" b="1" dirty="0" smtClean="0">
                <a:latin typeface="Agency FB" panose="020B0503020202020204" pitchFamily="34" charset="0"/>
              </a:rPr>
              <a:t>Pathogenic Aspects Of </a:t>
            </a:r>
            <a:r>
              <a:rPr lang="en-US" sz="4900" b="1" dirty="0" err="1" smtClean="0">
                <a:latin typeface="Agency FB" panose="020B0503020202020204" pitchFamily="34" charset="0"/>
              </a:rPr>
              <a:t>Antibiofilm</a:t>
            </a:r>
            <a:r>
              <a:rPr lang="en-US" sz="4900" b="1" dirty="0" smtClean="0">
                <a:latin typeface="Agency FB" panose="020B0503020202020204" pitchFamily="34" charset="0"/>
              </a:rPr>
              <a:t> compounds</a:t>
            </a:r>
            <a:r>
              <a:rPr lang="en-US" sz="3600" dirty="0" smtClean="0"/>
              <a:t/>
            </a:r>
            <a:br>
              <a:rPr lang="en-US" sz="3600" dirty="0" smtClean="0"/>
            </a:br>
            <a:endParaRPr lang="en-US" sz="3600" dirty="0"/>
          </a:p>
        </p:txBody>
      </p:sp>
      <p:sp>
        <p:nvSpPr>
          <p:cNvPr id="3" name="عنوان فرعي 2"/>
          <p:cNvSpPr>
            <a:spLocks noGrp="1"/>
          </p:cNvSpPr>
          <p:nvPr>
            <p:ph type="subTitle" idx="1"/>
          </p:nvPr>
        </p:nvSpPr>
        <p:spPr/>
        <p:txBody>
          <a:bodyPr>
            <a:normAutofit/>
          </a:bodyPr>
          <a:lstStyle/>
          <a:p>
            <a:r>
              <a:rPr lang="ar-IQ" sz="4000" b="1" dirty="0" err="1" smtClean="0">
                <a:cs typeface="Akhbar MT" pitchFamily="2" charset="-78"/>
              </a:rPr>
              <a:t>ا.د.انعام</a:t>
            </a:r>
            <a:r>
              <a:rPr lang="ar-IQ" sz="4000" b="1" dirty="0" smtClean="0">
                <a:cs typeface="Akhbar MT" pitchFamily="2" charset="-78"/>
              </a:rPr>
              <a:t> بدر فالح </a:t>
            </a:r>
          </a:p>
          <a:p>
            <a:r>
              <a:rPr lang="ar-IQ" sz="4000" b="1" dirty="0" smtClean="0">
                <a:cs typeface="Akhbar MT" pitchFamily="2" charset="-78"/>
              </a:rPr>
              <a:t>فرع الامراض و امراض الدواجن</a:t>
            </a:r>
            <a:endParaRPr lang="en-US" sz="4000" b="1" dirty="0">
              <a:cs typeface="Akhbar MT" pitchFamily="2" charset="-78"/>
            </a:endParaRPr>
          </a:p>
        </p:txBody>
      </p:sp>
    </p:spTree>
    <p:extLst>
      <p:ext uri="{BB962C8B-B14F-4D97-AF65-F5344CB8AC3E}">
        <p14:creationId xmlns:p14="http://schemas.microsoft.com/office/powerpoint/2010/main" val="409700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62708"/>
            <a:ext cx="10515600" cy="5614255"/>
          </a:xfrm>
        </p:spPr>
        <p:txBody>
          <a:bodyPr>
            <a:normAutofit/>
          </a:bodyPr>
          <a:lstStyle/>
          <a:p>
            <a:pPr marL="0" indent="0" algn="l" rtl="0">
              <a:buNone/>
            </a:pPr>
            <a:r>
              <a:rPr lang="en-US" sz="4800" b="1" i="1" dirty="0">
                <a:latin typeface="Aldhabi" panose="01000000000000000000" pitchFamily="2" charset="-78"/>
                <a:cs typeface="Aldhabi" panose="01000000000000000000" pitchFamily="2" charset="-78"/>
              </a:rPr>
              <a:t>Fungal biofilm</a:t>
            </a:r>
            <a:r>
              <a:rPr lang="en-US" sz="4800" dirty="0">
                <a:latin typeface="Aldhabi" panose="01000000000000000000" pitchFamily="2" charset="-78"/>
                <a:cs typeface="Aldhabi" panose="01000000000000000000" pitchFamily="2" charset="-78"/>
              </a:rPr>
              <a:t> is a microbial community composed of fungal cells and extracellular polymeric substances (EPS). Many clinically relevant fungi have been shown to form biofilms, such as Candida spp., Aspergillus spp., Cryptococcus </a:t>
            </a:r>
            <a:r>
              <a:rPr lang="en-US" sz="4800" dirty="0" err="1">
                <a:latin typeface="Aldhabi" panose="01000000000000000000" pitchFamily="2" charset="-78"/>
                <a:cs typeface="Aldhabi" panose="01000000000000000000" pitchFamily="2" charset="-78"/>
              </a:rPr>
              <a:t>neoformans</a:t>
            </a:r>
            <a:r>
              <a:rPr lang="en-US" sz="4800" dirty="0">
                <a:latin typeface="Aldhabi" panose="01000000000000000000" pitchFamily="2" charset="-78"/>
                <a:cs typeface="Aldhabi" panose="01000000000000000000" pitchFamily="2" charset="-78"/>
              </a:rPr>
              <a:t>, </a:t>
            </a:r>
            <a:r>
              <a:rPr lang="en-US" sz="4800" dirty="0" err="1">
                <a:latin typeface="Aldhabi" panose="01000000000000000000" pitchFamily="2" charset="-78"/>
                <a:cs typeface="Aldhabi" panose="01000000000000000000" pitchFamily="2" charset="-78"/>
              </a:rPr>
              <a:t>Fusarium</a:t>
            </a:r>
            <a:r>
              <a:rPr lang="en-US" sz="4800" dirty="0">
                <a:latin typeface="Aldhabi" panose="01000000000000000000" pitchFamily="2" charset="-78"/>
                <a:cs typeface="Aldhabi" panose="01000000000000000000" pitchFamily="2" charset="-78"/>
              </a:rPr>
              <a:t> spp., </a:t>
            </a:r>
            <a:r>
              <a:rPr lang="en-US" sz="4800" dirty="0" err="1">
                <a:latin typeface="Aldhabi" panose="01000000000000000000" pitchFamily="2" charset="-78"/>
                <a:cs typeface="Aldhabi" panose="01000000000000000000" pitchFamily="2" charset="-78"/>
              </a:rPr>
              <a:t>Blastoschizomyces</a:t>
            </a:r>
            <a:r>
              <a:rPr lang="en-US" sz="4800" dirty="0">
                <a:latin typeface="Aldhabi" panose="01000000000000000000" pitchFamily="2" charset="-78"/>
                <a:cs typeface="Aldhabi" panose="01000000000000000000" pitchFamily="2" charset="-78"/>
              </a:rPr>
              <a:t> </a:t>
            </a:r>
            <a:r>
              <a:rPr lang="en-US" sz="4800" dirty="0" err="1">
                <a:latin typeface="Aldhabi" panose="01000000000000000000" pitchFamily="2" charset="-78"/>
                <a:cs typeface="Aldhabi" panose="01000000000000000000" pitchFamily="2" charset="-78"/>
              </a:rPr>
              <a:t>capitatus</a:t>
            </a:r>
            <a:r>
              <a:rPr lang="en-US" sz="4800" dirty="0">
                <a:latin typeface="Aldhabi" panose="01000000000000000000" pitchFamily="2" charset="-78"/>
                <a:cs typeface="Aldhabi" panose="01000000000000000000" pitchFamily="2" charset="-78"/>
              </a:rPr>
              <a:t>, </a:t>
            </a:r>
            <a:r>
              <a:rPr lang="en-US" sz="4800" dirty="0" err="1">
                <a:latin typeface="Aldhabi" panose="01000000000000000000" pitchFamily="2" charset="-78"/>
                <a:cs typeface="Aldhabi" panose="01000000000000000000" pitchFamily="2" charset="-78"/>
              </a:rPr>
              <a:t>Malassezia</a:t>
            </a:r>
            <a:r>
              <a:rPr lang="en-US" sz="4800" dirty="0">
                <a:latin typeface="Aldhabi" panose="01000000000000000000" pitchFamily="2" charset="-78"/>
                <a:cs typeface="Aldhabi" panose="01000000000000000000" pitchFamily="2" charset="-78"/>
              </a:rPr>
              <a:t> </a:t>
            </a:r>
            <a:r>
              <a:rPr lang="en-US" sz="4800" dirty="0" err="1">
                <a:latin typeface="Aldhabi" panose="01000000000000000000" pitchFamily="2" charset="-78"/>
                <a:cs typeface="Aldhabi" panose="01000000000000000000" pitchFamily="2" charset="-78"/>
              </a:rPr>
              <a:t>pachydermatis</a:t>
            </a:r>
            <a:r>
              <a:rPr lang="en-US" sz="4800" dirty="0">
                <a:latin typeface="Aldhabi" panose="01000000000000000000" pitchFamily="2" charset="-78"/>
                <a:cs typeface="Aldhabi" panose="01000000000000000000" pitchFamily="2" charset="-78"/>
              </a:rPr>
              <a:t>, Pneumocystis spp., </a:t>
            </a:r>
            <a:r>
              <a:rPr lang="en-US" sz="4800" dirty="0" err="1">
                <a:latin typeface="Aldhabi" panose="01000000000000000000" pitchFamily="2" charset="-78"/>
                <a:cs typeface="Aldhabi" panose="01000000000000000000" pitchFamily="2" charset="-78"/>
              </a:rPr>
              <a:t>Trichosporon</a:t>
            </a:r>
            <a:r>
              <a:rPr lang="en-US" sz="4800" dirty="0">
                <a:latin typeface="Aldhabi" panose="01000000000000000000" pitchFamily="2" charset="-78"/>
                <a:cs typeface="Aldhabi" panose="01000000000000000000" pitchFamily="2" charset="-78"/>
              </a:rPr>
              <a:t> </a:t>
            </a:r>
            <a:r>
              <a:rPr lang="en-US" sz="4800" dirty="0" err="1">
                <a:latin typeface="Aldhabi" panose="01000000000000000000" pitchFamily="2" charset="-78"/>
                <a:cs typeface="Aldhabi" panose="01000000000000000000" pitchFamily="2" charset="-78"/>
              </a:rPr>
              <a:t>asahii</a:t>
            </a:r>
            <a:r>
              <a:rPr lang="en-US" sz="4800" dirty="0">
                <a:latin typeface="Aldhabi" panose="01000000000000000000" pitchFamily="2" charset="-78"/>
                <a:cs typeface="Aldhabi" panose="01000000000000000000" pitchFamily="2" charset="-78"/>
              </a:rPr>
              <a:t>, </a:t>
            </a:r>
            <a:r>
              <a:rPr lang="en-US" sz="4800" dirty="0" err="1">
                <a:latin typeface="Aldhabi" panose="01000000000000000000" pitchFamily="2" charset="-78"/>
                <a:cs typeface="Aldhabi" panose="01000000000000000000" pitchFamily="2" charset="-78"/>
              </a:rPr>
              <a:t>Rhizopus</a:t>
            </a:r>
            <a:r>
              <a:rPr lang="en-US" sz="4800" dirty="0">
                <a:latin typeface="Aldhabi" panose="01000000000000000000" pitchFamily="2" charset="-78"/>
                <a:cs typeface="Aldhabi" panose="01000000000000000000" pitchFamily="2" charset="-78"/>
              </a:rPr>
              <a:t> spp., and </a:t>
            </a:r>
            <a:r>
              <a:rPr lang="en-US" sz="4800" dirty="0" err="1">
                <a:latin typeface="Aldhabi" panose="01000000000000000000" pitchFamily="2" charset="-78"/>
                <a:cs typeface="Aldhabi" panose="01000000000000000000" pitchFamily="2" charset="-78"/>
              </a:rPr>
              <a:t>Rhizomucor</a:t>
            </a:r>
            <a:r>
              <a:rPr lang="en-US" sz="4800" dirty="0">
                <a:latin typeface="Aldhabi" panose="01000000000000000000" pitchFamily="2" charset="-78"/>
                <a:cs typeface="Aldhabi" panose="01000000000000000000" pitchFamily="2" charset="-78"/>
              </a:rPr>
              <a:t> </a:t>
            </a:r>
            <a:r>
              <a:rPr lang="en-US" sz="4800" dirty="0" err="1">
                <a:latin typeface="Aldhabi" panose="01000000000000000000" pitchFamily="2" charset="-78"/>
                <a:cs typeface="Aldhabi" panose="01000000000000000000" pitchFamily="2" charset="-78"/>
              </a:rPr>
              <a:t>spp</a:t>
            </a:r>
            <a:r>
              <a:rPr lang="en-US" sz="4800" dirty="0">
                <a:latin typeface="Aldhabi" panose="01000000000000000000" pitchFamily="2" charset="-78"/>
                <a:cs typeface="Aldhabi" panose="01000000000000000000" pitchFamily="2" charset="-78"/>
              </a:rPr>
              <a:t> </a:t>
            </a:r>
          </a:p>
        </p:txBody>
      </p:sp>
    </p:spTree>
    <p:extLst>
      <p:ext uri="{BB962C8B-B14F-4D97-AF65-F5344CB8AC3E}">
        <p14:creationId xmlns:p14="http://schemas.microsoft.com/office/powerpoint/2010/main" val="39839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22031"/>
            <a:ext cx="10515600" cy="5754932"/>
          </a:xfrm>
        </p:spPr>
        <p:txBody>
          <a:bodyPr>
            <a:normAutofit/>
          </a:bodyPr>
          <a:lstStyle/>
          <a:p>
            <a:pPr marL="0" indent="0" algn="just" rtl="0">
              <a:buNone/>
            </a:pPr>
            <a:r>
              <a:rPr lang="en-US" sz="4800" b="1" dirty="0">
                <a:latin typeface="Aldhabi" panose="01000000000000000000" pitchFamily="2" charset="-78"/>
                <a:cs typeface="Aldhabi" panose="01000000000000000000" pitchFamily="2" charset="-78"/>
              </a:rPr>
              <a:t>Therefore, it is important to update</a:t>
            </a:r>
            <a:r>
              <a:rPr lang="en-US" sz="4800" dirty="0">
                <a:latin typeface="Aldhabi" panose="01000000000000000000" pitchFamily="2" charset="-78"/>
                <a:cs typeface="Aldhabi" panose="01000000000000000000" pitchFamily="2" charset="-78"/>
              </a:rPr>
              <a:t> and refine the formation process and regulatory mechanisms of bacterial &amp; fungal biofilms to reduce or prevent harmful biofilm formation and provide strategies to control pathogenic fungal &amp; bacterial  biofilm infections</a:t>
            </a:r>
            <a:r>
              <a:rPr lang="en-US" sz="4800" b="1" dirty="0">
                <a:latin typeface="Aldhabi" panose="01000000000000000000" pitchFamily="2" charset="-78"/>
                <a:cs typeface="Aldhabi" panose="01000000000000000000" pitchFamily="2" charset="-78"/>
              </a:rPr>
              <a:t>,</a:t>
            </a:r>
            <a:r>
              <a:rPr lang="en-US" sz="4800" dirty="0">
                <a:latin typeface="Aldhabi" panose="01000000000000000000" pitchFamily="2" charset="-78"/>
                <a:cs typeface="Aldhabi" panose="01000000000000000000" pitchFamily="2" charset="-78"/>
              </a:rPr>
              <a:t> these strategies are particularly effective against chronic, device-related infections caused by </a:t>
            </a:r>
            <a:r>
              <a:rPr lang="en-US" sz="4800" i="1" dirty="0">
                <a:latin typeface="Aldhabi" panose="01000000000000000000" pitchFamily="2" charset="-78"/>
                <a:cs typeface="Aldhabi" panose="01000000000000000000" pitchFamily="2" charset="-78"/>
              </a:rPr>
              <a:t>Staphylococcus aureus</a:t>
            </a:r>
            <a:r>
              <a:rPr lang="en-US" sz="4800" dirty="0">
                <a:latin typeface="Aldhabi" panose="01000000000000000000" pitchFamily="2" charset="-78"/>
                <a:cs typeface="Aldhabi" panose="01000000000000000000" pitchFamily="2" charset="-78"/>
              </a:rPr>
              <a:t>, </a:t>
            </a:r>
            <a:r>
              <a:rPr lang="en-US" sz="4800" i="1" dirty="0">
                <a:latin typeface="Aldhabi" panose="01000000000000000000" pitchFamily="2" charset="-78"/>
                <a:cs typeface="Aldhabi" panose="01000000000000000000" pitchFamily="2" charset="-78"/>
              </a:rPr>
              <a:t>Pseudomonas aeruginosa</a:t>
            </a:r>
            <a:r>
              <a:rPr lang="en-US" sz="4800" dirty="0">
                <a:latin typeface="Aldhabi" panose="01000000000000000000" pitchFamily="2" charset="-78"/>
                <a:cs typeface="Aldhabi" panose="01000000000000000000" pitchFamily="2" charset="-78"/>
              </a:rPr>
              <a:t>, and </a:t>
            </a:r>
            <a:r>
              <a:rPr lang="en-US" sz="4800" i="1" dirty="0">
                <a:latin typeface="Aldhabi" panose="01000000000000000000" pitchFamily="2" charset="-78"/>
                <a:cs typeface="Aldhabi" panose="01000000000000000000" pitchFamily="2" charset="-78"/>
              </a:rPr>
              <a:t>Escherichia col</a:t>
            </a:r>
            <a:endParaRPr lang="en-US" sz="4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47774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844697"/>
          </a:xfrm>
        </p:spPr>
        <p:txBody>
          <a:bodyPr>
            <a:normAutofit/>
          </a:bodyPr>
          <a:lstStyle/>
          <a:p>
            <a:pPr algn="l" rtl="0"/>
            <a:r>
              <a:rPr lang="en-US" sz="4800" b="1" dirty="0">
                <a:latin typeface="Aldhabi" panose="01000000000000000000" pitchFamily="2" charset="-78"/>
                <a:cs typeface="Aldhabi" panose="01000000000000000000" pitchFamily="2" charset="-78"/>
              </a:rPr>
              <a:t>Key Types of Biofilm Inhibitors</a:t>
            </a:r>
            <a:endParaRPr lang="en-US" sz="4800" dirty="0">
              <a:latin typeface="Aldhabi" panose="01000000000000000000" pitchFamily="2" charset="-78"/>
              <a:cs typeface="Aldhabi" panose="01000000000000000000" pitchFamily="2" charset="-78"/>
            </a:endParaRPr>
          </a:p>
        </p:txBody>
      </p:sp>
      <p:sp>
        <p:nvSpPr>
          <p:cNvPr id="3" name="عنصر نائب للمحتوى 2"/>
          <p:cNvSpPr>
            <a:spLocks noGrp="1"/>
          </p:cNvSpPr>
          <p:nvPr>
            <p:ph idx="1"/>
          </p:nvPr>
        </p:nvSpPr>
        <p:spPr>
          <a:xfrm>
            <a:off x="838200" y="1209822"/>
            <a:ext cx="10515600" cy="4967141"/>
          </a:xfrm>
        </p:spPr>
        <p:txBody>
          <a:bodyPr>
            <a:normAutofit/>
          </a:bodyPr>
          <a:lstStyle/>
          <a:p>
            <a:pPr lvl="0" algn="l" rtl="0"/>
            <a:r>
              <a:rPr lang="en-US" sz="3200" b="1" dirty="0">
                <a:latin typeface="Aldhabi" panose="01000000000000000000" pitchFamily="2" charset="-78"/>
                <a:cs typeface="Aldhabi" panose="01000000000000000000" pitchFamily="2" charset="-78"/>
              </a:rPr>
              <a:t>Natural Compounds (Phytochemicals):</a:t>
            </a:r>
            <a:r>
              <a:rPr lang="en-US" sz="3200" dirty="0">
                <a:latin typeface="Aldhabi" panose="01000000000000000000" pitchFamily="2" charset="-78"/>
                <a:cs typeface="Aldhabi" panose="01000000000000000000" pitchFamily="2" charset="-78"/>
              </a:rPr>
              <a:t> Plant-derived compounds such as </a:t>
            </a:r>
            <a:r>
              <a:rPr lang="en-US" sz="3200" u="sng" dirty="0" err="1">
                <a:latin typeface="Aldhabi" panose="01000000000000000000" pitchFamily="2" charset="-78"/>
                <a:cs typeface="Aldhabi" panose="01000000000000000000" pitchFamily="2" charset="-78"/>
                <a:hlinkClick r:id="rId2"/>
              </a:rPr>
              <a:t>Zingerone</a:t>
            </a:r>
            <a:r>
              <a:rPr lang="en-US" sz="3200" dirty="0">
                <a:latin typeface="Aldhabi" panose="01000000000000000000" pitchFamily="2" charset="-78"/>
                <a:cs typeface="Aldhabi" panose="01000000000000000000" pitchFamily="2" charset="-78"/>
              </a:rPr>
              <a:t>, </a:t>
            </a:r>
            <a:r>
              <a:rPr lang="en-US" sz="3200" b="1" dirty="0" err="1">
                <a:latin typeface="Aldhabi" panose="01000000000000000000" pitchFamily="2" charset="-78"/>
                <a:cs typeface="Aldhabi" panose="01000000000000000000" pitchFamily="2" charset="-78"/>
              </a:rPr>
              <a:t>Baicalin</a:t>
            </a:r>
            <a:r>
              <a:rPr lang="en-US" sz="3200" dirty="0">
                <a:latin typeface="Aldhabi" panose="01000000000000000000" pitchFamily="2" charset="-78"/>
                <a:cs typeface="Aldhabi" panose="01000000000000000000" pitchFamily="2" charset="-78"/>
              </a:rPr>
              <a:t>, </a:t>
            </a:r>
            <a:r>
              <a:rPr lang="en-US" sz="3200" b="1" dirty="0">
                <a:latin typeface="Aldhabi" panose="01000000000000000000" pitchFamily="2" charset="-78"/>
                <a:cs typeface="Aldhabi" panose="01000000000000000000" pitchFamily="2" charset="-78"/>
              </a:rPr>
              <a:t>Curcumin</a:t>
            </a:r>
            <a:r>
              <a:rPr lang="en-US" sz="3200" dirty="0">
                <a:latin typeface="Aldhabi" panose="01000000000000000000" pitchFamily="2" charset="-78"/>
                <a:cs typeface="Aldhabi" panose="01000000000000000000" pitchFamily="2" charset="-78"/>
              </a:rPr>
              <a:t>, and </a:t>
            </a:r>
            <a:r>
              <a:rPr lang="en-US" sz="3200" u="sng" dirty="0" err="1">
                <a:latin typeface="Aldhabi" panose="01000000000000000000" pitchFamily="2" charset="-78"/>
                <a:cs typeface="Aldhabi" panose="01000000000000000000" pitchFamily="2" charset="-78"/>
                <a:hlinkClick r:id="rId3"/>
              </a:rPr>
              <a:t>Emodin</a:t>
            </a:r>
            <a:r>
              <a:rPr lang="en-US" sz="3200" dirty="0">
                <a:latin typeface="Aldhabi" panose="01000000000000000000" pitchFamily="2" charset="-78"/>
                <a:cs typeface="Aldhabi" panose="01000000000000000000" pitchFamily="2" charset="-78"/>
              </a:rPr>
              <a:t> have shown significant ability to reduce biofilm density and inhibit formation</a:t>
            </a:r>
            <a:r>
              <a:rPr lang="en-US" sz="3200" b="1" dirty="0">
                <a:latin typeface="Aldhabi" panose="01000000000000000000" pitchFamily="2" charset="-78"/>
                <a:cs typeface="Aldhabi" panose="01000000000000000000" pitchFamily="2" charset="-78"/>
              </a:rPr>
              <a:t> &amp;</a:t>
            </a:r>
            <a:r>
              <a:rPr lang="en-US" sz="3200" dirty="0">
                <a:latin typeface="Aldhabi" panose="01000000000000000000" pitchFamily="2" charset="-78"/>
                <a:cs typeface="Aldhabi" panose="01000000000000000000" pitchFamily="2" charset="-78"/>
              </a:rPr>
              <a:t> and disperse mature biofilms</a:t>
            </a:r>
            <a:r>
              <a:rPr lang="en-US" sz="3200" b="1" dirty="0">
                <a:latin typeface="Aldhabi" panose="01000000000000000000" pitchFamily="2" charset="-78"/>
                <a:cs typeface="Aldhabi" panose="01000000000000000000" pitchFamily="2" charset="-78"/>
              </a:rPr>
              <a:t> also Polyphenols, Essential Oils</a:t>
            </a:r>
            <a:r>
              <a:rPr lang="en-US" sz="3200" dirty="0">
                <a:latin typeface="Aldhabi" panose="01000000000000000000" pitchFamily="2" charset="-78"/>
                <a:cs typeface="Aldhabi" panose="01000000000000000000" pitchFamily="2" charset="-78"/>
              </a:rPr>
              <a:t>. </a:t>
            </a:r>
          </a:p>
          <a:p>
            <a:pPr lvl="0" algn="l" rtl="0"/>
            <a:r>
              <a:rPr lang="en-US" sz="3200" b="1" dirty="0">
                <a:latin typeface="Aldhabi" panose="01000000000000000000" pitchFamily="2" charset="-78"/>
                <a:cs typeface="Aldhabi" panose="01000000000000000000" pitchFamily="2" charset="-78"/>
              </a:rPr>
              <a:t>Phages:</a:t>
            </a:r>
            <a:r>
              <a:rPr lang="en-US" sz="3200" dirty="0">
                <a:latin typeface="Aldhabi" panose="01000000000000000000" pitchFamily="2" charset="-78"/>
                <a:cs typeface="Aldhabi" panose="01000000000000000000" pitchFamily="2" charset="-78"/>
              </a:rPr>
              <a:t> Viruses that infect and lyse bacteria within the biofilm..</a:t>
            </a:r>
          </a:p>
          <a:p>
            <a:pPr lvl="0" algn="l" rtl="0"/>
            <a:r>
              <a:rPr lang="en-US" sz="3200" b="1" dirty="0">
                <a:latin typeface="Aldhabi" panose="01000000000000000000" pitchFamily="2" charset="-78"/>
                <a:cs typeface="Aldhabi" panose="01000000000000000000" pitchFamily="2" charset="-78"/>
              </a:rPr>
              <a:t>Bioengineered Agents : Antimicrobial Peptides (AMPs)</a:t>
            </a:r>
            <a:r>
              <a:rPr lang="en-US" sz="3200" dirty="0">
                <a:latin typeface="Aldhabi" panose="01000000000000000000" pitchFamily="2" charset="-78"/>
                <a:cs typeface="Aldhabi" panose="01000000000000000000" pitchFamily="2" charset="-78"/>
              </a:rPr>
              <a:t> Molecules like </a:t>
            </a:r>
            <a:r>
              <a:rPr lang="en-US" sz="3200" dirty="0" err="1">
                <a:latin typeface="Aldhabi" panose="01000000000000000000" pitchFamily="2" charset="-78"/>
                <a:cs typeface="Aldhabi" panose="01000000000000000000" pitchFamily="2" charset="-78"/>
              </a:rPr>
              <a:t>defensins</a:t>
            </a:r>
            <a:r>
              <a:rPr lang="en-US" sz="3200" dirty="0">
                <a:latin typeface="Aldhabi" panose="01000000000000000000" pitchFamily="2" charset="-78"/>
                <a:cs typeface="Aldhabi" panose="01000000000000000000" pitchFamily="2" charset="-78"/>
              </a:rPr>
              <a:t> target the structural integrity of the biofilm matrix.</a:t>
            </a:r>
          </a:p>
          <a:p>
            <a:pPr lvl="0" algn="l" rtl="0"/>
            <a:r>
              <a:rPr lang="en-US" sz="3200" b="1" dirty="0">
                <a:latin typeface="Aldhabi" panose="01000000000000000000" pitchFamily="2" charset="-78"/>
                <a:cs typeface="Aldhabi" panose="01000000000000000000" pitchFamily="2" charset="-78"/>
              </a:rPr>
              <a:t>Enzymes:</a:t>
            </a:r>
            <a:r>
              <a:rPr lang="en-US" sz="3200" dirty="0">
                <a:latin typeface="Aldhabi" panose="01000000000000000000" pitchFamily="2" charset="-78"/>
                <a:cs typeface="Aldhabi" panose="01000000000000000000" pitchFamily="2" charset="-78"/>
              </a:rPr>
              <a:t> Quorum-quenching enzymes (e.g., </a:t>
            </a:r>
            <a:r>
              <a:rPr lang="en-US" sz="3200" dirty="0" err="1">
                <a:latin typeface="Aldhabi" panose="01000000000000000000" pitchFamily="2" charset="-78"/>
                <a:cs typeface="Aldhabi" panose="01000000000000000000" pitchFamily="2" charset="-78"/>
              </a:rPr>
              <a:t>acylases</a:t>
            </a:r>
            <a:r>
              <a:rPr lang="en-US" sz="3200" dirty="0">
                <a:latin typeface="Aldhabi" panose="01000000000000000000" pitchFamily="2" charset="-78"/>
                <a:cs typeface="Aldhabi" panose="01000000000000000000" pitchFamily="2" charset="-78"/>
              </a:rPr>
              <a:t>) degrade signaling molecules, while others (</a:t>
            </a:r>
            <a:r>
              <a:rPr lang="en-US" sz="3200" b="1" dirty="0">
                <a:latin typeface="Aldhabi" panose="01000000000000000000" pitchFamily="2" charset="-78"/>
                <a:cs typeface="Aldhabi" panose="01000000000000000000" pitchFamily="2" charset="-78"/>
              </a:rPr>
              <a:t>Enzymes (e.g., DNase I, </a:t>
            </a:r>
            <a:r>
              <a:rPr lang="en-US" sz="3200" b="1" dirty="0" err="1">
                <a:latin typeface="Aldhabi" panose="01000000000000000000" pitchFamily="2" charset="-78"/>
                <a:cs typeface="Aldhabi" panose="01000000000000000000" pitchFamily="2" charset="-78"/>
              </a:rPr>
              <a:t>Dispersin</a:t>
            </a:r>
            <a:r>
              <a:rPr lang="en-US" sz="3200" b="1" dirty="0">
                <a:latin typeface="Aldhabi" panose="01000000000000000000" pitchFamily="2" charset="-78"/>
                <a:cs typeface="Aldhabi" panose="01000000000000000000" pitchFamily="2" charset="-78"/>
              </a:rPr>
              <a:t> B):</a:t>
            </a:r>
            <a:r>
              <a:rPr lang="en-US" sz="3200" dirty="0">
                <a:latin typeface="Aldhabi" panose="01000000000000000000" pitchFamily="2" charset="-78"/>
                <a:cs typeface="Aldhabi" panose="01000000000000000000" pitchFamily="2" charset="-78"/>
              </a:rPr>
              <a:t> Target and degrade the extracellular DNA (</a:t>
            </a:r>
            <a:r>
              <a:rPr lang="en-US" sz="3200" dirty="0" err="1">
                <a:latin typeface="Aldhabi" panose="01000000000000000000" pitchFamily="2" charset="-78"/>
                <a:cs typeface="Aldhabi" panose="01000000000000000000" pitchFamily="2" charset="-78"/>
              </a:rPr>
              <a:t>eDNA</a:t>
            </a:r>
            <a:r>
              <a:rPr lang="en-US" sz="3200" dirty="0">
                <a:latin typeface="Aldhabi" panose="01000000000000000000" pitchFamily="2" charset="-78"/>
                <a:cs typeface="Aldhabi" panose="01000000000000000000" pitchFamily="2" charset="-78"/>
              </a:rPr>
              <a:t>) and structural proteins within the matrix</a:t>
            </a:r>
          </a:p>
        </p:txBody>
      </p:sp>
    </p:spTree>
    <p:extLst>
      <p:ext uri="{BB962C8B-B14F-4D97-AF65-F5344CB8AC3E}">
        <p14:creationId xmlns:p14="http://schemas.microsoft.com/office/powerpoint/2010/main" val="2606231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06437"/>
            <a:ext cx="10515600" cy="5670526"/>
          </a:xfrm>
        </p:spPr>
        <p:txBody>
          <a:bodyPr>
            <a:normAutofit/>
          </a:bodyPr>
          <a:lstStyle/>
          <a:p>
            <a:pPr lvl="0" algn="l" rtl="0"/>
            <a:r>
              <a:rPr lang="en-US" sz="4400" b="1" dirty="0">
                <a:latin typeface="Aldhabi" panose="01000000000000000000" pitchFamily="2" charset="-78"/>
                <a:cs typeface="Aldhabi" panose="01000000000000000000" pitchFamily="2" charset="-78"/>
              </a:rPr>
              <a:t>Nanoparticles (NPs):</a:t>
            </a:r>
            <a:r>
              <a:rPr lang="en-US" sz="4400" dirty="0">
                <a:latin typeface="Aldhabi" panose="01000000000000000000" pitchFamily="2" charset="-78"/>
                <a:cs typeface="Aldhabi" panose="01000000000000000000" pitchFamily="2" charset="-78"/>
              </a:rPr>
              <a:t> Metal oxide nanoparticles (e.g., silver, zinc oxide) are used to penetrate and disrupt biofilms, often utilizing photodynamic therapy.</a:t>
            </a:r>
          </a:p>
          <a:p>
            <a:pPr lvl="0" algn="l" rtl="0"/>
            <a:r>
              <a:rPr lang="en-US" sz="4400" b="1" dirty="0">
                <a:latin typeface="Aldhabi" panose="01000000000000000000" pitchFamily="2" charset="-78"/>
                <a:cs typeface="Aldhabi" panose="01000000000000000000" pitchFamily="2" charset="-78"/>
              </a:rPr>
              <a:t>Small Molecules/Signaling Inhibitors:</a:t>
            </a:r>
            <a:r>
              <a:rPr lang="en-US" sz="4400" dirty="0">
                <a:latin typeface="Aldhabi" panose="01000000000000000000" pitchFamily="2" charset="-78"/>
                <a:cs typeface="Aldhabi" panose="01000000000000000000" pitchFamily="2" charset="-78"/>
              </a:rPr>
              <a:t> Compounds targeting c-di-GMP signaling reduce internal messengers, hindering biofilm development. </a:t>
            </a:r>
          </a:p>
          <a:p>
            <a:pPr lvl="0" algn="l" rtl="0"/>
            <a:r>
              <a:rPr lang="en-US" sz="4400" b="1" dirty="0">
                <a:latin typeface="Aldhabi" panose="01000000000000000000" pitchFamily="2" charset="-78"/>
                <a:cs typeface="Aldhabi" panose="01000000000000000000" pitchFamily="2" charset="-78"/>
              </a:rPr>
              <a:t>Microbial Products:</a:t>
            </a:r>
            <a:r>
              <a:rPr lang="en-US" sz="4400" dirty="0">
                <a:latin typeface="Aldhabi" panose="01000000000000000000" pitchFamily="2" charset="-78"/>
                <a:cs typeface="Aldhabi" panose="01000000000000000000" pitchFamily="2" charset="-78"/>
              </a:rPr>
              <a:t> Probiotic-derived molecules (e.g., lactic acid, </a:t>
            </a:r>
            <a:r>
              <a:rPr lang="en-US" sz="4400" dirty="0" err="1">
                <a:latin typeface="Aldhabi" panose="01000000000000000000" pitchFamily="2" charset="-78"/>
                <a:cs typeface="Aldhabi" panose="01000000000000000000" pitchFamily="2" charset="-78"/>
              </a:rPr>
              <a:t>bacteriocins</a:t>
            </a:r>
            <a:r>
              <a:rPr lang="en-US" sz="4400" dirty="0">
                <a:latin typeface="Aldhabi" panose="01000000000000000000" pitchFamily="2" charset="-78"/>
                <a:cs typeface="Aldhabi" panose="01000000000000000000" pitchFamily="2" charset="-78"/>
              </a:rPr>
              <a:t>) that compete with pathogens.</a:t>
            </a:r>
          </a:p>
        </p:txBody>
      </p:sp>
    </p:spTree>
    <p:extLst>
      <p:ext uri="{BB962C8B-B14F-4D97-AF65-F5344CB8AC3E}">
        <p14:creationId xmlns:p14="http://schemas.microsoft.com/office/powerpoint/2010/main" val="3341786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sz="4900" b="1" dirty="0">
                <a:latin typeface="Aldhabi" panose="01000000000000000000" pitchFamily="2" charset="-78"/>
                <a:cs typeface="Aldhabi" panose="01000000000000000000" pitchFamily="2" charset="-78"/>
              </a:rPr>
              <a:t>Key pathogenic aspects  (  Mechanism )of </a:t>
            </a:r>
            <a:r>
              <a:rPr lang="en-US" sz="4900" b="1" dirty="0" err="1">
                <a:latin typeface="Aldhabi" panose="01000000000000000000" pitchFamily="2" charset="-78"/>
                <a:cs typeface="Aldhabi" panose="01000000000000000000" pitchFamily="2" charset="-78"/>
              </a:rPr>
              <a:t>antibiofilm</a:t>
            </a:r>
            <a:r>
              <a:rPr lang="en-US" sz="4900" b="1" dirty="0">
                <a:latin typeface="Aldhabi" panose="01000000000000000000" pitchFamily="2" charset="-78"/>
                <a:cs typeface="Aldhabi" panose="01000000000000000000" pitchFamily="2" charset="-78"/>
              </a:rPr>
              <a:t> compound activity include:</a:t>
            </a:r>
            <a:r>
              <a:rPr lang="en-US" dirty="0"/>
              <a:t/>
            </a:r>
            <a:br>
              <a:rPr lang="en-US" dirty="0"/>
            </a:br>
            <a:endParaRPr lang="en-US" dirty="0"/>
          </a:p>
        </p:txBody>
      </p:sp>
      <p:sp>
        <p:nvSpPr>
          <p:cNvPr id="3" name="عنصر نائب للمحتوى 2"/>
          <p:cNvSpPr>
            <a:spLocks noGrp="1"/>
          </p:cNvSpPr>
          <p:nvPr>
            <p:ph idx="1"/>
          </p:nvPr>
        </p:nvSpPr>
        <p:spPr>
          <a:xfrm>
            <a:off x="838200" y="1434905"/>
            <a:ext cx="10515600" cy="5190978"/>
          </a:xfrm>
        </p:spPr>
        <p:txBody>
          <a:bodyPr>
            <a:noAutofit/>
          </a:bodyPr>
          <a:lstStyle/>
          <a:p>
            <a:pPr marL="0" indent="0" algn="l" rtl="0">
              <a:buNone/>
            </a:pPr>
            <a:r>
              <a:rPr lang="en-US" sz="3600" dirty="0">
                <a:latin typeface="Aldhabi" panose="01000000000000000000" pitchFamily="2" charset="-78"/>
                <a:cs typeface="Aldhabi" panose="01000000000000000000" pitchFamily="2" charset="-78"/>
              </a:rPr>
              <a:t>1. Disruption of Biofilm Architecture (Destruction)</a:t>
            </a:r>
          </a:p>
          <a:p>
            <a:pPr marL="0" lvl="0" indent="0" algn="l" rtl="0">
              <a:buNone/>
            </a:pPr>
            <a:r>
              <a:rPr lang="en-US" sz="3600" b="1" dirty="0">
                <a:latin typeface="Aldhabi" panose="01000000000000000000" pitchFamily="2" charset="-78"/>
                <a:cs typeface="Aldhabi" panose="01000000000000000000" pitchFamily="2" charset="-78"/>
              </a:rPr>
              <a:t>EPS Matrix Degradation:</a:t>
            </a:r>
            <a:r>
              <a:rPr lang="en-US" sz="3600" dirty="0">
                <a:latin typeface="Aldhabi" panose="01000000000000000000" pitchFamily="2" charset="-78"/>
                <a:cs typeface="Aldhabi" panose="01000000000000000000" pitchFamily="2" charset="-78"/>
              </a:rPr>
              <a:t> Biofilms are protected by an Extracellular Polymeric Substance (EPS) matrix. Active compounds (e.g., enzymes like </a:t>
            </a:r>
            <a:r>
              <a:rPr lang="en-US" sz="3600" dirty="0" err="1">
                <a:latin typeface="Aldhabi" panose="01000000000000000000" pitchFamily="2" charset="-78"/>
                <a:cs typeface="Aldhabi" panose="01000000000000000000" pitchFamily="2" charset="-78"/>
              </a:rPr>
              <a:t>dispersin</a:t>
            </a:r>
            <a:r>
              <a:rPr lang="en-US" sz="3600" dirty="0">
                <a:latin typeface="Aldhabi" panose="01000000000000000000" pitchFamily="2" charset="-78"/>
                <a:cs typeface="Aldhabi" panose="01000000000000000000" pitchFamily="2" charset="-78"/>
              </a:rPr>
              <a:t> B) destroy this matrix, exposing embedded bacteria to immune defenses and antibiotics.</a:t>
            </a:r>
          </a:p>
          <a:p>
            <a:pPr marL="0" lvl="0" indent="0" algn="l" rtl="0">
              <a:buNone/>
            </a:pPr>
            <a:r>
              <a:rPr lang="en-US" sz="3600" b="1" dirty="0">
                <a:latin typeface="Aldhabi" panose="01000000000000000000" pitchFamily="2" charset="-78"/>
                <a:cs typeface="Aldhabi" panose="01000000000000000000" pitchFamily="2" charset="-78"/>
              </a:rPr>
              <a:t>Matrix-Degrading Agents:</a:t>
            </a:r>
            <a:r>
              <a:rPr lang="en-US" sz="3600" dirty="0">
                <a:latin typeface="Aldhabi" panose="01000000000000000000" pitchFamily="2" charset="-78"/>
                <a:cs typeface="Aldhabi" panose="01000000000000000000" pitchFamily="2" charset="-78"/>
              </a:rPr>
              <a:t> Compounds such as cis-2-decenoic acid disperse mature biofilms by disrupting the protective layer.</a:t>
            </a:r>
          </a:p>
          <a:p>
            <a:pPr marL="0" lvl="0" indent="0" algn="l" rtl="0">
              <a:buNone/>
            </a:pPr>
            <a:r>
              <a:rPr lang="en-US" sz="3600" b="1" dirty="0">
                <a:latin typeface="Aldhabi" panose="01000000000000000000" pitchFamily="2" charset="-78"/>
                <a:cs typeface="Aldhabi" panose="01000000000000000000" pitchFamily="2" charset="-78"/>
              </a:rPr>
              <a:t>Dispersal and Detachment:</a:t>
            </a:r>
            <a:r>
              <a:rPr lang="en-US" sz="3600" dirty="0">
                <a:latin typeface="Aldhabi" panose="01000000000000000000" pitchFamily="2" charset="-78"/>
                <a:cs typeface="Aldhabi" panose="01000000000000000000" pitchFamily="2" charset="-78"/>
              </a:rPr>
              <a:t> Some compounds trigger the detachment of biofilm cells, making them susceptible to treatment, but this also carries the risk of spreading bacteria. </a:t>
            </a:r>
          </a:p>
        </p:txBody>
      </p:sp>
    </p:spTree>
    <p:extLst>
      <p:ext uri="{BB962C8B-B14F-4D97-AF65-F5344CB8AC3E}">
        <p14:creationId xmlns:p14="http://schemas.microsoft.com/office/powerpoint/2010/main" val="2697963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64234"/>
            <a:ext cx="10515600" cy="6189784"/>
          </a:xfrm>
        </p:spPr>
        <p:txBody>
          <a:bodyPr>
            <a:noAutofit/>
          </a:bodyPr>
          <a:lstStyle/>
          <a:p>
            <a:pPr marL="0" indent="0" algn="l" rtl="0">
              <a:buNone/>
            </a:pPr>
            <a:r>
              <a:rPr lang="en-US" sz="4000" dirty="0">
                <a:latin typeface="Aldhabi" panose="01000000000000000000" pitchFamily="2" charset="-78"/>
                <a:cs typeface="Aldhabi" panose="01000000000000000000" pitchFamily="2" charset="-78"/>
              </a:rPr>
              <a:t>2. Inhibition of Initial Adhesion and Formation</a:t>
            </a:r>
          </a:p>
          <a:p>
            <a:pPr marL="0" lvl="0" indent="0" algn="l" rtl="0">
              <a:buNone/>
            </a:pPr>
            <a:r>
              <a:rPr lang="en-US" sz="4000" b="1" dirty="0">
                <a:latin typeface="Aldhabi" panose="01000000000000000000" pitchFamily="2" charset="-78"/>
                <a:cs typeface="Aldhabi" panose="01000000000000000000" pitchFamily="2" charset="-78"/>
              </a:rPr>
              <a:t>Surface Modification:</a:t>
            </a:r>
            <a:r>
              <a:rPr lang="en-US" sz="4000" dirty="0">
                <a:latin typeface="Aldhabi" panose="01000000000000000000" pitchFamily="2" charset="-78"/>
                <a:cs typeface="Aldhabi" panose="01000000000000000000" pitchFamily="2" charset="-78"/>
              </a:rPr>
              <a:t> Compounds (e.g., </a:t>
            </a:r>
            <a:r>
              <a:rPr lang="en-US" sz="4000" dirty="0" err="1">
                <a:latin typeface="Aldhabi" panose="01000000000000000000" pitchFamily="2" charset="-78"/>
                <a:cs typeface="Aldhabi" panose="01000000000000000000" pitchFamily="2" charset="-78"/>
              </a:rPr>
              <a:t>biosurfactants</a:t>
            </a:r>
            <a:r>
              <a:rPr lang="en-US" sz="4000" dirty="0">
                <a:latin typeface="Aldhabi" panose="01000000000000000000" pitchFamily="2" charset="-78"/>
                <a:cs typeface="Aldhabi" panose="01000000000000000000" pitchFamily="2" charset="-78"/>
              </a:rPr>
              <a:t> like </a:t>
            </a:r>
            <a:r>
              <a:rPr lang="en-US" sz="4000" dirty="0" err="1">
                <a:latin typeface="Aldhabi" panose="01000000000000000000" pitchFamily="2" charset="-78"/>
                <a:cs typeface="Aldhabi" panose="01000000000000000000" pitchFamily="2" charset="-78"/>
              </a:rPr>
              <a:t>rhamnolipids</a:t>
            </a:r>
            <a:r>
              <a:rPr lang="en-US" sz="4000" dirty="0">
                <a:latin typeface="Aldhabi" panose="01000000000000000000" pitchFamily="2" charset="-78"/>
                <a:cs typeface="Aldhabi" panose="01000000000000000000" pitchFamily="2" charset="-78"/>
              </a:rPr>
              <a:t>) can alter the physical-chemical properties of surfaces (such as medical devices) to prevent initial bacterial adhesion.</a:t>
            </a:r>
          </a:p>
          <a:p>
            <a:pPr marL="0" lvl="0" indent="0" algn="l" rtl="0">
              <a:buNone/>
            </a:pPr>
            <a:r>
              <a:rPr lang="en-US" sz="4000" b="1" dirty="0">
                <a:latin typeface="Aldhabi" panose="01000000000000000000" pitchFamily="2" charset="-78"/>
                <a:cs typeface="Aldhabi" panose="01000000000000000000" pitchFamily="2" charset="-78"/>
              </a:rPr>
              <a:t>Interference with </a:t>
            </a:r>
            <a:r>
              <a:rPr lang="en-US" sz="4000" b="1" dirty="0" err="1">
                <a:latin typeface="Aldhabi" panose="01000000000000000000" pitchFamily="2" charset="-78"/>
                <a:cs typeface="Aldhabi" panose="01000000000000000000" pitchFamily="2" charset="-78"/>
              </a:rPr>
              <a:t>Adhesins</a:t>
            </a:r>
            <a:r>
              <a:rPr lang="en-US" sz="4000" b="1" dirty="0">
                <a:latin typeface="Aldhabi" panose="01000000000000000000" pitchFamily="2" charset="-78"/>
                <a:cs typeface="Aldhabi" panose="01000000000000000000" pitchFamily="2" charset="-78"/>
              </a:rPr>
              <a:t>:</a:t>
            </a:r>
            <a:r>
              <a:rPr lang="en-US" sz="4000" dirty="0">
                <a:latin typeface="Aldhabi" panose="01000000000000000000" pitchFamily="2" charset="-78"/>
                <a:cs typeface="Aldhabi" panose="01000000000000000000" pitchFamily="2" charset="-78"/>
              </a:rPr>
              <a:t> Compounds can inhibit surface proteins (e.g., </a:t>
            </a:r>
            <a:r>
              <a:rPr lang="en-US" sz="4000" dirty="0" err="1">
                <a:latin typeface="Aldhabi" panose="01000000000000000000" pitchFamily="2" charset="-78"/>
                <a:cs typeface="Aldhabi" panose="01000000000000000000" pitchFamily="2" charset="-78"/>
              </a:rPr>
              <a:t>adhesins</a:t>
            </a:r>
            <a:r>
              <a:rPr lang="en-US" sz="4000" dirty="0">
                <a:latin typeface="Aldhabi" panose="01000000000000000000" pitchFamily="2" charset="-78"/>
                <a:cs typeface="Aldhabi" panose="01000000000000000000" pitchFamily="2" charset="-78"/>
              </a:rPr>
              <a:t>, fimbriae) required for bacteria to attach to biotic or abiotic surfaces.</a:t>
            </a:r>
          </a:p>
          <a:p>
            <a:pPr marL="0" lvl="0" indent="0" algn="l" rtl="0">
              <a:buNone/>
            </a:pPr>
            <a:r>
              <a:rPr lang="en-US" sz="4000" b="1" dirty="0">
                <a:latin typeface="Aldhabi" panose="01000000000000000000" pitchFamily="2" charset="-78"/>
                <a:cs typeface="Aldhabi" panose="01000000000000000000" pitchFamily="2" charset="-78"/>
              </a:rPr>
              <a:t>Anti-adhesion Activity:</a:t>
            </a:r>
            <a:r>
              <a:rPr lang="en-US" sz="4000" dirty="0">
                <a:latin typeface="Aldhabi" panose="01000000000000000000" pitchFamily="2" charset="-78"/>
                <a:cs typeface="Aldhabi" panose="01000000000000000000" pitchFamily="2" charset="-78"/>
              </a:rPr>
              <a:t> Plant-derived phenolic compounds and natural extracts have shown high effectiveness in preventing the initial attachment phase of pathogens like </a:t>
            </a:r>
            <a:r>
              <a:rPr lang="en-US" sz="4000" i="1" dirty="0">
                <a:latin typeface="Aldhabi" panose="01000000000000000000" pitchFamily="2" charset="-78"/>
                <a:cs typeface="Aldhabi" panose="01000000000000000000" pitchFamily="2" charset="-78"/>
              </a:rPr>
              <a:t>Staphylococcus aureus</a:t>
            </a:r>
            <a:r>
              <a:rPr lang="en-US" sz="4000" dirty="0">
                <a:latin typeface="Aldhabi" panose="01000000000000000000" pitchFamily="2" charset="-78"/>
                <a:cs typeface="Aldhabi" panose="01000000000000000000" pitchFamily="2" charset="-78"/>
              </a:rPr>
              <a:t>. </a:t>
            </a:r>
          </a:p>
        </p:txBody>
      </p:sp>
    </p:spTree>
    <p:extLst>
      <p:ext uri="{BB962C8B-B14F-4D97-AF65-F5344CB8AC3E}">
        <p14:creationId xmlns:p14="http://schemas.microsoft.com/office/powerpoint/2010/main" val="1745958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78302"/>
            <a:ext cx="10515600" cy="5698661"/>
          </a:xfrm>
        </p:spPr>
        <p:txBody>
          <a:bodyPr/>
          <a:lstStyle/>
          <a:p>
            <a:pPr marL="0" indent="0" algn="l" rtl="0">
              <a:buNone/>
            </a:pPr>
            <a:r>
              <a:rPr lang="en-US" sz="4400" dirty="0">
                <a:latin typeface="Aldhabi" panose="01000000000000000000" pitchFamily="2" charset="-78"/>
                <a:cs typeface="Aldhabi" panose="01000000000000000000" pitchFamily="2" charset="-78"/>
              </a:rPr>
              <a:t>3-</a:t>
            </a:r>
            <a:r>
              <a:rPr lang="en-US" sz="4400" b="1" dirty="0">
                <a:latin typeface="Aldhabi" panose="01000000000000000000" pitchFamily="2" charset="-78"/>
                <a:cs typeface="Aldhabi" panose="01000000000000000000" pitchFamily="2" charset="-78"/>
              </a:rPr>
              <a:t>Interruption of Microbial Communication (Quorum Quenching) </a:t>
            </a:r>
            <a:endParaRPr lang="en-US" sz="4400" dirty="0">
              <a:latin typeface="Aldhabi" panose="01000000000000000000" pitchFamily="2" charset="-78"/>
              <a:cs typeface="Aldhabi" panose="01000000000000000000" pitchFamily="2" charset="-78"/>
            </a:endParaRPr>
          </a:p>
          <a:p>
            <a:pPr marL="0" lvl="0" indent="0" algn="l" rtl="0">
              <a:buNone/>
            </a:pPr>
            <a:r>
              <a:rPr lang="en-US" sz="4400" b="1" dirty="0">
                <a:latin typeface="Aldhabi" panose="01000000000000000000" pitchFamily="2" charset="-78"/>
                <a:cs typeface="Aldhabi" panose="01000000000000000000" pitchFamily="2" charset="-78"/>
              </a:rPr>
              <a:t>Quorum Sensing (QS) Inhibition:</a:t>
            </a:r>
            <a:r>
              <a:rPr lang="en-US" sz="4400" dirty="0">
                <a:latin typeface="Aldhabi" panose="01000000000000000000" pitchFamily="2" charset="-78"/>
                <a:cs typeface="Aldhabi" panose="01000000000000000000" pitchFamily="2" charset="-78"/>
              </a:rPr>
              <a:t> Bacteria use chemical signals (</a:t>
            </a:r>
            <a:r>
              <a:rPr lang="en-US" sz="4400" dirty="0" err="1">
                <a:latin typeface="Aldhabi" panose="01000000000000000000" pitchFamily="2" charset="-78"/>
                <a:cs typeface="Aldhabi" panose="01000000000000000000" pitchFamily="2" charset="-78"/>
              </a:rPr>
              <a:t>autoinducers</a:t>
            </a:r>
            <a:r>
              <a:rPr lang="en-US" sz="4400" dirty="0">
                <a:latin typeface="Aldhabi" panose="01000000000000000000" pitchFamily="2" charset="-78"/>
                <a:cs typeface="Aldhabi" panose="01000000000000000000" pitchFamily="2" charset="-78"/>
              </a:rPr>
              <a:t>) to communicate and regulate biofilm formation based on population density. </a:t>
            </a:r>
            <a:r>
              <a:rPr lang="en-US" sz="4400" dirty="0" err="1">
                <a:latin typeface="Aldhabi" panose="01000000000000000000" pitchFamily="2" charset="-78"/>
                <a:cs typeface="Aldhabi" panose="01000000000000000000" pitchFamily="2" charset="-78"/>
              </a:rPr>
              <a:t>Antibiofilm</a:t>
            </a:r>
            <a:r>
              <a:rPr lang="en-US" sz="4400" dirty="0">
                <a:latin typeface="Aldhabi" panose="01000000000000000000" pitchFamily="2" charset="-78"/>
                <a:cs typeface="Aldhabi" panose="01000000000000000000" pitchFamily="2" charset="-78"/>
              </a:rPr>
              <a:t> agents can act as quorum quenchers to block these signals.</a:t>
            </a:r>
          </a:p>
          <a:p>
            <a:pPr marL="0" lvl="0" indent="0" algn="l" rtl="0">
              <a:buNone/>
            </a:pPr>
            <a:r>
              <a:rPr lang="en-US" sz="4400" b="1" dirty="0">
                <a:latin typeface="Aldhabi" panose="01000000000000000000" pitchFamily="2" charset="-78"/>
                <a:cs typeface="Aldhabi" panose="01000000000000000000" pitchFamily="2" charset="-78"/>
              </a:rPr>
              <a:t>Downregulation of Virulence:</a:t>
            </a:r>
            <a:r>
              <a:rPr lang="en-US" sz="4400" dirty="0">
                <a:latin typeface="Aldhabi" panose="01000000000000000000" pitchFamily="2" charset="-78"/>
                <a:cs typeface="Aldhabi" panose="01000000000000000000" pitchFamily="2" charset="-78"/>
              </a:rPr>
              <a:t> By interfering with QS, these compounds reduce the expression of virulence factors (e.g., enzymes, toxins) that pathogens use to cause disease.</a:t>
            </a:r>
            <a:r>
              <a:rPr lang="en-US" dirty="0"/>
              <a:t> </a:t>
            </a:r>
          </a:p>
        </p:txBody>
      </p:sp>
    </p:spTree>
    <p:extLst>
      <p:ext uri="{BB962C8B-B14F-4D97-AF65-F5344CB8AC3E}">
        <p14:creationId xmlns:p14="http://schemas.microsoft.com/office/powerpoint/2010/main" val="253831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76775"/>
            <a:ext cx="10515600" cy="5600188"/>
          </a:xfrm>
        </p:spPr>
        <p:txBody>
          <a:bodyPr/>
          <a:lstStyle/>
          <a:p>
            <a:pPr marL="0" indent="0" algn="l" rtl="0">
              <a:buNone/>
            </a:pPr>
            <a:r>
              <a:rPr lang="en-US" sz="4000" dirty="0">
                <a:latin typeface="Aldhabi" panose="01000000000000000000" pitchFamily="2" charset="-78"/>
                <a:cs typeface="Aldhabi" panose="01000000000000000000" pitchFamily="2" charset="-78"/>
              </a:rPr>
              <a:t>4. Metabolic and Structural Damage to Sessile Cells</a:t>
            </a:r>
          </a:p>
          <a:p>
            <a:pPr marL="0" lvl="0" indent="0" algn="l" rtl="0">
              <a:buNone/>
            </a:pPr>
            <a:r>
              <a:rPr lang="en-US" sz="4000" b="1" dirty="0">
                <a:latin typeface="Aldhabi" panose="01000000000000000000" pitchFamily="2" charset="-78"/>
                <a:cs typeface="Aldhabi" panose="01000000000000000000" pitchFamily="2" charset="-78"/>
              </a:rPr>
              <a:t>Membrane Disruption:</a:t>
            </a:r>
            <a:r>
              <a:rPr lang="en-US" sz="4000" dirty="0">
                <a:latin typeface="Aldhabi" panose="01000000000000000000" pitchFamily="2" charset="-78"/>
                <a:cs typeface="Aldhabi" panose="01000000000000000000" pitchFamily="2" charset="-78"/>
              </a:rPr>
              <a:t> Certain compounds (e.g., cationic peptides, phenolic compounds) interact directly with the cytoplasmic membrane of bacteria in the biofilm, causing leakage of cellular material.</a:t>
            </a:r>
          </a:p>
          <a:p>
            <a:pPr marL="0" lvl="0" indent="0" algn="l" rtl="0">
              <a:buNone/>
            </a:pPr>
            <a:r>
              <a:rPr lang="en-US" sz="4000" b="1" dirty="0">
                <a:latin typeface="Aldhabi" panose="01000000000000000000" pitchFamily="2" charset="-78"/>
                <a:cs typeface="Aldhabi" panose="01000000000000000000" pitchFamily="2" charset="-78"/>
              </a:rPr>
              <a:t>DNA/Protein Targeting:</a:t>
            </a:r>
            <a:r>
              <a:rPr lang="en-US" sz="4000" dirty="0">
                <a:latin typeface="Aldhabi" panose="01000000000000000000" pitchFamily="2" charset="-78"/>
                <a:cs typeface="Aldhabi" panose="01000000000000000000" pitchFamily="2" charset="-78"/>
              </a:rPr>
              <a:t> Some </a:t>
            </a:r>
            <a:r>
              <a:rPr lang="en-US" sz="4000" dirty="0" err="1">
                <a:latin typeface="Aldhabi" panose="01000000000000000000" pitchFamily="2" charset="-78"/>
                <a:cs typeface="Aldhabi" panose="01000000000000000000" pitchFamily="2" charset="-78"/>
              </a:rPr>
              <a:t>antibiofilm</a:t>
            </a:r>
            <a:r>
              <a:rPr lang="en-US" sz="4000" dirty="0">
                <a:latin typeface="Aldhabi" panose="01000000000000000000" pitchFamily="2" charset="-78"/>
                <a:cs typeface="Aldhabi" panose="01000000000000000000" pitchFamily="2" charset="-78"/>
              </a:rPr>
              <a:t> agents act on intracellular targets, disrupting DNA structure or causing protein denaturation.</a:t>
            </a:r>
          </a:p>
          <a:p>
            <a:pPr marL="0" lvl="0" indent="0" algn="l" rtl="0">
              <a:buNone/>
            </a:pPr>
            <a:r>
              <a:rPr lang="en-US" sz="4000" b="1" dirty="0">
                <a:latin typeface="Aldhabi" panose="01000000000000000000" pitchFamily="2" charset="-78"/>
                <a:cs typeface="Aldhabi" panose="01000000000000000000" pitchFamily="2" charset="-78"/>
              </a:rPr>
              <a:t>Reduction of Metabolic Activity:</a:t>
            </a:r>
            <a:r>
              <a:rPr lang="en-US" sz="4000" dirty="0">
                <a:latin typeface="Aldhabi" panose="01000000000000000000" pitchFamily="2" charset="-78"/>
                <a:cs typeface="Aldhabi" panose="01000000000000000000" pitchFamily="2" charset="-78"/>
              </a:rPr>
              <a:t> These compounds reduce the metabolic activity of sessile cells, which are typically in a dormant state and thus highly resistant to antibiotics.</a:t>
            </a:r>
            <a:r>
              <a:rPr lang="en-US" dirty="0"/>
              <a:t> </a:t>
            </a:r>
          </a:p>
        </p:txBody>
      </p:sp>
    </p:spTree>
    <p:extLst>
      <p:ext uri="{BB962C8B-B14F-4D97-AF65-F5344CB8AC3E}">
        <p14:creationId xmlns:p14="http://schemas.microsoft.com/office/powerpoint/2010/main" val="332308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23557"/>
            <a:ext cx="10515600" cy="5853406"/>
          </a:xfrm>
        </p:spPr>
        <p:txBody>
          <a:bodyPr>
            <a:normAutofit/>
          </a:bodyPr>
          <a:lstStyle/>
          <a:p>
            <a:pPr marL="0" indent="0" algn="l" rtl="0">
              <a:buNone/>
            </a:pPr>
            <a:r>
              <a:rPr lang="en-US" sz="4800" dirty="0">
                <a:latin typeface="Aldhabi" panose="01000000000000000000" pitchFamily="2" charset="-78"/>
                <a:cs typeface="Aldhabi" panose="01000000000000000000" pitchFamily="2" charset="-78"/>
              </a:rPr>
              <a:t>5. Synergy with Host Immunity and Antibiotics </a:t>
            </a:r>
          </a:p>
          <a:p>
            <a:pPr marL="0" lvl="0" indent="0" algn="l" rtl="0">
              <a:buNone/>
            </a:pPr>
            <a:r>
              <a:rPr lang="en-US" sz="4800" b="1" dirty="0">
                <a:latin typeface="Aldhabi" panose="01000000000000000000" pitchFamily="2" charset="-78"/>
                <a:cs typeface="Aldhabi" panose="01000000000000000000" pitchFamily="2" charset="-78"/>
              </a:rPr>
              <a:t>Potentiation of Antibiotics:</a:t>
            </a:r>
            <a:r>
              <a:rPr lang="en-US" sz="4800" dirty="0">
                <a:latin typeface="Aldhabi" panose="01000000000000000000" pitchFamily="2" charset="-78"/>
                <a:cs typeface="Aldhabi" panose="01000000000000000000" pitchFamily="2" charset="-78"/>
              </a:rPr>
              <a:t> </a:t>
            </a:r>
            <a:r>
              <a:rPr lang="en-US" sz="4800" dirty="0" err="1">
                <a:latin typeface="Aldhabi" panose="01000000000000000000" pitchFamily="2" charset="-78"/>
                <a:cs typeface="Aldhabi" panose="01000000000000000000" pitchFamily="2" charset="-78"/>
              </a:rPr>
              <a:t>Antibiofilm</a:t>
            </a:r>
            <a:r>
              <a:rPr lang="en-US" sz="4800" dirty="0">
                <a:latin typeface="Aldhabi" panose="01000000000000000000" pitchFamily="2" charset="-78"/>
                <a:cs typeface="Aldhabi" panose="01000000000000000000" pitchFamily="2" charset="-78"/>
              </a:rPr>
              <a:t> agents are often used to make antibiotic-resistant bacteria (like MRSA or </a:t>
            </a:r>
            <a:r>
              <a:rPr lang="en-US" sz="4800" i="1" dirty="0">
                <a:latin typeface="Aldhabi" panose="01000000000000000000" pitchFamily="2" charset="-78"/>
                <a:cs typeface="Aldhabi" panose="01000000000000000000" pitchFamily="2" charset="-78"/>
              </a:rPr>
              <a:t>P. aeruginosa</a:t>
            </a:r>
            <a:r>
              <a:rPr lang="en-US" sz="4800" dirty="0">
                <a:latin typeface="Aldhabi" panose="01000000000000000000" pitchFamily="2" charset="-78"/>
                <a:cs typeface="Aldhabi" panose="01000000000000000000" pitchFamily="2" charset="-78"/>
              </a:rPr>
              <a:t>) susceptible again, increasing the effectiveness of treatment.</a:t>
            </a:r>
          </a:p>
          <a:p>
            <a:pPr marL="0" lvl="0" indent="0" algn="l" rtl="0">
              <a:buNone/>
            </a:pPr>
            <a:r>
              <a:rPr lang="en-US" sz="4800" b="1" dirty="0">
                <a:latin typeface="Aldhabi" panose="01000000000000000000" pitchFamily="2" charset="-78"/>
                <a:cs typeface="Aldhabi" panose="01000000000000000000" pitchFamily="2" charset="-78"/>
              </a:rPr>
              <a:t>Immune System Clearance:</a:t>
            </a:r>
            <a:r>
              <a:rPr lang="en-US" sz="4800" dirty="0">
                <a:latin typeface="Aldhabi" panose="01000000000000000000" pitchFamily="2" charset="-78"/>
                <a:cs typeface="Aldhabi" panose="01000000000000000000" pitchFamily="2" charset="-78"/>
              </a:rPr>
              <a:t> By reducing the protective EPS, </a:t>
            </a:r>
            <a:r>
              <a:rPr lang="en-US" sz="4800" dirty="0" err="1">
                <a:latin typeface="Aldhabi" panose="01000000000000000000" pitchFamily="2" charset="-78"/>
                <a:cs typeface="Aldhabi" panose="01000000000000000000" pitchFamily="2" charset="-78"/>
              </a:rPr>
              <a:t>antibiofilm</a:t>
            </a:r>
            <a:r>
              <a:rPr lang="en-US" sz="4800" dirty="0">
                <a:latin typeface="Aldhabi" panose="01000000000000000000" pitchFamily="2" charset="-78"/>
                <a:cs typeface="Aldhabi" panose="01000000000000000000" pitchFamily="2" charset="-78"/>
              </a:rPr>
              <a:t> compounds allow the host’s immune system to clear the bacteria.</a:t>
            </a:r>
          </a:p>
        </p:txBody>
      </p:sp>
    </p:spTree>
    <p:extLst>
      <p:ext uri="{BB962C8B-B14F-4D97-AF65-F5344CB8AC3E}">
        <p14:creationId xmlns:p14="http://schemas.microsoft.com/office/powerpoint/2010/main" val="63841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User\Documents\STEP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9994" y="450166"/>
            <a:ext cx="10241280" cy="5866228"/>
          </a:xfrm>
          <a:prstGeom prst="rect">
            <a:avLst/>
          </a:prstGeom>
          <a:noFill/>
          <a:ln>
            <a:noFill/>
          </a:ln>
        </p:spPr>
      </p:pic>
    </p:spTree>
    <p:extLst>
      <p:ext uri="{BB962C8B-B14F-4D97-AF65-F5344CB8AC3E}">
        <p14:creationId xmlns:p14="http://schemas.microsoft.com/office/powerpoint/2010/main" val="376139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06437"/>
            <a:ext cx="10515600" cy="5670526"/>
          </a:xfrm>
        </p:spPr>
        <p:txBody>
          <a:bodyPr>
            <a:normAutofit lnSpcReduction="10000"/>
          </a:bodyPr>
          <a:lstStyle/>
          <a:p>
            <a:pPr marL="0" indent="0" algn="l">
              <a:lnSpc>
                <a:spcPct val="150000"/>
              </a:lnSpc>
              <a:buNone/>
            </a:pPr>
            <a:r>
              <a:rPr lang="en-US" sz="3600" b="1" dirty="0" err="1">
                <a:latin typeface="Aldhabi" panose="01000000000000000000" pitchFamily="2" charset="-78"/>
                <a:cs typeface="Aldhabi" panose="01000000000000000000" pitchFamily="2" charset="-78"/>
              </a:rPr>
              <a:t>Antibiofilm</a:t>
            </a:r>
            <a:r>
              <a:rPr lang="en-US" sz="3600" dirty="0">
                <a:latin typeface="Aldhabi" panose="01000000000000000000" pitchFamily="2" charset="-78"/>
                <a:cs typeface="Aldhabi" panose="01000000000000000000" pitchFamily="2" charset="-78"/>
              </a:rPr>
              <a:t>  or </a:t>
            </a:r>
            <a:r>
              <a:rPr lang="en-US" sz="3600" b="1" dirty="0">
                <a:latin typeface="Aldhabi" panose="01000000000000000000" pitchFamily="2" charset="-78"/>
                <a:cs typeface="Aldhabi" panose="01000000000000000000" pitchFamily="2" charset="-78"/>
              </a:rPr>
              <a:t>Biofilm inhibitors </a:t>
            </a:r>
            <a:r>
              <a:rPr lang="en-US" sz="3600" dirty="0">
                <a:latin typeface="Aldhabi" panose="01000000000000000000" pitchFamily="2" charset="-78"/>
                <a:cs typeface="Aldhabi" panose="01000000000000000000" pitchFamily="2" charset="-78"/>
              </a:rPr>
              <a:t>are agents—including natural compounds, peptides, and nanoparticles—that prevent bacterial communities from adhering, communicating (quorum sensing), or creating protective matrices, often making them highly effective when combined with antibiotics to treat resistant infections</a:t>
            </a:r>
            <a:r>
              <a:rPr lang="en-US" sz="3600" b="1" dirty="0">
                <a:latin typeface="Aldhabi" panose="01000000000000000000" pitchFamily="2" charset="-78"/>
                <a:cs typeface="Aldhabi" panose="01000000000000000000" pitchFamily="2" charset="-78"/>
              </a:rPr>
              <a:t> ( </a:t>
            </a:r>
            <a:r>
              <a:rPr lang="en-US" sz="3600" dirty="0">
                <a:latin typeface="Aldhabi" panose="01000000000000000000" pitchFamily="2" charset="-78"/>
                <a:cs typeface="Aldhabi" panose="01000000000000000000" pitchFamily="2" charset="-78"/>
              </a:rPr>
              <a:t>so</a:t>
            </a:r>
            <a:r>
              <a:rPr lang="en-US" sz="3600" b="1" dirty="0">
                <a:latin typeface="Aldhabi" panose="01000000000000000000" pitchFamily="2" charset="-78"/>
                <a:cs typeface="Aldhabi" panose="01000000000000000000" pitchFamily="2" charset="-78"/>
              </a:rPr>
              <a:t> </a:t>
            </a:r>
            <a:r>
              <a:rPr lang="en-US" sz="3600" dirty="0">
                <a:latin typeface="Aldhabi" panose="01000000000000000000" pitchFamily="2" charset="-78"/>
                <a:cs typeface="Aldhabi" panose="01000000000000000000" pitchFamily="2" charset="-78"/>
              </a:rPr>
              <a:t>this inhibition of biofilm formation could be related to the ability of the </a:t>
            </a:r>
            <a:r>
              <a:rPr lang="en-US" sz="3600" dirty="0" err="1">
                <a:latin typeface="Aldhabi" panose="01000000000000000000" pitchFamily="2" charset="-78"/>
                <a:cs typeface="Aldhabi" panose="01000000000000000000" pitchFamily="2" charset="-78"/>
              </a:rPr>
              <a:t>biosurfactant</a:t>
            </a:r>
            <a:r>
              <a:rPr lang="en-US" sz="3600" dirty="0">
                <a:latin typeface="Aldhabi" panose="01000000000000000000" pitchFamily="2" charset="-78"/>
                <a:cs typeface="Aldhabi" panose="01000000000000000000" pitchFamily="2" charset="-78"/>
              </a:rPr>
              <a:t> to interfere with cell-to-cell communication, generally called quorum sensing, which is a key factor that contributes to biofilm formation by several microorganisms</a:t>
            </a:r>
            <a:r>
              <a:rPr lang="en-US" dirty="0"/>
              <a:t>.</a:t>
            </a:r>
          </a:p>
        </p:txBody>
      </p:sp>
    </p:spTree>
    <p:extLst>
      <p:ext uri="{BB962C8B-B14F-4D97-AF65-F5344CB8AC3E}">
        <p14:creationId xmlns:p14="http://schemas.microsoft.com/office/powerpoint/2010/main" val="3908913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731520"/>
            <a:ext cx="10515600" cy="5445443"/>
          </a:xfrm>
        </p:spPr>
        <p:txBody>
          <a:bodyPr>
            <a:normAutofit/>
          </a:bodyPr>
          <a:lstStyle/>
          <a:p>
            <a:pPr marL="0" indent="0" algn="l" rtl="0">
              <a:buNone/>
            </a:pPr>
            <a:r>
              <a:rPr lang="en-GB" sz="5400" b="1" dirty="0">
                <a:latin typeface="Aldhabi" panose="01000000000000000000" pitchFamily="2" charset="-78"/>
                <a:cs typeface="Aldhabi" panose="01000000000000000000" pitchFamily="2" charset="-78"/>
              </a:rPr>
              <a:t>summary</a:t>
            </a:r>
            <a:endParaRPr lang="en-US" sz="5400" b="1" dirty="0">
              <a:latin typeface="Aldhabi" panose="01000000000000000000" pitchFamily="2" charset="-78"/>
              <a:cs typeface="Aldhabi" panose="01000000000000000000" pitchFamily="2" charset="-78"/>
            </a:endParaRPr>
          </a:p>
          <a:p>
            <a:pPr marL="0" indent="0" algn="l">
              <a:buNone/>
            </a:pPr>
            <a:r>
              <a:rPr lang="ar-SA" sz="5400" dirty="0">
                <a:latin typeface="Aldhabi" panose="01000000000000000000" pitchFamily="2" charset="-78"/>
                <a:cs typeface="Aldhabi" panose="01000000000000000000" pitchFamily="2" charset="-78"/>
              </a:rPr>
              <a:t>َ</a:t>
            </a:r>
            <a:r>
              <a:rPr lang="en-US" sz="5400" b="1" dirty="0" err="1">
                <a:latin typeface="Aldhabi" panose="01000000000000000000" pitchFamily="2" charset="-78"/>
                <a:cs typeface="Aldhabi" panose="01000000000000000000" pitchFamily="2" charset="-78"/>
              </a:rPr>
              <a:t>Antibiofilm</a:t>
            </a:r>
            <a:r>
              <a:rPr lang="en-US" sz="5400" dirty="0">
                <a:latin typeface="Aldhabi" panose="01000000000000000000" pitchFamily="2" charset="-78"/>
                <a:cs typeface="Aldhabi" panose="01000000000000000000" pitchFamily="2" charset="-78"/>
              </a:rPr>
              <a:t> refers to agents or strategies specifically designed to prevent or disrupt the formation of biofilms, which are multicellular, three-dimensional aggregates of microorganisms that exhibit significant resistance to conventional antibiotics.</a:t>
            </a:r>
          </a:p>
        </p:txBody>
      </p:sp>
    </p:spTree>
    <p:extLst>
      <p:ext uri="{BB962C8B-B14F-4D97-AF65-F5344CB8AC3E}">
        <p14:creationId xmlns:p14="http://schemas.microsoft.com/office/powerpoint/2010/main" val="3459006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User\Documents\ANTIBIOFILM.jpg"/>
          <p:cNvPicPr>
            <a:picLocks noGrp="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0672" y="464235"/>
            <a:ext cx="9945858" cy="4783014"/>
          </a:xfrm>
          <a:prstGeom prst="rect">
            <a:avLst/>
          </a:prstGeom>
          <a:noFill/>
          <a:ln>
            <a:noFill/>
          </a:ln>
        </p:spPr>
      </p:pic>
      <p:sp>
        <p:nvSpPr>
          <p:cNvPr id="5" name="مستطيل 4"/>
          <p:cNvSpPr/>
          <p:nvPr/>
        </p:nvSpPr>
        <p:spPr>
          <a:xfrm>
            <a:off x="970672" y="5441725"/>
            <a:ext cx="9608233" cy="492122"/>
          </a:xfrm>
          <a:prstGeom prst="rect">
            <a:avLst/>
          </a:prstGeom>
        </p:spPr>
        <p:txBody>
          <a:bodyPr wrap="square">
            <a:spAutoFit/>
          </a:bodyPr>
          <a:lstStyle/>
          <a:p>
            <a:pPr algn="l">
              <a:lnSpc>
                <a:spcPct val="115000"/>
              </a:lnSpc>
              <a:spcAft>
                <a:spcPts val="1000"/>
              </a:spcAft>
            </a:pPr>
            <a:r>
              <a:rPr lang="en-US" sz="2400" b="1" dirty="0">
                <a:latin typeface="Calibri" panose="020F0502020204030204" pitchFamily="34" charset="0"/>
                <a:ea typeface="Calibri" panose="020F0502020204030204" pitchFamily="34" charset="0"/>
                <a:cs typeface="Arial" panose="020B0604020202020204" pitchFamily="34" charset="0"/>
              </a:rPr>
              <a:t>Figure: Ways of improving </a:t>
            </a:r>
            <a:r>
              <a:rPr lang="en-US" sz="2400" b="1" dirty="0" err="1">
                <a:latin typeface="Calibri" panose="020F0502020204030204" pitchFamily="34" charset="0"/>
                <a:ea typeface="Calibri" panose="020F0502020204030204" pitchFamily="34" charset="0"/>
                <a:cs typeface="Arial" panose="020B0604020202020204" pitchFamily="34" charset="0"/>
              </a:rPr>
              <a:t>antibiofilm</a:t>
            </a:r>
            <a:r>
              <a:rPr lang="en-US" sz="2400" b="1" dirty="0">
                <a:latin typeface="Calibri" panose="020F0502020204030204" pitchFamily="34" charset="0"/>
                <a:ea typeface="Calibri" panose="020F0502020204030204" pitchFamily="34" charset="0"/>
                <a:cs typeface="Arial" panose="020B0604020202020204" pitchFamily="34" charset="0"/>
              </a:rPr>
              <a:t> properties of the materials/devices.</a:t>
            </a:r>
          </a:p>
        </p:txBody>
      </p:sp>
    </p:spTree>
    <p:extLst>
      <p:ext uri="{BB962C8B-B14F-4D97-AF65-F5344CB8AC3E}">
        <p14:creationId xmlns:p14="http://schemas.microsoft.com/office/powerpoint/2010/main" val="4276854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39726" y="196948"/>
            <a:ext cx="10515600" cy="6661052"/>
          </a:xfrm>
        </p:spPr>
        <p:txBody>
          <a:bodyPr>
            <a:noAutofit/>
          </a:bodyPr>
          <a:lstStyle/>
          <a:p>
            <a:pPr marL="0" indent="0" algn="l" rtl="0">
              <a:buNone/>
            </a:pPr>
            <a:r>
              <a:rPr lang="en-US" sz="4800" b="1" dirty="0">
                <a:latin typeface="Aldhabi" panose="01000000000000000000" pitchFamily="2" charset="-78"/>
                <a:cs typeface="Aldhabi" panose="01000000000000000000" pitchFamily="2" charset="-78"/>
              </a:rPr>
              <a:t>Key Mechanisms and Agents</a:t>
            </a:r>
            <a:endParaRPr lang="en-US" sz="4800" dirty="0">
              <a:latin typeface="Aldhabi" panose="01000000000000000000" pitchFamily="2" charset="-78"/>
              <a:cs typeface="Aldhabi" panose="01000000000000000000" pitchFamily="2" charset="-78"/>
            </a:endParaRPr>
          </a:p>
          <a:p>
            <a:pPr marL="0" lvl="0" indent="0" algn="just" rtl="0">
              <a:buNone/>
            </a:pPr>
            <a:r>
              <a:rPr lang="en-US" b="1" dirty="0">
                <a:cs typeface="Aldhabi" panose="01000000000000000000" pitchFamily="2" charset="-78"/>
              </a:rPr>
              <a:t>Quorum Sensing Inhibitors (QSIs):</a:t>
            </a:r>
            <a:r>
              <a:rPr lang="en-US" dirty="0">
                <a:cs typeface="Aldhabi" panose="01000000000000000000" pitchFamily="2" charset="-78"/>
              </a:rPr>
              <a:t> These agents block bacterial communication, preventing the initiation of biofilm formation (e.g., </a:t>
            </a:r>
            <a:r>
              <a:rPr lang="en-US" dirty="0" err="1">
                <a:cs typeface="Aldhabi" panose="01000000000000000000" pitchFamily="2" charset="-78"/>
              </a:rPr>
              <a:t>furanones</a:t>
            </a:r>
            <a:r>
              <a:rPr lang="en-US" dirty="0">
                <a:cs typeface="Aldhabi" panose="01000000000000000000" pitchFamily="2" charset="-78"/>
              </a:rPr>
              <a:t>, natural products like curcumin).</a:t>
            </a:r>
          </a:p>
          <a:p>
            <a:pPr marL="0" lvl="0" indent="0" algn="just" rtl="0">
              <a:buNone/>
            </a:pPr>
            <a:r>
              <a:rPr lang="en-US" b="1" dirty="0">
                <a:cs typeface="Aldhabi" panose="01000000000000000000" pitchFamily="2" charset="-78"/>
              </a:rPr>
              <a:t>Enzymatic Disruptors:</a:t>
            </a:r>
            <a:r>
              <a:rPr lang="en-US" dirty="0">
                <a:cs typeface="Aldhabi" panose="01000000000000000000" pitchFamily="2" charset="-78"/>
              </a:rPr>
              <a:t> Enzymes like DNase I, </a:t>
            </a:r>
            <a:r>
              <a:rPr lang="en-US" dirty="0" err="1">
                <a:cs typeface="Aldhabi" panose="01000000000000000000" pitchFamily="2" charset="-78"/>
              </a:rPr>
              <a:t>Dispersin</a:t>
            </a:r>
            <a:r>
              <a:rPr lang="en-US" dirty="0">
                <a:cs typeface="Aldhabi" panose="01000000000000000000" pitchFamily="2" charset="-78"/>
              </a:rPr>
              <a:t> B, and proteases degrade the EPS matrix, making bacteria vulnerable to antibiotics.</a:t>
            </a:r>
          </a:p>
          <a:p>
            <a:pPr marL="0" lvl="0" indent="0" algn="just" rtl="0">
              <a:buNone/>
            </a:pPr>
            <a:r>
              <a:rPr lang="en-US" b="1" dirty="0">
                <a:cs typeface="Aldhabi" panose="01000000000000000000" pitchFamily="2" charset="-78"/>
              </a:rPr>
              <a:t>Antimicrobial Peptides (AMPs):</a:t>
            </a:r>
            <a:r>
              <a:rPr lang="en-US" dirty="0">
                <a:cs typeface="Aldhabi" panose="01000000000000000000" pitchFamily="2" charset="-78"/>
              </a:rPr>
              <a:t> Peptides (e.g., LL-37) inhibit biofilm formation and can disrupt preformed biofilms.</a:t>
            </a:r>
          </a:p>
          <a:p>
            <a:pPr marL="0" lvl="0" indent="0" algn="just" rtl="0">
              <a:buNone/>
            </a:pPr>
            <a:r>
              <a:rPr lang="en-US" b="1" dirty="0">
                <a:cs typeface="Aldhabi" panose="01000000000000000000" pitchFamily="2" charset="-78"/>
              </a:rPr>
              <a:t>Surface Modification:</a:t>
            </a:r>
            <a:r>
              <a:rPr lang="en-US" dirty="0">
                <a:cs typeface="Aldhabi" panose="01000000000000000000" pitchFamily="2" charset="-78"/>
              </a:rPr>
              <a:t> Coatings, such as silver nanoparticles (Ag NPs) or nitric oxide (NO) releasing polymers, are used to prevent initial adhesion.</a:t>
            </a:r>
          </a:p>
          <a:p>
            <a:pPr marL="0" lvl="0" indent="0" algn="just" rtl="0">
              <a:buNone/>
            </a:pPr>
            <a:r>
              <a:rPr lang="en-US" b="1" dirty="0">
                <a:cs typeface="Aldhabi" panose="01000000000000000000" pitchFamily="2" charset="-78"/>
              </a:rPr>
              <a:t>Chelating Agents &amp; Solvents:</a:t>
            </a:r>
            <a:r>
              <a:rPr lang="en-US" dirty="0">
                <a:cs typeface="Aldhabi" panose="01000000000000000000" pitchFamily="2" charset="-78"/>
              </a:rPr>
              <a:t> EDTA and DMSO are used to destabilize the biofilm structure by removing stabilizing cations or solubilizing the matrix</a:t>
            </a:r>
          </a:p>
        </p:txBody>
      </p:sp>
    </p:spTree>
    <p:extLst>
      <p:ext uri="{BB962C8B-B14F-4D97-AF65-F5344CB8AC3E}">
        <p14:creationId xmlns:p14="http://schemas.microsoft.com/office/powerpoint/2010/main" val="3677626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23557"/>
            <a:ext cx="10515600" cy="5853406"/>
          </a:xfrm>
        </p:spPr>
        <p:txBody>
          <a:bodyPr>
            <a:normAutofit/>
          </a:bodyPr>
          <a:lstStyle/>
          <a:p>
            <a:pPr marL="0" indent="0" algn="l" rtl="0">
              <a:buNone/>
            </a:pPr>
            <a:r>
              <a:rPr lang="en-US" sz="3200" b="1" dirty="0">
                <a:latin typeface="Andalus" panose="02020603050405020304" pitchFamily="18" charset="-78"/>
                <a:cs typeface="Andalus" panose="02020603050405020304" pitchFamily="18" charset="-78"/>
              </a:rPr>
              <a:t>Impact of Inhibitors on </a:t>
            </a:r>
            <a:r>
              <a:rPr lang="en-US" sz="3200" b="1" dirty="0" smtClean="0">
                <a:latin typeface="Andalus" panose="02020603050405020304" pitchFamily="18" charset="-78"/>
                <a:cs typeface="Andalus" panose="02020603050405020304" pitchFamily="18" charset="-78"/>
              </a:rPr>
              <a:t>Histopathology</a:t>
            </a:r>
            <a:r>
              <a:rPr lang="en-US" sz="3200" dirty="0">
                <a:latin typeface="Andalus" panose="02020603050405020304" pitchFamily="18" charset="-78"/>
                <a:cs typeface="Andalus" panose="02020603050405020304" pitchFamily="18" charset="-78"/>
              </a:rPr>
              <a:t/>
            </a:r>
            <a:br>
              <a:rPr lang="en-US" sz="3200" dirty="0">
                <a:latin typeface="Andalus" panose="02020603050405020304" pitchFamily="18" charset="-78"/>
                <a:cs typeface="Andalus" panose="02020603050405020304" pitchFamily="18" charset="-78"/>
              </a:rPr>
            </a:br>
            <a:r>
              <a:rPr lang="en-US" sz="3200" dirty="0">
                <a:latin typeface="Andalus" panose="02020603050405020304" pitchFamily="18" charset="-78"/>
                <a:cs typeface="Andalus" panose="02020603050405020304" pitchFamily="18" charset="-78"/>
              </a:rPr>
              <a:t>Treatment with biofilm inhibitors results in observable changes, including:</a:t>
            </a:r>
          </a:p>
          <a:p>
            <a:pPr marL="0" lvl="0" indent="0" algn="l" rtl="0">
              <a:buNone/>
            </a:pPr>
            <a:r>
              <a:rPr lang="en-US" sz="3200" b="1" dirty="0">
                <a:latin typeface="Andalus" panose="02020603050405020304" pitchFamily="18" charset="-78"/>
                <a:cs typeface="Andalus" panose="02020603050405020304" pitchFamily="18" charset="-78"/>
              </a:rPr>
              <a:t>Reduction in Thickness and Density:</a:t>
            </a:r>
            <a:r>
              <a:rPr lang="en-US" sz="3200" dirty="0">
                <a:latin typeface="Andalus" panose="02020603050405020304" pitchFamily="18" charset="-78"/>
                <a:cs typeface="Andalus" panose="02020603050405020304" pitchFamily="18" charset="-78"/>
              </a:rPr>
              <a:t> Noticeable decrease in the EPS matrix and cell population density.</a:t>
            </a:r>
          </a:p>
          <a:p>
            <a:pPr marL="0" lvl="0" indent="0" algn="l" rtl="0">
              <a:buNone/>
            </a:pPr>
            <a:r>
              <a:rPr lang="en-US" sz="3200" b="1" dirty="0">
                <a:latin typeface="Andalus" panose="02020603050405020304" pitchFamily="18" charset="-78"/>
                <a:cs typeface="Andalus" panose="02020603050405020304" pitchFamily="18" charset="-78"/>
              </a:rPr>
              <a:t>Disruption of Architecture:</a:t>
            </a:r>
            <a:r>
              <a:rPr lang="en-US" sz="3200" dirty="0">
                <a:latin typeface="Andalus" panose="02020603050405020304" pitchFamily="18" charset="-78"/>
                <a:cs typeface="Andalus" panose="02020603050405020304" pitchFamily="18" charset="-78"/>
              </a:rPr>
              <a:t> Breakdown of the highly ordered, 3D community structure.</a:t>
            </a:r>
          </a:p>
          <a:p>
            <a:pPr marL="0" lvl="0" indent="0" algn="l" rtl="0">
              <a:buNone/>
            </a:pPr>
            <a:r>
              <a:rPr lang="en-US" sz="3200" b="1" dirty="0">
                <a:latin typeface="Andalus" panose="02020603050405020304" pitchFamily="18" charset="-78"/>
                <a:cs typeface="Andalus" panose="02020603050405020304" pitchFamily="18" charset="-78"/>
              </a:rPr>
              <a:t>Increased Susceptibility:</a:t>
            </a:r>
            <a:r>
              <a:rPr lang="en-US" sz="3200" dirty="0">
                <a:latin typeface="Andalus" panose="02020603050405020304" pitchFamily="18" charset="-78"/>
                <a:cs typeface="Andalus" panose="02020603050405020304" pitchFamily="18" charset="-78"/>
              </a:rPr>
              <a:t> Enhanced penetration of antibiotics into the biofilm, leading to a higher death rate of embedded bacteria.</a:t>
            </a:r>
          </a:p>
          <a:p>
            <a:pPr marL="0" lvl="0" indent="0" algn="l" rtl="0">
              <a:buNone/>
            </a:pPr>
            <a:r>
              <a:rPr lang="en-US" sz="3200" b="1" dirty="0">
                <a:latin typeface="Andalus" panose="02020603050405020304" pitchFamily="18" charset="-78"/>
                <a:cs typeface="Andalus" panose="02020603050405020304" pitchFamily="18" charset="-78"/>
              </a:rPr>
              <a:t>Decreased Virulence:</a:t>
            </a:r>
            <a:r>
              <a:rPr lang="en-US" sz="3200" dirty="0">
                <a:latin typeface="Andalus" panose="02020603050405020304" pitchFamily="18" charset="-78"/>
                <a:cs typeface="Andalus" panose="02020603050405020304" pitchFamily="18" charset="-78"/>
              </a:rPr>
              <a:t> Reduced production of virulence factors.</a:t>
            </a:r>
          </a:p>
        </p:txBody>
      </p:sp>
    </p:spTree>
    <p:extLst>
      <p:ext uri="{BB962C8B-B14F-4D97-AF65-F5344CB8AC3E}">
        <p14:creationId xmlns:p14="http://schemas.microsoft.com/office/powerpoint/2010/main" val="383719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User\Documents\A. FUMIGATU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9930" y="744033"/>
            <a:ext cx="8240275" cy="3562847"/>
          </a:xfrm>
          <a:prstGeom prst="rect">
            <a:avLst/>
          </a:prstGeom>
          <a:noFill/>
          <a:ln>
            <a:noFill/>
          </a:ln>
        </p:spPr>
      </p:pic>
      <p:sp>
        <p:nvSpPr>
          <p:cNvPr id="5" name="مستطيل 4"/>
          <p:cNvSpPr/>
          <p:nvPr/>
        </p:nvSpPr>
        <p:spPr>
          <a:xfrm>
            <a:off x="1989931" y="4306880"/>
            <a:ext cx="8546772" cy="2322174"/>
          </a:xfrm>
          <a:prstGeom prst="rect">
            <a:avLst/>
          </a:prstGeom>
        </p:spPr>
        <p:txBody>
          <a:bodyPr wrap="square">
            <a:spAutoFit/>
          </a:bodyPr>
          <a:lstStyle/>
          <a:p>
            <a:pPr algn="just" rtl="0">
              <a:lnSpc>
                <a:spcPct val="115000"/>
              </a:lnSpc>
            </a:pPr>
            <a:r>
              <a:rPr lang="en-US" dirty="0">
                <a:solidFill>
                  <a:srgbClr val="000000"/>
                </a:solidFill>
                <a:latin typeface="Helvetica" panose="020B0604020202020204" pitchFamily="34" charset="0"/>
                <a:ea typeface="Calibri" panose="020F0502020204030204" pitchFamily="34" charset="0"/>
                <a:cs typeface="Arial" panose="020B0604020202020204" pitchFamily="34" charset="0"/>
              </a:rPr>
              <a:t>In</a:t>
            </a:r>
            <a:r>
              <a:rPr lang="en-US" i="1" dirty="0">
                <a:solidFill>
                  <a:srgbClr val="000000"/>
                </a:solidFill>
                <a:latin typeface="Helvetica" panose="020B0604020202020204" pitchFamily="34" charset="0"/>
                <a:ea typeface="Calibri" panose="020F0502020204030204" pitchFamily="34" charset="0"/>
                <a:cs typeface="Arial" panose="020B0604020202020204" pitchFamily="34" charset="0"/>
              </a:rPr>
              <a:t> vivo</a:t>
            </a:r>
            <a:r>
              <a:rPr lang="en-US" dirty="0">
                <a:solidFill>
                  <a:srgbClr val="000000"/>
                </a:solidFill>
                <a:latin typeface="Helvetica" panose="020B0604020202020204" pitchFamily="34" charset="0"/>
                <a:ea typeface="Calibri" panose="020F0502020204030204" pitchFamily="34" charset="0"/>
                <a:cs typeface="Arial" panose="020B0604020202020204" pitchFamily="34" charset="0"/>
              </a:rPr>
              <a:t> fungal biofilms. </a:t>
            </a:r>
            <a:r>
              <a:rPr lang="en-US" b="1" dirty="0">
                <a:solidFill>
                  <a:srgbClr val="000000"/>
                </a:solidFill>
                <a:latin typeface="Helvetica" panose="020B0604020202020204" pitchFamily="34" charset="0"/>
                <a:ea typeface="Calibri" panose="020F0502020204030204" pitchFamily="34" charset="0"/>
                <a:cs typeface="Arial" panose="020B0604020202020204" pitchFamily="34" charset="0"/>
              </a:rPr>
              <a:t>(A)</a:t>
            </a:r>
            <a:r>
              <a:rPr lang="en-US" i="1" dirty="0">
                <a:solidFill>
                  <a:srgbClr val="000000"/>
                </a:solidFill>
                <a:latin typeface="Helvetica" panose="020B0604020202020204" pitchFamily="34" charset="0"/>
                <a:ea typeface="Calibri" panose="020F0502020204030204" pitchFamily="34" charset="0"/>
                <a:cs typeface="Arial" panose="020B0604020202020204" pitchFamily="34" charset="0"/>
              </a:rPr>
              <a:t>Candida </a:t>
            </a:r>
            <a:r>
              <a:rPr lang="en-US" i="1" dirty="0" err="1">
                <a:solidFill>
                  <a:srgbClr val="000000"/>
                </a:solidFill>
                <a:latin typeface="Helvetica" panose="020B0604020202020204" pitchFamily="34" charset="0"/>
                <a:ea typeface="Calibri" panose="020F0502020204030204" pitchFamily="34" charset="0"/>
                <a:cs typeface="Arial" panose="020B0604020202020204" pitchFamily="34" charset="0"/>
              </a:rPr>
              <a:t>albicans</a:t>
            </a:r>
            <a:r>
              <a:rPr lang="en-US" dirty="0">
                <a:solidFill>
                  <a:srgbClr val="000000"/>
                </a:solidFill>
                <a:latin typeface="Helvetica" panose="020B0604020202020204" pitchFamily="34" charset="0"/>
                <a:ea typeface="Calibri" panose="020F0502020204030204" pitchFamily="34" charset="0"/>
                <a:cs typeface="Arial" panose="020B0604020202020204" pitchFamily="34" charset="0"/>
              </a:rPr>
              <a:t> biofilm growing on the luminal surface of a rat venous catheter for 24 h. Scanning electron microscopy reveals adherent organisms growing within in an extracellular matrix. </a:t>
            </a:r>
            <a:r>
              <a:rPr lang="en-US" b="1" dirty="0">
                <a:solidFill>
                  <a:srgbClr val="000000"/>
                </a:solidFill>
                <a:latin typeface="Helvetica" panose="020B0604020202020204" pitchFamily="34" charset="0"/>
                <a:ea typeface="Calibri" panose="020F0502020204030204" pitchFamily="34" charset="0"/>
                <a:cs typeface="Arial" panose="020B0604020202020204" pitchFamily="34" charset="0"/>
              </a:rPr>
              <a:t>(B)</a:t>
            </a:r>
            <a:r>
              <a:rPr lang="en-US" dirty="0">
                <a:solidFill>
                  <a:srgbClr val="000000"/>
                </a:solidFill>
                <a:latin typeface="Helvetica" panose="020B0604020202020204" pitchFamily="34" charset="0"/>
                <a:ea typeface="Calibri" panose="020F0502020204030204" pitchFamily="34" charset="0"/>
                <a:cs typeface="Arial" panose="020B0604020202020204" pitchFamily="34" charset="0"/>
              </a:rPr>
              <a:t> Immunohistochemistry of pulmonary tissue from an immunocompromised mouse infected with </a:t>
            </a:r>
            <a:r>
              <a:rPr lang="en-US" i="1" dirty="0">
                <a:solidFill>
                  <a:srgbClr val="000000"/>
                </a:solidFill>
                <a:latin typeface="Helvetica" panose="020B0604020202020204" pitchFamily="34" charset="0"/>
                <a:ea typeface="Calibri" panose="020F0502020204030204" pitchFamily="34" charset="0"/>
                <a:cs typeface="Arial" panose="020B0604020202020204" pitchFamily="34" charset="0"/>
              </a:rPr>
              <a:t>Aspergillus </a:t>
            </a:r>
            <a:r>
              <a:rPr lang="en-US" i="1" dirty="0" err="1">
                <a:solidFill>
                  <a:srgbClr val="000000"/>
                </a:solidFill>
                <a:latin typeface="Helvetica" panose="020B0604020202020204" pitchFamily="34" charset="0"/>
                <a:ea typeface="Calibri" panose="020F0502020204030204" pitchFamily="34" charset="0"/>
                <a:cs typeface="Arial" panose="020B0604020202020204" pitchFamily="34" charset="0"/>
              </a:rPr>
              <a:t>fumigatus</a:t>
            </a:r>
            <a:r>
              <a:rPr lang="en-US" dirty="0">
                <a:solidFill>
                  <a:srgbClr val="000000"/>
                </a:solidFill>
                <a:latin typeface="Helvetica" panose="020B0604020202020204" pitchFamily="34" charset="0"/>
                <a:ea typeface="Calibri" panose="020F0502020204030204" pitchFamily="34" charset="0"/>
                <a:cs typeface="Arial" panose="020B0604020202020204" pitchFamily="34" charset="0"/>
              </a:rPr>
              <a:t> and stained with an anti-</a:t>
            </a:r>
            <a:r>
              <a:rPr lang="en-US" dirty="0" err="1">
                <a:solidFill>
                  <a:srgbClr val="000000"/>
                </a:solidFill>
                <a:latin typeface="Helvetica" panose="020B0604020202020204" pitchFamily="34" charset="0"/>
                <a:ea typeface="Calibri" panose="020F0502020204030204" pitchFamily="34" charset="0"/>
                <a:cs typeface="Arial" panose="020B0604020202020204" pitchFamily="34" charset="0"/>
              </a:rPr>
              <a:t>galactosaminogalactan</a:t>
            </a:r>
            <a:r>
              <a:rPr lang="en-US" dirty="0">
                <a:solidFill>
                  <a:srgbClr val="000000"/>
                </a:solidFill>
                <a:latin typeface="Helvetica" panose="020B0604020202020204" pitchFamily="34" charset="0"/>
                <a:ea typeface="Calibri" panose="020F0502020204030204" pitchFamily="34" charset="0"/>
                <a:cs typeface="Arial" panose="020B0604020202020204" pitchFamily="34" charset="0"/>
              </a:rPr>
              <a:t> antibody. Brown indicates accumulation of </a:t>
            </a:r>
            <a:r>
              <a:rPr lang="en-US" dirty="0" err="1">
                <a:solidFill>
                  <a:srgbClr val="000000"/>
                </a:solidFill>
                <a:latin typeface="Helvetica" panose="020B0604020202020204" pitchFamily="34" charset="0"/>
                <a:ea typeface="Calibri" panose="020F0502020204030204" pitchFamily="34" charset="0"/>
                <a:cs typeface="Arial" panose="020B0604020202020204" pitchFamily="34" charset="0"/>
              </a:rPr>
              <a:t>galactosaminogalactan</a:t>
            </a:r>
            <a:r>
              <a:rPr lang="en-US" dirty="0">
                <a:solidFill>
                  <a:srgbClr val="000000"/>
                </a:solidFill>
                <a:latin typeface="Helvetica" panose="020B0604020202020204" pitchFamily="34" charset="0"/>
                <a:ea typeface="Calibri" panose="020F0502020204030204" pitchFamily="34" charset="0"/>
                <a:cs typeface="Arial" panose="020B0604020202020204" pitchFamily="34" charset="0"/>
              </a:rPr>
              <a:t>-containing biofilm matrix surrounding hyphae growing within pulmonary tissues.</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7658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User\Documents\nasal polyp.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129" y="168812"/>
            <a:ext cx="10621108" cy="6316393"/>
          </a:xfrm>
          <a:prstGeom prst="rect">
            <a:avLst/>
          </a:prstGeom>
          <a:noFill/>
          <a:ln>
            <a:noFill/>
          </a:ln>
        </p:spPr>
      </p:pic>
    </p:spTree>
    <p:extLst>
      <p:ext uri="{BB962C8B-B14F-4D97-AF65-F5344CB8AC3E}">
        <p14:creationId xmlns:p14="http://schemas.microsoft.com/office/powerpoint/2010/main" val="3733059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93895"/>
            <a:ext cx="10515600" cy="5783068"/>
          </a:xfrm>
        </p:spPr>
        <p:txBody>
          <a:bodyPr>
            <a:normAutofit/>
          </a:bodyPr>
          <a:lstStyle/>
          <a:p>
            <a:pPr marL="0" indent="0" algn="l">
              <a:buNone/>
            </a:pPr>
            <a:r>
              <a:rPr lang="en-US" sz="4400" dirty="0">
                <a:latin typeface="Aldhabi" panose="01000000000000000000" pitchFamily="2" charset="-78"/>
                <a:cs typeface="Aldhabi" panose="01000000000000000000" pitchFamily="2" charset="-78"/>
              </a:rPr>
              <a:t>Presence of irregularly shaped groupings of small basophilic bacterial clusters, one the surrounding epithelial or inflammatory cells, a biofilm seen over the epithelial lining, not in or under the epithelial lining, biofilm seen tightly adherent to the surface epithelium or pulled away slightly; or a dense extracellular polysaccharide substance (EPS) material with embedded basophilic bacteria, occasionally entrapped erythrocytes, leukocytes and partially sheared from epithelial surface substance coating the epithelial surface, indicating biofilm-positive </a:t>
            </a:r>
          </a:p>
        </p:txBody>
      </p:sp>
    </p:spTree>
    <p:extLst>
      <p:ext uri="{BB962C8B-B14F-4D97-AF65-F5344CB8AC3E}">
        <p14:creationId xmlns:p14="http://schemas.microsoft.com/office/powerpoint/2010/main" val="3866618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76775"/>
            <a:ext cx="10515600" cy="5600188"/>
          </a:xfrm>
        </p:spPr>
        <p:txBody>
          <a:bodyPr/>
          <a:lstStyle/>
          <a:p>
            <a:pPr marL="0" indent="0" algn="ctr" rtl="0">
              <a:buNone/>
            </a:pPr>
            <a:endParaRPr lang="en-US" dirty="0" smtClean="0">
              <a:latin typeface="Elephant" panose="02020904090505020303" pitchFamily="18" charset="0"/>
            </a:endParaRPr>
          </a:p>
          <a:p>
            <a:pPr marL="0" indent="0" algn="ctr" rtl="0">
              <a:buNone/>
            </a:pPr>
            <a:endParaRPr lang="en-US" dirty="0">
              <a:latin typeface="Elephant" panose="02020904090505020303" pitchFamily="18" charset="0"/>
            </a:endParaRPr>
          </a:p>
          <a:p>
            <a:pPr marL="0" indent="0" algn="ctr" rtl="0">
              <a:buNone/>
            </a:pPr>
            <a:endParaRPr lang="en-US" dirty="0" smtClean="0">
              <a:latin typeface="Elephant" panose="02020904090505020303" pitchFamily="18" charset="0"/>
            </a:endParaRPr>
          </a:p>
          <a:p>
            <a:pPr marL="0" indent="0" algn="ctr" rtl="0">
              <a:buNone/>
            </a:pPr>
            <a:endParaRPr lang="en-US" dirty="0">
              <a:latin typeface="Elephant" panose="02020904090505020303" pitchFamily="18" charset="0"/>
            </a:endParaRPr>
          </a:p>
          <a:p>
            <a:pPr marL="0" indent="0" algn="ctr" rtl="0">
              <a:buNone/>
            </a:pPr>
            <a:r>
              <a:rPr lang="en-US" sz="5400" dirty="0" smtClean="0">
                <a:latin typeface="Elephant" panose="02020904090505020303" pitchFamily="18" charset="0"/>
              </a:rPr>
              <a:t>Thanks </a:t>
            </a:r>
            <a:r>
              <a:rPr lang="en-US" sz="5400" dirty="0">
                <a:latin typeface="Elephant" panose="02020904090505020303" pitchFamily="18" charset="0"/>
              </a:rPr>
              <a:t>for listening </a:t>
            </a:r>
            <a:endParaRPr lang="en-US" sz="5400" dirty="0">
              <a:latin typeface="Elephant" panose="02020904090505020303" pitchFamily="18" charset="0"/>
            </a:endParaRPr>
          </a:p>
        </p:txBody>
      </p:sp>
    </p:spTree>
    <p:extLst>
      <p:ext uri="{BB962C8B-B14F-4D97-AF65-F5344CB8AC3E}">
        <p14:creationId xmlns:p14="http://schemas.microsoft.com/office/powerpoint/2010/main" val="3867104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420837"/>
            <a:ext cx="10515600" cy="4756126"/>
          </a:xfrm>
        </p:spPr>
        <p:txBody>
          <a:bodyPr/>
          <a:lstStyle/>
          <a:p>
            <a:pPr marL="0" indent="0" algn="l">
              <a:lnSpc>
                <a:spcPct val="150000"/>
              </a:lnSpc>
              <a:buNone/>
            </a:pPr>
            <a:r>
              <a:rPr lang="en-US" b="1" dirty="0">
                <a:latin typeface="Andalus" panose="02020603050405020304" pitchFamily="18" charset="-78"/>
                <a:cs typeface="Andalus" panose="02020603050405020304" pitchFamily="18" charset="-78"/>
              </a:rPr>
              <a:t>The biofilm developmental stages </a:t>
            </a:r>
            <a:r>
              <a:rPr lang="en-US" dirty="0">
                <a:latin typeface="Andalus" panose="02020603050405020304" pitchFamily="18" charset="-78"/>
                <a:cs typeface="Andalus" panose="02020603050405020304" pitchFamily="18" charset="-78"/>
              </a:rPr>
              <a:t>are referred to as reversible and irreversible attachment, biofilm maturation I and II involving cluster and </a:t>
            </a:r>
            <a:r>
              <a:rPr lang="en-US" dirty="0" err="1">
                <a:latin typeface="Andalus" panose="02020603050405020304" pitchFamily="18" charset="-78"/>
                <a:cs typeface="Andalus" panose="02020603050405020304" pitchFamily="18" charset="-78"/>
              </a:rPr>
              <a:t>microcolony</a:t>
            </a:r>
            <a:r>
              <a:rPr lang="en-US" dirty="0">
                <a:latin typeface="Andalus" panose="02020603050405020304" pitchFamily="18" charset="-78"/>
                <a:cs typeface="Andalus" panose="02020603050405020304" pitchFamily="18" charset="-78"/>
              </a:rPr>
              <a:t> formation, respectively, and dispersion</a:t>
            </a:r>
          </a:p>
        </p:txBody>
      </p:sp>
    </p:spTree>
    <p:extLst>
      <p:ext uri="{BB962C8B-B14F-4D97-AF65-F5344CB8AC3E}">
        <p14:creationId xmlns:p14="http://schemas.microsoft.com/office/powerpoint/2010/main" val="193487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User\Documents\biofilm.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1502" y="422031"/>
            <a:ext cx="5795889" cy="4037427"/>
          </a:xfrm>
          <a:prstGeom prst="rect">
            <a:avLst/>
          </a:prstGeom>
          <a:noFill/>
          <a:ln>
            <a:noFill/>
          </a:ln>
        </p:spPr>
      </p:pic>
      <p:sp>
        <p:nvSpPr>
          <p:cNvPr id="5" name="مستطيل 4"/>
          <p:cNvSpPr/>
          <p:nvPr/>
        </p:nvSpPr>
        <p:spPr>
          <a:xfrm>
            <a:off x="1413802" y="5048309"/>
            <a:ext cx="9411287" cy="1047979"/>
          </a:xfrm>
          <a:prstGeom prst="rect">
            <a:avLst/>
          </a:prstGeom>
        </p:spPr>
        <p:txBody>
          <a:bodyPr wrap="square">
            <a:spAutoFit/>
          </a:bodyPr>
          <a:lstStyle/>
          <a:p>
            <a:pPr algn="l">
              <a:lnSpc>
                <a:spcPct val="115000"/>
              </a:lnSpc>
              <a:spcAft>
                <a:spcPts val="1000"/>
              </a:spcAft>
            </a:pPr>
            <a:r>
              <a:rPr lang="en-US" b="1" dirty="0">
                <a:solidFill>
                  <a:srgbClr val="474747"/>
                </a:solidFill>
                <a:latin typeface="Arial" panose="020B0604020202020204" pitchFamily="34" charset="0"/>
                <a:ea typeface="Calibri" panose="020F0502020204030204" pitchFamily="34" charset="0"/>
                <a:cs typeface="Arial" panose="020B0604020202020204" pitchFamily="34" charset="0"/>
              </a:rPr>
              <a:t>The three key physical features </a:t>
            </a:r>
            <a:r>
              <a:rPr lang="en-US" dirty="0">
                <a:solidFill>
                  <a:srgbClr val="474747"/>
                </a:solidFill>
                <a:latin typeface="Arial" panose="020B0604020202020204" pitchFamily="34" charset="0"/>
                <a:ea typeface="Calibri" panose="020F0502020204030204" pitchFamily="34" charset="0"/>
                <a:cs typeface="Arial" panose="020B0604020202020204" pitchFamily="34" charset="0"/>
              </a:rPr>
              <a:t>traditionally used to describe a biofilm are (</a:t>
            </a:r>
            <a:r>
              <a:rPr lang="en-US" dirty="0" err="1">
                <a:solidFill>
                  <a:srgbClr val="474747"/>
                </a:solidFill>
                <a:latin typeface="Arial" panose="020B0604020202020204" pitchFamily="34" charset="0"/>
                <a:ea typeface="Calibri" panose="020F0502020204030204" pitchFamily="34" charset="0"/>
                <a:cs typeface="Arial" panose="020B0604020202020204" pitchFamily="34" charset="0"/>
              </a:rPr>
              <a:t>i</a:t>
            </a:r>
            <a:r>
              <a:rPr lang="en-US" dirty="0">
                <a:solidFill>
                  <a:srgbClr val="474747"/>
                </a:solidFill>
                <a:latin typeface="Arial" panose="020B0604020202020204" pitchFamily="34" charset="0"/>
                <a:ea typeface="Calibri" panose="020F0502020204030204" pitchFamily="34" charset="0"/>
                <a:cs typeface="Arial" panose="020B0604020202020204" pitchFamily="34" charset="0"/>
              </a:rPr>
              <a:t>) </a:t>
            </a:r>
            <a:r>
              <a:rPr lang="en-US" dirty="0">
                <a:solidFill>
                  <a:srgbClr val="040C28"/>
                </a:solidFill>
                <a:latin typeface="Arial" panose="020B0604020202020204" pitchFamily="34" charset="0"/>
                <a:ea typeface="Calibri" panose="020F0502020204030204" pitchFamily="34" charset="0"/>
                <a:cs typeface="Arial" panose="020B0604020202020204" pitchFamily="34" charset="0"/>
              </a:rPr>
              <a:t>a community of cells in close proximity, (ii) adhesion/attachment of cells to a biotic or abiotic surface, and (iii) aggregates encased in a self-produced or externally provided matrix</a:t>
            </a:r>
            <a:r>
              <a:rPr lang="en-US" dirty="0">
                <a:solidFill>
                  <a:srgbClr val="474747"/>
                </a:solidFill>
                <a:latin typeface="Arial" panose="020B060402020202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8622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User\Documents\BF.PNG"/>
          <p:cNvPicPr>
            <a:picLocks noGrp="1"/>
          </p:cNvPicPr>
          <p:nvPr>
            <p:ph idx="1"/>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527" t="13396"/>
          <a:stretch/>
        </p:blipFill>
        <p:spPr bwMode="auto">
          <a:xfrm>
            <a:off x="1659988" y="877309"/>
            <a:ext cx="8848577" cy="4919492"/>
          </a:xfrm>
          <a:prstGeom prst="rect">
            <a:avLst/>
          </a:prstGeom>
          <a:noFill/>
          <a:ln>
            <a:noFill/>
          </a:ln>
          <a:extLst>
            <a:ext uri="{53640926-AAD7-44D8-BBD7-CCE9431645EC}">
              <a14:shadowObscured xmlns:a14="http://schemas.microsoft.com/office/drawing/2010/main"/>
            </a:ext>
          </a:extLst>
        </p:spPr>
      </p:pic>
      <p:sp>
        <p:nvSpPr>
          <p:cNvPr id="5" name="مستطيل 4"/>
          <p:cNvSpPr/>
          <p:nvPr/>
        </p:nvSpPr>
        <p:spPr>
          <a:xfrm>
            <a:off x="1659988" y="5917195"/>
            <a:ext cx="5499852" cy="400110"/>
          </a:xfrm>
          <a:prstGeom prst="rect">
            <a:avLst/>
          </a:prstGeom>
        </p:spPr>
        <p:txBody>
          <a:bodyPr wrap="square">
            <a:spAutoFit/>
          </a:bodyPr>
          <a:lstStyle/>
          <a:p>
            <a:r>
              <a:rPr lang="en-GB" sz="2000" b="1" dirty="0" err="1">
                <a:solidFill>
                  <a:srgbClr val="474747"/>
                </a:solidFill>
                <a:latin typeface="Arial" panose="020B0604020202020204" pitchFamily="34" charset="0"/>
                <a:ea typeface="Calibri" panose="020F0502020204030204" pitchFamily="34" charset="0"/>
              </a:rPr>
              <a:t>Figure:factors</a:t>
            </a:r>
            <a:r>
              <a:rPr lang="en-GB" sz="2000" b="1" dirty="0">
                <a:solidFill>
                  <a:srgbClr val="474747"/>
                </a:solidFill>
                <a:latin typeface="Arial" panose="020B0604020202020204" pitchFamily="34" charset="0"/>
                <a:ea typeface="Calibri" panose="020F0502020204030204" pitchFamily="34" charset="0"/>
              </a:rPr>
              <a:t> influencing biofilm formation</a:t>
            </a:r>
            <a:endParaRPr lang="en-US" sz="2000" b="1" dirty="0"/>
          </a:p>
        </p:txBody>
      </p:sp>
    </p:spTree>
    <p:extLst>
      <p:ext uri="{BB962C8B-B14F-4D97-AF65-F5344CB8AC3E}">
        <p14:creationId xmlns:p14="http://schemas.microsoft.com/office/powerpoint/2010/main" val="4261661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618978"/>
            <a:ext cx="10515600" cy="5557985"/>
          </a:xfrm>
        </p:spPr>
        <p:txBody>
          <a:bodyPr/>
          <a:lstStyle/>
          <a:p>
            <a:pPr marL="0" indent="0" algn="l">
              <a:buNone/>
            </a:pPr>
            <a:r>
              <a:rPr lang="en-US" sz="4800" b="1" dirty="0">
                <a:latin typeface="Aldhabi" panose="01000000000000000000" pitchFamily="2" charset="-78"/>
                <a:cs typeface="Aldhabi" panose="01000000000000000000" pitchFamily="2" charset="-78"/>
              </a:rPr>
              <a:t>Examples of biofilm-producing bacteria include</a:t>
            </a:r>
            <a:r>
              <a:rPr lang="en-US" sz="4800" dirty="0">
                <a:latin typeface="Aldhabi" panose="01000000000000000000" pitchFamily="2" charset="-78"/>
                <a:cs typeface="Aldhabi" panose="01000000000000000000" pitchFamily="2" charset="-78"/>
              </a:rPr>
              <a:t> Staphylococcus aureus, Staphylococcus epidermidis, Enterococcus </a:t>
            </a:r>
            <a:r>
              <a:rPr lang="en-US" sz="4800" dirty="0" err="1">
                <a:latin typeface="Aldhabi" panose="01000000000000000000" pitchFamily="2" charset="-78"/>
                <a:cs typeface="Aldhabi" panose="01000000000000000000" pitchFamily="2" charset="-78"/>
              </a:rPr>
              <a:t>faecalis</a:t>
            </a:r>
            <a:r>
              <a:rPr lang="en-US" sz="4800" dirty="0">
                <a:latin typeface="Aldhabi" panose="01000000000000000000" pitchFamily="2" charset="-78"/>
                <a:cs typeface="Aldhabi" panose="01000000000000000000" pitchFamily="2" charset="-78"/>
              </a:rPr>
              <a:t>, and Pseudomonas aeruginosa, among others. A common example of biofilm infections is catheter-associated urinary tract infections (CAUTI) which occur in individuals with indwelling urinary catheters.</a:t>
            </a:r>
          </a:p>
          <a:p>
            <a:pPr marL="0" indent="0" algn="l">
              <a:buNone/>
            </a:pPr>
            <a:endParaRPr lang="en-US" dirty="0"/>
          </a:p>
        </p:txBody>
      </p:sp>
    </p:spTree>
    <p:extLst>
      <p:ext uri="{BB962C8B-B14F-4D97-AF65-F5344CB8AC3E}">
        <p14:creationId xmlns:p14="http://schemas.microsoft.com/office/powerpoint/2010/main" val="2049851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01930355"/>
              </p:ext>
            </p:extLst>
          </p:nvPr>
        </p:nvGraphicFramePr>
        <p:xfrm>
          <a:off x="956602" y="984740"/>
          <a:ext cx="10396026" cy="5315184"/>
        </p:xfrm>
        <a:graphic>
          <a:graphicData uri="http://schemas.openxmlformats.org/drawingml/2006/table">
            <a:tbl>
              <a:tblPr firstRow="1" firstCol="1" bandRow="1">
                <a:tableStyleId>{5C22544A-7EE6-4342-B048-85BDC9FD1C3A}</a:tableStyleId>
              </a:tblPr>
              <a:tblGrid>
                <a:gridCol w="3465342">
                  <a:extLst>
                    <a:ext uri="{9D8B030D-6E8A-4147-A177-3AD203B41FA5}">
                      <a16:colId xmlns:a16="http://schemas.microsoft.com/office/drawing/2014/main" val="3503567676"/>
                    </a:ext>
                  </a:extLst>
                </a:gridCol>
                <a:gridCol w="3465342">
                  <a:extLst>
                    <a:ext uri="{9D8B030D-6E8A-4147-A177-3AD203B41FA5}">
                      <a16:colId xmlns:a16="http://schemas.microsoft.com/office/drawing/2014/main" val="3693163065"/>
                    </a:ext>
                  </a:extLst>
                </a:gridCol>
                <a:gridCol w="3465342">
                  <a:extLst>
                    <a:ext uri="{9D8B030D-6E8A-4147-A177-3AD203B41FA5}">
                      <a16:colId xmlns:a16="http://schemas.microsoft.com/office/drawing/2014/main" val="3485175417"/>
                    </a:ext>
                  </a:extLst>
                </a:gridCol>
              </a:tblGrid>
              <a:tr h="742422">
                <a:tc>
                  <a:txBody>
                    <a:bodyPr/>
                    <a:lstStyle/>
                    <a:p>
                      <a:pPr marL="0" marR="0" algn="ctr" rtl="0">
                        <a:lnSpc>
                          <a:spcPct val="115000"/>
                        </a:lnSpc>
                        <a:spcBef>
                          <a:spcPts val="0"/>
                        </a:spcBef>
                        <a:spcAft>
                          <a:spcPts val="0"/>
                        </a:spcAft>
                      </a:pPr>
                      <a:r>
                        <a:rPr lang="en-US" sz="2000">
                          <a:effectLst/>
                        </a:rPr>
                        <a:t>Microorganism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ctr" rtl="0">
                        <a:lnSpc>
                          <a:spcPct val="115000"/>
                        </a:lnSpc>
                        <a:spcBef>
                          <a:spcPts val="0"/>
                        </a:spcBef>
                        <a:spcAft>
                          <a:spcPts val="0"/>
                        </a:spcAft>
                      </a:pPr>
                      <a:r>
                        <a:rPr lang="en-US" sz="2000">
                          <a:effectLst/>
                        </a:rPr>
                        <a:t>Associated infections/environments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ctr" rtl="0">
                        <a:lnSpc>
                          <a:spcPct val="115000"/>
                        </a:lnSpc>
                        <a:spcBef>
                          <a:spcPts val="0"/>
                        </a:spcBef>
                        <a:spcAft>
                          <a:spcPts val="0"/>
                        </a:spcAft>
                      </a:pPr>
                      <a:r>
                        <a:rPr lang="en-US" sz="2000">
                          <a:effectLst/>
                        </a:rPr>
                        <a:t>Reference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3706864657"/>
                  </a:ext>
                </a:extLst>
              </a:tr>
              <a:tr h="1160760">
                <a:tc>
                  <a:txBody>
                    <a:bodyPr/>
                    <a:lstStyle/>
                    <a:p>
                      <a:pPr marL="0" marR="0" algn="l" rtl="0">
                        <a:lnSpc>
                          <a:spcPct val="115000"/>
                        </a:lnSpc>
                        <a:spcBef>
                          <a:spcPts val="0"/>
                        </a:spcBef>
                        <a:spcAft>
                          <a:spcPts val="0"/>
                        </a:spcAft>
                      </a:pPr>
                      <a:r>
                        <a:rPr lang="en-US" sz="2000">
                          <a:effectLst/>
                        </a:rPr>
                        <a:t>P. aeruginosa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Chronic respiratory infections, cystic fibrosis, wound infections, urinary tract infections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Bjarnsholt et al. (2013) </a:t>
                      </a:r>
                      <a:r>
                        <a:rPr lang="en-US" sz="2000" u="none" strike="noStrike">
                          <a:effectLst/>
                          <a:hlinkClick r:id="rId2"/>
                        </a:rPr>
                        <a:t>Moreau-Marquis et al. (2008)</a:t>
                      </a:r>
                      <a:r>
                        <a:rPr lang="en-US" sz="2000">
                          <a:effectLst/>
                        </a:rPr>
                        <a:t> </a:t>
                      </a:r>
                      <a:r>
                        <a:rPr lang="en-US" sz="2000" u="none" strike="noStrike">
                          <a:effectLst/>
                          <a:hlinkClick r:id="rId3"/>
                        </a:rPr>
                        <a:t>Vani et al. (2023)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2756830941"/>
                  </a:ext>
                </a:extLst>
              </a:tr>
              <a:tr h="742422">
                <a:tc>
                  <a:txBody>
                    <a:bodyPr/>
                    <a:lstStyle/>
                    <a:p>
                      <a:pPr marL="0" marR="0" algn="l" rtl="0">
                        <a:lnSpc>
                          <a:spcPct val="115000"/>
                        </a:lnSpc>
                        <a:spcBef>
                          <a:spcPts val="0"/>
                        </a:spcBef>
                        <a:spcAft>
                          <a:spcPts val="0"/>
                        </a:spcAft>
                      </a:pPr>
                      <a:r>
                        <a:rPr lang="en-US" sz="2000">
                          <a:effectLst/>
                        </a:rPr>
                        <a:t>S. aureus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Device-related infections, endocarditis, osteomyelitis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a:effectLst/>
                          <a:hlinkClick r:id="rId3"/>
                        </a:rPr>
                        <a:t>Vani et al. (2023)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3542153922"/>
                  </a:ext>
                </a:extLst>
              </a:tr>
              <a:tr h="742422">
                <a:tc>
                  <a:txBody>
                    <a:bodyPr/>
                    <a:lstStyle/>
                    <a:p>
                      <a:pPr marL="0" marR="0" algn="l" rtl="0">
                        <a:lnSpc>
                          <a:spcPct val="115000"/>
                        </a:lnSpc>
                        <a:spcBef>
                          <a:spcPts val="0"/>
                        </a:spcBef>
                        <a:spcAft>
                          <a:spcPts val="0"/>
                        </a:spcAft>
                      </a:pPr>
                      <a:r>
                        <a:rPr lang="en-US" sz="2000">
                          <a:effectLst/>
                        </a:rPr>
                        <a:t>E. coli</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Urinary tract infections, gastrointestinal infections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a:effectLst/>
                          <a:hlinkClick r:id="rId3"/>
                        </a:rPr>
                        <a:t>Vani et al. (2023)</a:t>
                      </a:r>
                      <a:r>
                        <a:rPr lang="en-US" sz="2000">
                          <a:effectLst/>
                        </a:rPr>
                        <a:t> </a:t>
                      </a:r>
                      <a:r>
                        <a:rPr lang="en-US" sz="2000" u="none" strike="noStrike">
                          <a:effectLst/>
                          <a:hlinkClick r:id="rId4"/>
                        </a:rPr>
                        <a:t>Bhowmik et al. (2025)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549284299"/>
                  </a:ext>
                </a:extLst>
              </a:tr>
              <a:tr h="1648206">
                <a:tc>
                  <a:txBody>
                    <a:bodyPr/>
                    <a:lstStyle/>
                    <a:p>
                      <a:pPr marL="0" marR="0" algn="l" rtl="0">
                        <a:lnSpc>
                          <a:spcPct val="115000"/>
                        </a:lnSpc>
                        <a:spcBef>
                          <a:spcPts val="0"/>
                        </a:spcBef>
                        <a:spcAft>
                          <a:spcPts val="0"/>
                        </a:spcAft>
                      </a:pPr>
                      <a:r>
                        <a:rPr lang="en-US" sz="2000">
                          <a:effectLst/>
                        </a:rPr>
                        <a:t>Klebsiella pneumoniae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Pneumonia, bloodstream infections, urinary tract infections; hypervirulent strains causing severe infections even in healthy individuals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dirty="0">
                          <a:effectLst/>
                          <a:hlinkClick r:id="rId5"/>
                        </a:rPr>
                        <a:t>Li et al. (2024)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326045537"/>
                  </a:ext>
                </a:extLst>
              </a:tr>
            </a:tbl>
          </a:graphicData>
        </a:graphic>
      </p:graphicFrame>
      <p:sp>
        <p:nvSpPr>
          <p:cNvPr id="5" name="Rectangle 1"/>
          <p:cNvSpPr>
            <a:spLocks noChangeArrowheads="1"/>
          </p:cNvSpPr>
          <p:nvPr/>
        </p:nvSpPr>
        <p:spPr bwMode="auto">
          <a:xfrm>
            <a:off x="436098" y="206141"/>
            <a:ext cx="111812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1F1F"/>
                </a:solidFill>
                <a:effectLst/>
                <a:latin typeface="Georgia" panose="02040502050405020303" pitchFamily="18" charset="0"/>
                <a:ea typeface="Times New Roman" panose="02020603050405020304" pitchFamily="18" charset="0"/>
                <a:cs typeface="Times New Roman" panose="02020603050405020304" pitchFamily="18" charset="0"/>
              </a:rPr>
              <a:t>Table 1.</a:t>
            </a:r>
            <a:r>
              <a:rPr kumimoji="0" lang="en-US" altLang="en-US" sz="2800" b="0" i="0" u="none" strike="noStrike" cap="none" normalizeH="0" baseline="0" dirty="0" smtClean="0">
                <a:ln>
                  <a:noFill/>
                </a:ln>
                <a:solidFill>
                  <a:srgbClr val="1F1F1F"/>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1F1F1F"/>
                </a:solidFill>
                <a:effectLst/>
                <a:latin typeface="Georgia" panose="02040502050405020303" pitchFamily="18" charset="0"/>
                <a:ea typeface="Times New Roman" panose="02020603050405020304" pitchFamily="18" charset="0"/>
                <a:cs typeface="Times New Roman" panose="02020603050405020304" pitchFamily="18" charset="0"/>
              </a:rPr>
              <a:t>Biofilm-producing microorganisms and associated infections</a:t>
            </a:r>
            <a:r>
              <a:rPr kumimoji="0" lang="en-US" altLang="en-US" sz="1200" b="0" i="0" u="none" strike="noStrike" cap="none" normalizeH="0" baseline="0" dirty="0" smtClean="0">
                <a:ln>
                  <a:noFill/>
                </a:ln>
                <a:solidFill>
                  <a:srgbClr val="1F1F1F"/>
                </a:solidFill>
                <a:effectLst/>
                <a:latin typeface="Georgia" panose="02040502050405020303" pitchFamily="18"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1886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30987363"/>
              </p:ext>
            </p:extLst>
          </p:nvPr>
        </p:nvGraphicFramePr>
        <p:xfrm>
          <a:off x="450165" y="100584"/>
          <a:ext cx="11352630" cy="6440892"/>
        </p:xfrm>
        <a:graphic>
          <a:graphicData uri="http://schemas.openxmlformats.org/drawingml/2006/table">
            <a:tbl>
              <a:tblPr firstRow="1" firstCol="1" bandRow="1">
                <a:tableStyleId>{5C22544A-7EE6-4342-B048-85BDC9FD1C3A}</a:tableStyleId>
              </a:tblPr>
              <a:tblGrid>
                <a:gridCol w="3784210">
                  <a:extLst>
                    <a:ext uri="{9D8B030D-6E8A-4147-A177-3AD203B41FA5}">
                      <a16:colId xmlns:a16="http://schemas.microsoft.com/office/drawing/2014/main" val="1202815805"/>
                    </a:ext>
                  </a:extLst>
                </a:gridCol>
                <a:gridCol w="3784210">
                  <a:extLst>
                    <a:ext uri="{9D8B030D-6E8A-4147-A177-3AD203B41FA5}">
                      <a16:colId xmlns:a16="http://schemas.microsoft.com/office/drawing/2014/main" val="1419810477"/>
                    </a:ext>
                  </a:extLst>
                </a:gridCol>
                <a:gridCol w="3784210">
                  <a:extLst>
                    <a:ext uri="{9D8B030D-6E8A-4147-A177-3AD203B41FA5}">
                      <a16:colId xmlns:a16="http://schemas.microsoft.com/office/drawing/2014/main" val="437864847"/>
                    </a:ext>
                  </a:extLst>
                </a:gridCol>
              </a:tblGrid>
              <a:tr h="1195258">
                <a:tc>
                  <a:txBody>
                    <a:bodyPr/>
                    <a:lstStyle/>
                    <a:p>
                      <a:pPr marL="0" marR="0" algn="l" rtl="0">
                        <a:lnSpc>
                          <a:spcPct val="115000"/>
                        </a:lnSpc>
                        <a:spcBef>
                          <a:spcPts val="0"/>
                        </a:spcBef>
                        <a:spcAft>
                          <a:spcPts val="0"/>
                        </a:spcAft>
                      </a:pPr>
                      <a:r>
                        <a:rPr lang="en-US" sz="2000">
                          <a:effectLst/>
                        </a:rPr>
                        <a:t>Enterococcus faecium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Nosocomial infections, urinary tract infections, bloodstream infections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a:effectLst/>
                          <a:hlinkClick r:id="rId2"/>
                        </a:rPr>
                        <a:t>Ullah et al. (2023)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824384030"/>
                  </a:ext>
                </a:extLst>
              </a:tr>
              <a:tr h="829930">
                <a:tc>
                  <a:txBody>
                    <a:bodyPr/>
                    <a:lstStyle/>
                    <a:p>
                      <a:pPr marL="0" marR="0" algn="l" rtl="0">
                        <a:lnSpc>
                          <a:spcPct val="115000"/>
                        </a:lnSpc>
                        <a:spcBef>
                          <a:spcPts val="0"/>
                        </a:spcBef>
                        <a:spcAft>
                          <a:spcPts val="0"/>
                        </a:spcAft>
                      </a:pPr>
                      <a:r>
                        <a:rPr lang="en-US" sz="2000">
                          <a:effectLst/>
                        </a:rPr>
                        <a:t>Acinetobacter spp.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dirty="0">
                          <a:effectLst/>
                        </a:rPr>
                        <a:t>Hospital-acquired infections, ventilator-associated pneumonia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a:effectLst/>
                          <a:hlinkClick r:id="rId3"/>
                        </a:rPr>
                        <a:t>Gedefie et al. (2023)</a:t>
                      </a:r>
                      <a:r>
                        <a:rPr lang="en-US" sz="2000">
                          <a:effectLst/>
                        </a:rPr>
                        <a:t> </a:t>
                      </a:r>
                      <a:r>
                        <a:rPr lang="en-US" sz="2000" u="none" strike="noStrike">
                          <a:effectLst/>
                          <a:hlinkClick r:id="rId4"/>
                        </a:rPr>
                        <a:t>Mendes et al. (2023)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4217096505"/>
                  </a:ext>
                </a:extLst>
              </a:tr>
              <a:tr h="1560586">
                <a:tc>
                  <a:txBody>
                    <a:bodyPr/>
                    <a:lstStyle/>
                    <a:p>
                      <a:pPr marL="0" marR="0" algn="l" rtl="0">
                        <a:lnSpc>
                          <a:spcPct val="115000"/>
                        </a:lnSpc>
                        <a:spcBef>
                          <a:spcPts val="0"/>
                        </a:spcBef>
                        <a:spcAft>
                          <a:spcPts val="0"/>
                        </a:spcAft>
                      </a:pPr>
                      <a:r>
                        <a:rPr lang="en-US" sz="2000">
                          <a:effectLst/>
                        </a:rPr>
                        <a:t>Aeromonas spp.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Gastroenteritis, wound infections, septicemia; an emerging human pathogen with rising antibiotic resistance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a:effectLst/>
                          <a:hlinkClick r:id="rId5"/>
                        </a:rPr>
                        <a:t>El-Hossary et al. (2023)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881015248"/>
                  </a:ext>
                </a:extLst>
              </a:tr>
              <a:tr h="1195258">
                <a:tc>
                  <a:txBody>
                    <a:bodyPr/>
                    <a:lstStyle/>
                    <a:p>
                      <a:pPr marL="0" marR="0" algn="l" rtl="0">
                        <a:lnSpc>
                          <a:spcPct val="115000"/>
                        </a:lnSpc>
                        <a:spcBef>
                          <a:spcPts val="0"/>
                        </a:spcBef>
                        <a:spcAft>
                          <a:spcPts val="0"/>
                        </a:spcAft>
                      </a:pPr>
                      <a:r>
                        <a:rPr lang="en-US" sz="2000">
                          <a:effectLst/>
                        </a:rPr>
                        <a:t>Enterobacter spp.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Urinary tract infections, respiratory tract infections, bacteremia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a:effectLst/>
                          <a:hlinkClick r:id="rId6"/>
                        </a:rPr>
                        <a:t>Haque et al. (2024)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772947344"/>
                  </a:ext>
                </a:extLst>
              </a:tr>
              <a:tr h="829930">
                <a:tc>
                  <a:txBody>
                    <a:bodyPr/>
                    <a:lstStyle/>
                    <a:p>
                      <a:pPr marL="0" marR="0" algn="l" rtl="0">
                        <a:lnSpc>
                          <a:spcPct val="115000"/>
                        </a:lnSpc>
                        <a:spcBef>
                          <a:spcPts val="0"/>
                        </a:spcBef>
                        <a:spcAft>
                          <a:spcPts val="0"/>
                        </a:spcAft>
                      </a:pPr>
                      <a:r>
                        <a:rPr lang="en-US" sz="2000">
                          <a:effectLst/>
                        </a:rPr>
                        <a:t>Bacillus spp.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Food spoilage, opportunistic infections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a:effectLst/>
                          <a:hlinkClick r:id="rId6"/>
                        </a:rPr>
                        <a:t>Haque et al. (2024)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460256433"/>
                  </a:ext>
                </a:extLst>
              </a:tr>
              <a:tr h="829930">
                <a:tc>
                  <a:txBody>
                    <a:bodyPr/>
                    <a:lstStyle/>
                    <a:p>
                      <a:pPr marL="0" marR="0" algn="l" rtl="0">
                        <a:lnSpc>
                          <a:spcPct val="115000"/>
                        </a:lnSpc>
                        <a:spcBef>
                          <a:spcPts val="0"/>
                        </a:spcBef>
                        <a:spcAft>
                          <a:spcPts val="0"/>
                        </a:spcAft>
                      </a:pPr>
                      <a:r>
                        <a:rPr lang="en-US" sz="2000">
                          <a:effectLst/>
                        </a:rPr>
                        <a:t>Exiguobacterium spp.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a:effectLst/>
                        </a:rPr>
                        <a:t>Environmental contaminant, potential opportunistic pathogen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000" u="none" strike="noStrike" dirty="0" err="1">
                          <a:effectLst/>
                          <a:hlinkClick r:id="rId6"/>
                        </a:rPr>
                        <a:t>Haque</a:t>
                      </a:r>
                      <a:r>
                        <a:rPr lang="en-US" sz="2000" u="none" strike="noStrike" dirty="0">
                          <a:effectLst/>
                          <a:hlinkClick r:id="rId6"/>
                        </a:rPr>
                        <a:t> et al. (2024)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2560694162"/>
                  </a:ext>
                </a:extLst>
              </a:tr>
            </a:tbl>
          </a:graphicData>
        </a:graphic>
      </p:graphicFrame>
    </p:spTree>
    <p:extLst>
      <p:ext uri="{BB962C8B-B14F-4D97-AF65-F5344CB8AC3E}">
        <p14:creationId xmlns:p14="http://schemas.microsoft.com/office/powerpoint/2010/main" val="3649899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225262246"/>
              </p:ext>
            </p:extLst>
          </p:nvPr>
        </p:nvGraphicFramePr>
        <p:xfrm>
          <a:off x="633047" y="436099"/>
          <a:ext cx="10733649" cy="3559126"/>
        </p:xfrm>
        <a:graphic>
          <a:graphicData uri="http://schemas.openxmlformats.org/drawingml/2006/table">
            <a:tbl>
              <a:tblPr firstRow="1" firstCol="1" bandRow="1">
                <a:tableStyleId>{5C22544A-7EE6-4342-B048-85BDC9FD1C3A}</a:tableStyleId>
              </a:tblPr>
              <a:tblGrid>
                <a:gridCol w="3577883">
                  <a:extLst>
                    <a:ext uri="{9D8B030D-6E8A-4147-A177-3AD203B41FA5}">
                      <a16:colId xmlns:a16="http://schemas.microsoft.com/office/drawing/2014/main" val="2500140995"/>
                    </a:ext>
                  </a:extLst>
                </a:gridCol>
                <a:gridCol w="3577883">
                  <a:extLst>
                    <a:ext uri="{9D8B030D-6E8A-4147-A177-3AD203B41FA5}">
                      <a16:colId xmlns:a16="http://schemas.microsoft.com/office/drawing/2014/main" val="961140206"/>
                    </a:ext>
                  </a:extLst>
                </a:gridCol>
                <a:gridCol w="3577883">
                  <a:extLst>
                    <a:ext uri="{9D8B030D-6E8A-4147-A177-3AD203B41FA5}">
                      <a16:colId xmlns:a16="http://schemas.microsoft.com/office/drawing/2014/main" val="1920513409"/>
                    </a:ext>
                  </a:extLst>
                </a:gridCol>
              </a:tblGrid>
              <a:tr h="1779563">
                <a:tc>
                  <a:txBody>
                    <a:bodyPr/>
                    <a:lstStyle/>
                    <a:p>
                      <a:pPr marL="0" marR="0" algn="l" rtl="0">
                        <a:lnSpc>
                          <a:spcPct val="115000"/>
                        </a:lnSpc>
                        <a:spcBef>
                          <a:spcPts val="0"/>
                        </a:spcBef>
                        <a:spcAft>
                          <a:spcPts val="0"/>
                        </a:spcAft>
                      </a:pPr>
                      <a:r>
                        <a:rPr lang="en-US" sz="2400">
                          <a:effectLst/>
                        </a:rPr>
                        <a:t>Lactococcus spp.</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400">
                          <a:effectLst/>
                        </a:rPr>
                        <a:t>Dairy product fermentation, rare opportunistic infections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800" u="none" strike="noStrike">
                          <a:effectLst/>
                          <a:hlinkClick r:id="rId2"/>
                        </a:rPr>
                        <a:t>Haque et al. (2024)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4212506668"/>
                  </a:ext>
                </a:extLst>
              </a:tr>
              <a:tr h="1779563">
                <a:tc>
                  <a:txBody>
                    <a:bodyPr/>
                    <a:lstStyle/>
                    <a:p>
                      <a:pPr marL="0" marR="0" algn="l" rtl="0">
                        <a:lnSpc>
                          <a:spcPct val="115000"/>
                        </a:lnSpc>
                        <a:spcBef>
                          <a:spcPts val="0"/>
                        </a:spcBef>
                        <a:spcAft>
                          <a:spcPts val="0"/>
                        </a:spcAft>
                      </a:pPr>
                      <a:r>
                        <a:rPr lang="en-US" sz="2400">
                          <a:effectLst/>
                        </a:rPr>
                        <a:t>Kurthia spp.</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400" dirty="0">
                          <a:effectLst/>
                        </a:rPr>
                        <a:t>Rarely associated with human infections, environmental isolate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gn="l" rtl="0">
                        <a:lnSpc>
                          <a:spcPct val="115000"/>
                        </a:lnSpc>
                        <a:spcBef>
                          <a:spcPts val="0"/>
                        </a:spcBef>
                        <a:spcAft>
                          <a:spcPts val="0"/>
                        </a:spcAft>
                      </a:pPr>
                      <a:r>
                        <a:rPr lang="en-US" sz="2800" u="none" strike="noStrike" dirty="0" err="1">
                          <a:effectLst/>
                          <a:hlinkClick r:id="rId2"/>
                        </a:rPr>
                        <a:t>Haque</a:t>
                      </a:r>
                      <a:r>
                        <a:rPr lang="en-US" sz="2800" u="none" strike="noStrike" dirty="0">
                          <a:effectLst/>
                          <a:hlinkClick r:id="rId2"/>
                        </a:rPr>
                        <a:t> et al. (202</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272924923"/>
                  </a:ext>
                </a:extLst>
              </a:tr>
            </a:tbl>
          </a:graphicData>
        </a:graphic>
      </p:graphicFrame>
    </p:spTree>
    <p:extLst>
      <p:ext uri="{BB962C8B-B14F-4D97-AF65-F5344CB8AC3E}">
        <p14:creationId xmlns:p14="http://schemas.microsoft.com/office/powerpoint/2010/main" val="522391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546</Words>
  <Application>Microsoft Office PowerPoint</Application>
  <PresentationFormat>شاشة عريضة</PresentationFormat>
  <Paragraphs>98</Paragraphs>
  <Slides>27</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27</vt:i4>
      </vt:variant>
    </vt:vector>
  </HeadingPairs>
  <TitlesOfParts>
    <vt:vector size="39" baseType="lpstr">
      <vt:lpstr>Agency FB</vt:lpstr>
      <vt:lpstr>Akhbar MT</vt:lpstr>
      <vt:lpstr>Aldhabi</vt:lpstr>
      <vt:lpstr>Andalus</vt:lpstr>
      <vt:lpstr>Arial</vt:lpstr>
      <vt:lpstr>Calibri</vt:lpstr>
      <vt:lpstr>Calibri Light</vt:lpstr>
      <vt:lpstr>Elephant</vt:lpstr>
      <vt:lpstr>Georgia</vt:lpstr>
      <vt:lpstr>Helvetica</vt:lpstr>
      <vt:lpstr>Times New Roman</vt:lpstr>
      <vt:lpstr>نسق Office</vt:lpstr>
      <vt:lpstr>Pathogenic Aspects Of Antibiofilm compounds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Key Types of Biofilm Inhibitors</vt:lpstr>
      <vt:lpstr>عرض تقديمي في PowerPoint</vt:lpstr>
      <vt:lpstr>Key pathogenic aspects  (  Mechanism )of antibiofilm compound activity include: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Pathogenic Aspects Of Antibiofilm compounds</dc:title>
  <dc:creator>Maher</dc:creator>
  <cp:lastModifiedBy>Maher</cp:lastModifiedBy>
  <cp:revision>8</cp:revision>
  <dcterms:created xsi:type="dcterms:W3CDTF">2026-03-23T13:38:57Z</dcterms:created>
  <dcterms:modified xsi:type="dcterms:W3CDTF">2026-03-23T17:38:06Z</dcterms:modified>
</cp:coreProperties>
</file>