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النمط المتوس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نمط متوسط 2 - تميي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380"/>
    <p:restoredTop sz="81172" autoAdjust="0"/>
  </p:normalViewPr>
  <p:slideViewPr>
    <p:cSldViewPr>
      <p:cViewPr>
        <p:scale>
          <a:sx n="51" d="100"/>
          <a:sy n="51" d="100"/>
        </p:scale>
        <p:origin x="-1020"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750DFBB-99B5-485C-9307-DB4AE2528086}" type="datetimeFigureOut">
              <a:rPr lang="ar-IQ" smtClean="0"/>
              <a:t>24/09/1447</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C88A5C9-5B83-4D01-B6E4-FE4E7BC6038C}" type="slidenum">
              <a:rPr lang="ar-IQ" smtClean="0"/>
              <a:t>‹#›</a:t>
            </a:fld>
            <a:endParaRPr lang="ar-IQ"/>
          </a:p>
        </p:txBody>
      </p:sp>
    </p:spTree>
    <p:extLst>
      <p:ext uri="{BB962C8B-B14F-4D97-AF65-F5344CB8AC3E}">
        <p14:creationId xmlns:p14="http://schemas.microsoft.com/office/powerpoint/2010/main" val="389418069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3C88A5C9-5B83-4D01-B6E4-FE4E7BC6038C}" type="slidenum">
              <a:rPr lang="ar-IQ" smtClean="0"/>
              <a:t>5</a:t>
            </a:fld>
            <a:endParaRPr lang="ar-IQ"/>
          </a:p>
        </p:txBody>
      </p:sp>
    </p:spTree>
    <p:extLst>
      <p:ext uri="{BB962C8B-B14F-4D97-AF65-F5344CB8AC3E}">
        <p14:creationId xmlns:p14="http://schemas.microsoft.com/office/powerpoint/2010/main" val="1699828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3C88A5C9-5B83-4D01-B6E4-FE4E7BC6038C}" type="slidenum">
              <a:rPr lang="ar-IQ" smtClean="0"/>
              <a:t>6</a:t>
            </a:fld>
            <a:endParaRPr lang="ar-IQ"/>
          </a:p>
        </p:txBody>
      </p:sp>
    </p:spTree>
    <p:extLst>
      <p:ext uri="{BB962C8B-B14F-4D97-AF65-F5344CB8AC3E}">
        <p14:creationId xmlns:p14="http://schemas.microsoft.com/office/powerpoint/2010/main" val="3877784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963E8409-6CEB-422F-9272-BEAA9973AA7B}" type="datetimeFigureOut">
              <a:rPr lang="ar-IQ" smtClean="0"/>
              <a:t>24/09/1447</a:t>
            </a:fld>
            <a:endParaRPr lang="ar-IQ"/>
          </a:p>
        </p:txBody>
      </p:sp>
      <p:sp>
        <p:nvSpPr>
          <p:cNvPr id="20" name="عنصر نائب للتذييل 19"/>
          <p:cNvSpPr>
            <a:spLocks noGrp="1"/>
          </p:cNvSpPr>
          <p:nvPr>
            <p:ph type="ftr" sz="quarter" idx="11"/>
          </p:nvPr>
        </p:nvSpPr>
        <p:spPr/>
        <p:txBody>
          <a:bodyPr/>
          <a:lstStyle>
            <a:extLst/>
          </a:lstStyle>
          <a:p>
            <a:endParaRPr lang="ar-IQ"/>
          </a:p>
        </p:txBody>
      </p:sp>
      <p:sp>
        <p:nvSpPr>
          <p:cNvPr id="10" name="عنصر نائب لرقم الشريحة 9"/>
          <p:cNvSpPr>
            <a:spLocks noGrp="1"/>
          </p:cNvSpPr>
          <p:nvPr>
            <p:ph type="sldNum" sz="quarter" idx="12"/>
          </p:nvPr>
        </p:nvSpPr>
        <p:spPr/>
        <p:txBody>
          <a:bodyPr/>
          <a:lstStyle>
            <a:extLst/>
          </a:lstStyle>
          <a:p>
            <a:fld id="{1B35FFD0-E6EB-4F1E-AB83-D90D35D5B8C8}" type="slidenum">
              <a:rPr lang="ar-IQ" smtClean="0"/>
              <a:t>‹#›</a:t>
            </a:fld>
            <a:endParaRPr lang="ar-IQ"/>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963E8409-6CEB-422F-9272-BEAA9973AA7B}" type="datetimeFigureOut">
              <a:rPr lang="ar-IQ" smtClean="0"/>
              <a:t>24/09/1447</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1B35FFD0-E6EB-4F1E-AB83-D90D35D5B8C8}"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963E8409-6CEB-422F-9272-BEAA9973AA7B}" type="datetimeFigureOut">
              <a:rPr lang="ar-IQ" smtClean="0"/>
              <a:t>24/09/1447</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1B35FFD0-E6EB-4F1E-AB83-D90D35D5B8C8}"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963E8409-6CEB-422F-9272-BEAA9973AA7B}" type="datetimeFigureOut">
              <a:rPr lang="ar-IQ" smtClean="0"/>
              <a:t>24/09/1447</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1B35FFD0-E6EB-4F1E-AB83-D90D35D5B8C8}"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963E8409-6CEB-422F-9272-BEAA9973AA7B}" type="datetimeFigureOut">
              <a:rPr lang="ar-IQ" smtClean="0"/>
              <a:t>24/09/1447</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1B35FFD0-E6EB-4F1E-AB83-D90D35D5B8C8}" type="slidenum">
              <a:rPr lang="ar-IQ" smtClean="0"/>
              <a:t>‹#›</a:t>
            </a:fld>
            <a:endParaRPr lang="ar-IQ"/>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963E8409-6CEB-422F-9272-BEAA9973AA7B}" type="datetimeFigureOut">
              <a:rPr lang="ar-IQ" smtClean="0"/>
              <a:t>24/09/1447</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1B35FFD0-E6EB-4F1E-AB83-D90D35D5B8C8}"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963E8409-6CEB-422F-9272-BEAA9973AA7B}" type="datetimeFigureOut">
              <a:rPr lang="ar-IQ" smtClean="0"/>
              <a:t>24/09/1447</a:t>
            </a:fld>
            <a:endParaRPr lang="ar-IQ"/>
          </a:p>
        </p:txBody>
      </p:sp>
      <p:sp>
        <p:nvSpPr>
          <p:cNvPr id="8" name="عنصر نائب للتذييل 7"/>
          <p:cNvSpPr>
            <a:spLocks noGrp="1"/>
          </p:cNvSpPr>
          <p:nvPr>
            <p:ph type="ftr" sz="quarter" idx="11"/>
          </p:nvPr>
        </p:nvSpPr>
        <p:spPr/>
        <p:txBody>
          <a:bodyPr/>
          <a:lstStyle>
            <a:extLst/>
          </a:lstStyle>
          <a:p>
            <a:endParaRPr lang="ar-IQ"/>
          </a:p>
        </p:txBody>
      </p:sp>
      <p:sp>
        <p:nvSpPr>
          <p:cNvPr id="9" name="عنصر نائب لرقم الشريحة 8"/>
          <p:cNvSpPr>
            <a:spLocks noGrp="1"/>
          </p:cNvSpPr>
          <p:nvPr>
            <p:ph type="sldNum" sz="quarter" idx="12"/>
          </p:nvPr>
        </p:nvSpPr>
        <p:spPr/>
        <p:txBody>
          <a:bodyPr/>
          <a:lstStyle>
            <a:extLst/>
          </a:lstStyle>
          <a:p>
            <a:fld id="{1B35FFD0-E6EB-4F1E-AB83-D90D35D5B8C8}"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963E8409-6CEB-422F-9272-BEAA9973AA7B}" type="datetimeFigureOut">
              <a:rPr lang="ar-IQ" smtClean="0"/>
              <a:t>24/09/1447</a:t>
            </a:fld>
            <a:endParaRPr lang="ar-IQ"/>
          </a:p>
        </p:txBody>
      </p:sp>
      <p:sp>
        <p:nvSpPr>
          <p:cNvPr id="4" name="عنصر نائب للتذييل 3"/>
          <p:cNvSpPr>
            <a:spLocks noGrp="1"/>
          </p:cNvSpPr>
          <p:nvPr>
            <p:ph type="ftr" sz="quarter" idx="11"/>
          </p:nvPr>
        </p:nvSpPr>
        <p:spPr/>
        <p:txBody>
          <a:bodyPr/>
          <a:lstStyle>
            <a:extLst/>
          </a:lstStyle>
          <a:p>
            <a:endParaRPr lang="ar-IQ"/>
          </a:p>
        </p:txBody>
      </p:sp>
      <p:sp>
        <p:nvSpPr>
          <p:cNvPr id="5" name="عنصر نائب لرقم الشريحة 4"/>
          <p:cNvSpPr>
            <a:spLocks noGrp="1"/>
          </p:cNvSpPr>
          <p:nvPr>
            <p:ph type="sldNum" sz="quarter" idx="12"/>
          </p:nvPr>
        </p:nvSpPr>
        <p:spPr/>
        <p:txBody>
          <a:bodyPr/>
          <a:lstStyle>
            <a:extLst/>
          </a:lstStyle>
          <a:p>
            <a:fld id="{1B35FFD0-E6EB-4F1E-AB83-D90D35D5B8C8}"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963E8409-6CEB-422F-9272-BEAA9973AA7B}" type="datetimeFigureOut">
              <a:rPr lang="ar-IQ" smtClean="0"/>
              <a:t>24/09/1447</a:t>
            </a:fld>
            <a:endParaRPr lang="ar-IQ"/>
          </a:p>
        </p:txBody>
      </p:sp>
      <p:sp>
        <p:nvSpPr>
          <p:cNvPr id="3" name="عنصر نائب للتذييل 2"/>
          <p:cNvSpPr>
            <a:spLocks noGrp="1"/>
          </p:cNvSpPr>
          <p:nvPr>
            <p:ph type="ftr" sz="quarter" idx="11"/>
          </p:nvPr>
        </p:nvSpPr>
        <p:spPr/>
        <p:txBody>
          <a:bodyPr/>
          <a:lstStyle>
            <a:extLst/>
          </a:lstStyle>
          <a:p>
            <a:endParaRPr lang="ar-IQ"/>
          </a:p>
        </p:txBody>
      </p:sp>
      <p:sp>
        <p:nvSpPr>
          <p:cNvPr id="4" name="عنصر نائب لرقم الشريحة 3"/>
          <p:cNvSpPr>
            <a:spLocks noGrp="1"/>
          </p:cNvSpPr>
          <p:nvPr>
            <p:ph type="sldNum" sz="quarter" idx="12"/>
          </p:nvPr>
        </p:nvSpPr>
        <p:spPr/>
        <p:txBody>
          <a:bodyPr/>
          <a:lstStyle>
            <a:extLst/>
          </a:lstStyle>
          <a:p>
            <a:fld id="{1B35FFD0-E6EB-4F1E-AB83-D90D35D5B8C8}" type="slidenum">
              <a:rPr lang="ar-IQ" smtClean="0"/>
              <a:t>‹#›</a:t>
            </a:fld>
            <a:endParaRPr lang="ar-IQ"/>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963E8409-6CEB-422F-9272-BEAA9973AA7B}" type="datetimeFigureOut">
              <a:rPr lang="ar-IQ" smtClean="0"/>
              <a:t>24/09/1447</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1B35FFD0-E6EB-4F1E-AB83-D90D35D5B8C8}"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963E8409-6CEB-422F-9272-BEAA9973AA7B}" type="datetimeFigureOut">
              <a:rPr lang="ar-IQ" smtClean="0"/>
              <a:t>24/09/1447</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1B35FFD0-E6EB-4F1E-AB83-D90D35D5B8C8}" type="slidenum">
              <a:rPr lang="ar-IQ" smtClean="0"/>
              <a:t>‹#›</a:t>
            </a:fld>
            <a:endParaRPr lang="ar-IQ"/>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63E8409-6CEB-422F-9272-BEAA9973AA7B}" type="datetimeFigureOut">
              <a:rPr lang="ar-IQ" smtClean="0"/>
              <a:t>24/09/1447</a:t>
            </a:fld>
            <a:endParaRPr lang="ar-IQ"/>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IQ"/>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1B35FFD0-E6EB-4F1E-AB83-D90D35D5B8C8}" type="slidenum">
              <a:rPr lang="ar-IQ" smtClean="0"/>
              <a:t>‹#›</a:t>
            </a:fld>
            <a:endParaRPr lang="ar-IQ"/>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hakini.net/article/%D8%A7%D8%B6%D8%B7%D8%B1%D8%A7%D8%A8-%D9%85%D8%A7-%D8%A8%D8%B9%D8%AF-%D8%A7%D9%84%D8%B5%D8%AF%D9%85%D8%A9-PTSD" TargetMode="External"/><Relationship Id="rId2" Type="http://schemas.openxmlformats.org/officeDocument/2006/relationships/hyperlink" Target="https://www.hakini.net/article/%D8%A3%D8%B9%D8%B1%D8%A7%D8%B6-%D8%A7%D9%84%D8%A7%D9%83%D8%AA%D8%A6%D8%A7%D8%A8-%D9%85%D8%A7-%D9%87%D9%8A-%D8%A3%D9%87%D9%85-%D8%A3%D8%B9%D8%B1%D8%A7%D8%B6-%D8%A7%D9%84%D8%A7%D9%83%D8%AA%D8%A6%D8%A7%D8%A8"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hakini.net/article/%D9%85%D8%A7-%D9%87%D9%8A-%D8%B7%D8%B1%D9%8A%D9%82%D8%A9-%D8%A7%D9%84%D8%AA%D8%AE%D9%84%D8%B5-%D9%85%D9%86-%D8%A7%D9%84%D9%82%D9%84%D9%82-%D9%88%D8%A7%D9%84%D8%AA%D9%88%D8%AA%D8%B1"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115616" y="1124744"/>
            <a:ext cx="7556376" cy="4320480"/>
          </a:xfrm>
        </p:spPr>
        <p:txBody>
          <a:bodyPr>
            <a:normAutofit/>
          </a:bodyPr>
          <a:lstStyle/>
          <a:p>
            <a:pPr algn="ctr"/>
            <a:r>
              <a:rPr lang="ar-IQ" sz="2800" dirty="0"/>
              <a:t>برعاية السيد عميد كلية التربية أبن رشد للعلوم الانسانية</a:t>
            </a:r>
            <a:br>
              <a:rPr lang="ar-IQ" sz="2800" dirty="0"/>
            </a:br>
            <a:r>
              <a:rPr lang="ar-IQ" sz="2800" b="1" dirty="0"/>
              <a:t> (</a:t>
            </a:r>
            <a:r>
              <a:rPr lang="ar-IQ" sz="2800" b="1" dirty="0" err="1"/>
              <a:t>أ.د</a:t>
            </a:r>
            <a:r>
              <a:rPr lang="ar-IQ" sz="2800" b="1" dirty="0"/>
              <a:t>. علاوي سادر جازع ) المحترم </a:t>
            </a:r>
            <a:br>
              <a:rPr lang="ar-IQ" sz="2800" b="1" dirty="0"/>
            </a:br>
            <a:r>
              <a:rPr lang="ar-IQ" sz="2800" dirty="0"/>
              <a:t>تقيم الوحدة الارشادية وبالتعاون مع وحدة التعليم </a:t>
            </a:r>
            <a:r>
              <a:rPr lang="ar-IQ" sz="2800" dirty="0" smtClean="0"/>
              <a:t>المستمر وقسم الجغرافية ورشة </a:t>
            </a:r>
            <a:r>
              <a:rPr lang="ar-IQ" sz="2800" dirty="0"/>
              <a:t>علمية بعنوان </a:t>
            </a:r>
            <a:br>
              <a:rPr lang="ar-IQ" sz="2800" dirty="0"/>
            </a:br>
            <a:r>
              <a:rPr lang="ar-IQ" sz="2800" b="1" dirty="0" smtClean="0"/>
              <a:t>((حول اساليب مواجهة الضغوط النفسية)) </a:t>
            </a:r>
            <a:r>
              <a:rPr lang="ar-IQ" sz="2800" b="1" dirty="0"/>
              <a:t/>
            </a:r>
            <a:br>
              <a:rPr lang="ar-IQ" sz="2800" b="1" dirty="0"/>
            </a:br>
            <a:r>
              <a:rPr lang="ar-IQ" sz="2800" dirty="0"/>
              <a:t>يحاضر فيها (</a:t>
            </a:r>
            <a:r>
              <a:rPr lang="ar-IQ" sz="2800" dirty="0" err="1"/>
              <a:t>م.د</a:t>
            </a:r>
            <a:r>
              <a:rPr lang="ar-IQ" sz="2800" dirty="0"/>
              <a:t>. فاطمة حمدي سلوم </a:t>
            </a:r>
            <a:r>
              <a:rPr lang="ar-IQ" sz="2800" dirty="0" smtClean="0"/>
              <a:t>ـ </a:t>
            </a:r>
            <a:r>
              <a:rPr lang="ar-IQ" sz="2800" dirty="0" err="1" smtClean="0"/>
              <a:t>م.د</a:t>
            </a:r>
            <a:r>
              <a:rPr lang="ar-IQ" sz="2800" dirty="0" smtClean="0"/>
              <a:t>. ايمان نعمه جاسم) </a:t>
            </a:r>
            <a:r>
              <a:rPr lang="ar-IQ" sz="2800" dirty="0"/>
              <a:t/>
            </a:r>
            <a:br>
              <a:rPr lang="ar-IQ" sz="2800" dirty="0"/>
            </a:br>
            <a:r>
              <a:rPr lang="ar-IQ" sz="2800" dirty="0" smtClean="0"/>
              <a:t>بإدارة </a:t>
            </a:r>
            <a:r>
              <a:rPr lang="ar-IQ" sz="2800" dirty="0"/>
              <a:t>( </a:t>
            </a:r>
            <a:r>
              <a:rPr lang="ar-IQ" sz="2800" dirty="0" err="1"/>
              <a:t>أ.د</a:t>
            </a:r>
            <a:r>
              <a:rPr lang="ar-IQ" sz="2800" dirty="0"/>
              <a:t>. نادرة جميل حمد ) </a:t>
            </a:r>
            <a:br>
              <a:rPr lang="ar-IQ" sz="2800" dirty="0"/>
            </a:br>
            <a:r>
              <a:rPr lang="ar-IQ" sz="2800" dirty="0"/>
              <a:t>يوم </a:t>
            </a:r>
            <a:r>
              <a:rPr lang="ar-IQ" sz="2800" dirty="0" smtClean="0"/>
              <a:t>الاربعاء </a:t>
            </a:r>
            <a:r>
              <a:rPr lang="ar-IQ" sz="2800" dirty="0"/>
              <a:t>الموافق ( </a:t>
            </a:r>
            <a:r>
              <a:rPr lang="ar-IQ" sz="2800" dirty="0" smtClean="0"/>
              <a:t>2026/3/11) </a:t>
            </a:r>
            <a:r>
              <a:rPr lang="ar-IQ" sz="2800" dirty="0"/>
              <a:t>في تمام الساعة التاسعة </a:t>
            </a:r>
            <a:r>
              <a:rPr lang="ar-IQ" sz="2800" dirty="0" smtClean="0"/>
              <a:t>صباحا </a:t>
            </a:r>
            <a:r>
              <a:rPr lang="ar-IQ" sz="2800" dirty="0"/>
              <a:t>وعلى قاعة خطاب </a:t>
            </a:r>
            <a:r>
              <a:rPr lang="ar-IQ" sz="2800" dirty="0" err="1"/>
              <a:t>صكار</a:t>
            </a:r>
            <a:r>
              <a:rPr lang="ar-IQ" sz="2800" dirty="0"/>
              <a:t> العاني ـ قسم الجغرافية </a:t>
            </a:r>
          </a:p>
        </p:txBody>
      </p:sp>
    </p:spTree>
    <p:extLst>
      <p:ext uri="{BB962C8B-B14F-4D97-AF65-F5344CB8AC3E}">
        <p14:creationId xmlns:p14="http://schemas.microsoft.com/office/powerpoint/2010/main" val="26821545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259632" y="188640"/>
            <a:ext cx="7272808" cy="432047"/>
          </a:xfrm>
        </p:spPr>
        <p:txBody>
          <a:bodyPr>
            <a:normAutofit fontScale="90000"/>
          </a:bodyPr>
          <a:lstStyle/>
          <a:p>
            <a:pPr algn="ctr"/>
            <a:r>
              <a:rPr lang="ar-IQ" sz="2400" b="1" dirty="0">
                <a:solidFill>
                  <a:schemeClr val="tx2">
                    <a:shade val="30000"/>
                    <a:satMod val="150000"/>
                  </a:schemeClr>
                </a:solidFill>
              </a:rPr>
              <a:t>أهم اعراض الضغط النفسي</a:t>
            </a:r>
            <a:endParaRPr lang="ar-IQ" sz="2400" dirty="0"/>
          </a:p>
        </p:txBody>
      </p:sp>
      <p:sp>
        <p:nvSpPr>
          <p:cNvPr id="3" name="عنوان فرعي 2"/>
          <p:cNvSpPr>
            <a:spLocks noGrp="1"/>
          </p:cNvSpPr>
          <p:nvPr>
            <p:ph type="subTitle" idx="1"/>
          </p:nvPr>
        </p:nvSpPr>
        <p:spPr>
          <a:xfrm>
            <a:off x="467544" y="836712"/>
            <a:ext cx="8208912" cy="5256584"/>
          </a:xfrm>
        </p:spPr>
        <p:txBody>
          <a:bodyPr>
            <a:normAutofit lnSpcReduction="10000"/>
          </a:bodyPr>
          <a:lstStyle/>
          <a:p>
            <a:pPr algn="r"/>
            <a:r>
              <a:rPr lang="ar-SA" sz="2000" b="1" u="sng" dirty="0"/>
              <a:t>الأعراض المعرفية:	</a:t>
            </a:r>
            <a:endParaRPr lang="en-US" sz="2000" u="sng" dirty="0"/>
          </a:p>
          <a:p>
            <a:pPr lvl="0" algn="r"/>
            <a:r>
              <a:rPr lang="ar-IQ" sz="2000" dirty="0" smtClean="0"/>
              <a:t>ـ </a:t>
            </a:r>
            <a:r>
              <a:rPr lang="ar-SA" sz="2000" dirty="0" smtClean="0"/>
              <a:t>التردد </a:t>
            </a:r>
            <a:r>
              <a:rPr lang="ar-SA" sz="2000" dirty="0"/>
              <a:t>في اتخاذ القرار.</a:t>
            </a:r>
            <a:endParaRPr lang="en-US" sz="2000" dirty="0"/>
          </a:p>
          <a:p>
            <a:pPr lvl="0" algn="r"/>
            <a:r>
              <a:rPr lang="ar-IQ" sz="2000" dirty="0" smtClean="0"/>
              <a:t>ـ </a:t>
            </a:r>
            <a:r>
              <a:rPr lang="ar-SA" sz="2000" dirty="0" smtClean="0"/>
              <a:t>صعوبة </a:t>
            </a:r>
            <a:r>
              <a:rPr lang="ar-SA" sz="2000" dirty="0"/>
              <a:t>في التركيز.</a:t>
            </a:r>
            <a:endParaRPr lang="en-US" sz="2000" dirty="0"/>
          </a:p>
          <a:p>
            <a:pPr lvl="0" algn="r"/>
            <a:r>
              <a:rPr lang="ar-IQ" sz="2000" dirty="0" smtClean="0"/>
              <a:t>ـ </a:t>
            </a:r>
            <a:r>
              <a:rPr lang="ar-SA" sz="2000" dirty="0" smtClean="0"/>
              <a:t>النسيان</a:t>
            </a:r>
            <a:r>
              <a:rPr lang="ar-SA" sz="2000" dirty="0"/>
              <a:t>.</a:t>
            </a:r>
            <a:endParaRPr lang="en-US" sz="2000" dirty="0"/>
          </a:p>
          <a:p>
            <a:pPr lvl="0" algn="r"/>
            <a:r>
              <a:rPr lang="ar-IQ" sz="2000" dirty="0" smtClean="0"/>
              <a:t>ـ </a:t>
            </a:r>
            <a:r>
              <a:rPr lang="ar-SA" sz="2000" dirty="0" smtClean="0"/>
              <a:t>إصدار </a:t>
            </a:r>
            <a:r>
              <a:rPr lang="ar-SA" sz="2000" dirty="0"/>
              <a:t>أحكام خاطئة.</a:t>
            </a:r>
            <a:endParaRPr lang="en-US" sz="2000" dirty="0"/>
          </a:p>
          <a:p>
            <a:pPr lvl="0" algn="r"/>
            <a:r>
              <a:rPr lang="ar-IQ" sz="2000" dirty="0" smtClean="0"/>
              <a:t>ـ </a:t>
            </a:r>
            <a:r>
              <a:rPr lang="ar-SA" sz="2000" dirty="0" smtClean="0"/>
              <a:t>كثرة </a:t>
            </a:r>
            <a:r>
              <a:rPr lang="ar-SA" sz="2000" dirty="0"/>
              <a:t>الأفكار السلبية.</a:t>
            </a:r>
            <a:endParaRPr lang="en-US" sz="2000" dirty="0"/>
          </a:p>
          <a:p>
            <a:pPr algn="r"/>
            <a:r>
              <a:rPr lang="ar-IQ" sz="2000" dirty="0" smtClean="0"/>
              <a:t>ـ </a:t>
            </a:r>
            <a:r>
              <a:rPr lang="ar-SA" sz="2000" dirty="0" smtClean="0"/>
              <a:t>ضعف الذاكرة</a:t>
            </a:r>
            <a:endParaRPr lang="ar-IQ" sz="2000" dirty="0" smtClean="0"/>
          </a:p>
          <a:p>
            <a:pPr algn="r"/>
            <a:r>
              <a:rPr lang="ar-SA" sz="2000" b="1" u="sng" dirty="0"/>
              <a:t>الأعراض الانفعالية:</a:t>
            </a:r>
            <a:endParaRPr lang="en-US" sz="2000" u="sng" dirty="0"/>
          </a:p>
          <a:p>
            <a:pPr lvl="0" algn="r"/>
            <a:r>
              <a:rPr lang="ar-IQ" sz="2000" dirty="0" smtClean="0"/>
              <a:t>ـ </a:t>
            </a:r>
            <a:r>
              <a:rPr lang="ar-SA" sz="2000" dirty="0" smtClean="0"/>
              <a:t>الخوف </a:t>
            </a:r>
            <a:r>
              <a:rPr lang="ar-SA" sz="2000" dirty="0"/>
              <a:t>من المرض أو توهم المرض.</a:t>
            </a:r>
            <a:endParaRPr lang="en-US" sz="2000" dirty="0"/>
          </a:p>
          <a:p>
            <a:pPr lvl="0" algn="r"/>
            <a:r>
              <a:rPr lang="ar-IQ" sz="2000" dirty="0" smtClean="0"/>
              <a:t>ـ </a:t>
            </a:r>
            <a:r>
              <a:rPr lang="ar-SA" sz="2000" dirty="0" smtClean="0"/>
              <a:t>انخفاض </a:t>
            </a:r>
            <a:r>
              <a:rPr lang="ar-SA" sz="2000" dirty="0"/>
              <a:t>القدرة على الاسترخاء.</a:t>
            </a:r>
            <a:endParaRPr lang="en-US" sz="2000" dirty="0"/>
          </a:p>
          <a:p>
            <a:pPr lvl="0" algn="r"/>
            <a:r>
              <a:rPr lang="ar-IQ" sz="2000" dirty="0" smtClean="0"/>
              <a:t>ـ </a:t>
            </a:r>
            <a:r>
              <a:rPr lang="ar-SA" sz="2000" dirty="0" smtClean="0"/>
              <a:t>التوتر </a:t>
            </a:r>
            <a:r>
              <a:rPr lang="ar-SA" sz="2000" dirty="0"/>
              <a:t>والقلق لأشياء غير مبررة.</a:t>
            </a:r>
            <a:endParaRPr lang="en-US" sz="2000" dirty="0"/>
          </a:p>
          <a:p>
            <a:pPr lvl="0" algn="r"/>
            <a:r>
              <a:rPr lang="ar-IQ" sz="2000" dirty="0" smtClean="0"/>
              <a:t>ـ </a:t>
            </a:r>
            <a:r>
              <a:rPr lang="ar-SA" sz="2000" dirty="0" smtClean="0"/>
              <a:t>عدم </a:t>
            </a:r>
            <a:r>
              <a:rPr lang="ar-SA" sz="2000" dirty="0"/>
              <a:t>السيطرة على الغضب.</a:t>
            </a:r>
            <a:endParaRPr lang="en-US" sz="2000" dirty="0"/>
          </a:p>
          <a:p>
            <a:pPr lvl="0" algn="r"/>
            <a:r>
              <a:rPr lang="ar-IQ" sz="2000" dirty="0" smtClean="0"/>
              <a:t>ـ </a:t>
            </a:r>
            <a:r>
              <a:rPr lang="ar-SA" sz="2000" dirty="0" smtClean="0"/>
              <a:t>التفسير </a:t>
            </a:r>
            <a:r>
              <a:rPr lang="ar-SA" sz="2000" dirty="0"/>
              <a:t>الخاطئ لتصرفات الآخرين ونواياهم.</a:t>
            </a:r>
            <a:endParaRPr lang="en-US" sz="2000" dirty="0"/>
          </a:p>
          <a:p>
            <a:pPr lvl="0" algn="r"/>
            <a:r>
              <a:rPr lang="ar-IQ" sz="2000" dirty="0" smtClean="0"/>
              <a:t>ـ </a:t>
            </a:r>
            <a:r>
              <a:rPr lang="ar-SA" sz="2000" dirty="0" smtClean="0"/>
              <a:t>انخفاض </a:t>
            </a:r>
            <a:r>
              <a:rPr lang="ar-SA" sz="2000" dirty="0"/>
              <a:t>تقدير الذات.</a:t>
            </a:r>
            <a:endParaRPr lang="en-US" sz="2000" dirty="0"/>
          </a:p>
          <a:p>
            <a:pPr algn="r"/>
            <a:r>
              <a:rPr lang="ar-IQ" sz="2000" dirty="0" smtClean="0"/>
              <a:t>ـ </a:t>
            </a:r>
            <a:r>
              <a:rPr lang="ar-SA" sz="2000" dirty="0" smtClean="0"/>
              <a:t>الشعور </a:t>
            </a:r>
            <a:r>
              <a:rPr lang="ar-SA" sz="2000" dirty="0"/>
              <a:t>بعدم الرضا والكآبة</a:t>
            </a:r>
            <a:endParaRPr lang="ar-IQ" sz="2000" b="1" dirty="0">
              <a:solidFill>
                <a:schemeClr val="tx1"/>
              </a:solidFill>
              <a:latin typeface="+mj-lt"/>
              <a:ea typeface="+mj-ea"/>
              <a:cs typeface="+mj-cs"/>
            </a:endParaRPr>
          </a:p>
        </p:txBody>
      </p:sp>
    </p:spTree>
    <p:extLst>
      <p:ext uri="{BB962C8B-B14F-4D97-AF65-F5344CB8AC3E}">
        <p14:creationId xmlns:p14="http://schemas.microsoft.com/office/powerpoint/2010/main" val="27324864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115616" y="332658"/>
            <a:ext cx="7272808" cy="530228"/>
          </a:xfrm>
        </p:spPr>
        <p:txBody>
          <a:bodyPr>
            <a:normAutofit/>
          </a:bodyPr>
          <a:lstStyle/>
          <a:p>
            <a:pPr algn="ctr"/>
            <a:r>
              <a:rPr lang="ar-IQ" sz="2400" b="1" dirty="0" smtClean="0">
                <a:solidFill>
                  <a:schemeClr val="tx2">
                    <a:shade val="30000"/>
                    <a:satMod val="150000"/>
                  </a:schemeClr>
                </a:solidFill>
              </a:rPr>
              <a:t>أهم </a:t>
            </a:r>
            <a:r>
              <a:rPr lang="ar-IQ" sz="2400" b="1" dirty="0">
                <a:solidFill>
                  <a:schemeClr val="tx2">
                    <a:shade val="30000"/>
                    <a:satMod val="150000"/>
                  </a:schemeClr>
                </a:solidFill>
              </a:rPr>
              <a:t>اعراض </a:t>
            </a:r>
            <a:r>
              <a:rPr lang="ar-IQ" sz="2400" b="1" dirty="0" smtClean="0">
                <a:solidFill>
                  <a:schemeClr val="tx2">
                    <a:shade val="30000"/>
                    <a:satMod val="150000"/>
                  </a:schemeClr>
                </a:solidFill>
              </a:rPr>
              <a:t>الضغط النفسي </a:t>
            </a:r>
            <a:endParaRPr lang="ar-IQ" sz="2400" dirty="0"/>
          </a:p>
        </p:txBody>
      </p:sp>
      <p:sp>
        <p:nvSpPr>
          <p:cNvPr id="3" name="عنوان فرعي 2"/>
          <p:cNvSpPr>
            <a:spLocks noGrp="1"/>
          </p:cNvSpPr>
          <p:nvPr>
            <p:ph type="subTitle" idx="1"/>
          </p:nvPr>
        </p:nvSpPr>
        <p:spPr>
          <a:xfrm>
            <a:off x="1331640" y="980728"/>
            <a:ext cx="7344816" cy="4752528"/>
          </a:xfrm>
        </p:spPr>
        <p:txBody>
          <a:bodyPr>
            <a:normAutofit/>
          </a:bodyPr>
          <a:lstStyle/>
          <a:p>
            <a:pPr algn="r"/>
            <a:r>
              <a:rPr lang="ar-SA" sz="2000" b="1" u="sng" dirty="0"/>
              <a:t>الأعراض السلوكية:</a:t>
            </a:r>
            <a:endParaRPr lang="en-US" sz="2000" u="sng" dirty="0"/>
          </a:p>
          <a:p>
            <a:pPr lvl="0" algn="r"/>
            <a:r>
              <a:rPr lang="ar-IQ" sz="2000" dirty="0" smtClean="0"/>
              <a:t>ـ </a:t>
            </a:r>
            <a:r>
              <a:rPr lang="ar-SA" sz="2000" dirty="0" smtClean="0"/>
              <a:t>لوم </a:t>
            </a:r>
            <a:r>
              <a:rPr lang="ar-SA" sz="2000" dirty="0"/>
              <a:t>الآخرين.</a:t>
            </a:r>
            <a:endParaRPr lang="en-US" sz="2000" dirty="0"/>
          </a:p>
          <a:p>
            <a:pPr lvl="0" algn="r"/>
            <a:r>
              <a:rPr lang="ar-IQ" sz="2000" dirty="0" smtClean="0"/>
              <a:t>ـ </a:t>
            </a:r>
            <a:r>
              <a:rPr lang="ar-SA" sz="2000" dirty="0" smtClean="0"/>
              <a:t>عدم </a:t>
            </a:r>
            <a:r>
              <a:rPr lang="ar-SA" sz="2000" dirty="0"/>
              <a:t>الثقة غير المبرر بالآخرين.</a:t>
            </a:r>
            <a:endParaRPr lang="en-US" sz="2000" dirty="0"/>
          </a:p>
          <a:p>
            <a:pPr lvl="0" algn="r"/>
            <a:r>
              <a:rPr lang="ar-IQ" sz="2000" dirty="0" smtClean="0"/>
              <a:t>ـ </a:t>
            </a:r>
            <a:r>
              <a:rPr lang="ar-SA" sz="2000" dirty="0" smtClean="0"/>
              <a:t>تصيد </a:t>
            </a:r>
            <a:r>
              <a:rPr lang="ar-SA" sz="2000" dirty="0"/>
              <a:t>أخطاء الآخرين.</a:t>
            </a:r>
            <a:endParaRPr lang="en-US" sz="2000" dirty="0"/>
          </a:p>
          <a:p>
            <a:pPr lvl="0" algn="r"/>
            <a:r>
              <a:rPr lang="ar-IQ" sz="2000" dirty="0" smtClean="0"/>
              <a:t>ـ </a:t>
            </a:r>
            <a:r>
              <a:rPr lang="ar-SA" sz="2000" dirty="0" smtClean="0"/>
              <a:t>التهكم </a:t>
            </a:r>
            <a:r>
              <a:rPr lang="ar-SA" sz="2000" dirty="0"/>
              <a:t>والسخرية.</a:t>
            </a:r>
            <a:endParaRPr lang="en-US" sz="2000" dirty="0"/>
          </a:p>
          <a:p>
            <a:pPr lvl="0" algn="r"/>
            <a:r>
              <a:rPr lang="ar-IQ" sz="2000" dirty="0" smtClean="0"/>
              <a:t>ـ </a:t>
            </a:r>
            <a:r>
              <a:rPr lang="ar-SA" sz="2000" dirty="0" smtClean="0"/>
              <a:t>انخفاض </a:t>
            </a:r>
            <a:r>
              <a:rPr lang="ar-SA" sz="2000" dirty="0"/>
              <a:t>الدافعية.</a:t>
            </a:r>
            <a:endParaRPr lang="en-US" sz="2000" dirty="0"/>
          </a:p>
          <a:p>
            <a:pPr lvl="0" algn="r"/>
            <a:r>
              <a:rPr lang="ar-IQ" sz="2000" dirty="0" smtClean="0"/>
              <a:t>ـ </a:t>
            </a:r>
            <a:r>
              <a:rPr lang="ar-SA" sz="2000" dirty="0" smtClean="0"/>
              <a:t>مشاكل </a:t>
            </a:r>
            <a:r>
              <a:rPr lang="ar-SA" sz="2000" dirty="0"/>
              <a:t>في العلاقات.</a:t>
            </a:r>
            <a:endParaRPr lang="en-US" sz="2000" dirty="0"/>
          </a:p>
          <a:p>
            <a:pPr lvl="0" algn="r"/>
            <a:r>
              <a:rPr lang="ar-IQ" sz="2000" dirty="0" smtClean="0"/>
              <a:t>ـ </a:t>
            </a:r>
            <a:r>
              <a:rPr lang="ar-SA" sz="2000" dirty="0" smtClean="0"/>
              <a:t>انخفاض </a:t>
            </a:r>
            <a:r>
              <a:rPr lang="ar-SA" sz="2000" dirty="0"/>
              <a:t>الإنتاجية.</a:t>
            </a:r>
            <a:endParaRPr lang="en-US" sz="2000" dirty="0"/>
          </a:p>
          <a:p>
            <a:pPr lvl="0" algn="r"/>
            <a:r>
              <a:rPr lang="ar-IQ" sz="2000" dirty="0" smtClean="0"/>
              <a:t>ـ </a:t>
            </a:r>
            <a:r>
              <a:rPr lang="ar-SA" sz="2000" dirty="0" smtClean="0"/>
              <a:t>ضبابية </a:t>
            </a:r>
            <a:r>
              <a:rPr lang="ar-SA" sz="2000" dirty="0"/>
              <a:t>الأهداف أو انخفاض الرغبة بها.</a:t>
            </a:r>
            <a:endParaRPr lang="en-US" sz="2000" dirty="0"/>
          </a:p>
          <a:p>
            <a:pPr algn="r"/>
            <a:r>
              <a:rPr lang="ar-IQ" sz="2000" dirty="0" smtClean="0"/>
              <a:t>ـ </a:t>
            </a:r>
            <a:r>
              <a:rPr lang="ar-SA" sz="2000" dirty="0" smtClean="0"/>
              <a:t>انخفاض </a:t>
            </a:r>
            <a:r>
              <a:rPr lang="ar-SA" sz="2000" dirty="0"/>
              <a:t>مستوى الطاقة وانحدارها من يوم لآخر دون سبب واضح</a:t>
            </a:r>
            <a:endParaRPr lang="ar-IQ" sz="2000" b="1" dirty="0">
              <a:solidFill>
                <a:schemeClr val="tx1"/>
              </a:solidFill>
              <a:latin typeface="+mj-lt"/>
              <a:ea typeface="+mj-ea"/>
              <a:cs typeface="+mj-cs"/>
            </a:endParaRPr>
          </a:p>
        </p:txBody>
      </p:sp>
    </p:spTree>
    <p:extLst>
      <p:ext uri="{BB962C8B-B14F-4D97-AF65-F5344CB8AC3E}">
        <p14:creationId xmlns:p14="http://schemas.microsoft.com/office/powerpoint/2010/main" val="23865706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31640" y="188640"/>
            <a:ext cx="7293496" cy="360040"/>
          </a:xfrm>
        </p:spPr>
        <p:txBody>
          <a:bodyPr>
            <a:normAutofit fontScale="90000"/>
          </a:bodyPr>
          <a:lstStyle/>
          <a:p>
            <a:pPr algn="ctr"/>
            <a:r>
              <a:rPr lang="ar-SA" sz="2400" b="1" dirty="0"/>
              <a:t>استراتيجيات مواجهة الضغوط النفسية:</a:t>
            </a:r>
            <a:endParaRPr lang="ar-IQ" sz="2400" dirty="0"/>
          </a:p>
        </p:txBody>
      </p:sp>
      <p:sp>
        <p:nvSpPr>
          <p:cNvPr id="3" name="عنصر نائب للمحتوى 2"/>
          <p:cNvSpPr>
            <a:spLocks noGrp="1"/>
          </p:cNvSpPr>
          <p:nvPr>
            <p:ph idx="1"/>
          </p:nvPr>
        </p:nvSpPr>
        <p:spPr>
          <a:xfrm>
            <a:off x="1331640" y="836712"/>
            <a:ext cx="7355160" cy="5472608"/>
          </a:xfrm>
        </p:spPr>
        <p:txBody>
          <a:bodyPr>
            <a:normAutofit fontScale="62500" lnSpcReduction="20000"/>
          </a:bodyPr>
          <a:lstStyle/>
          <a:p>
            <a:pPr lvl="0"/>
            <a:r>
              <a:rPr lang="ar-SA" b="1" u="sng" dirty="0" smtClean="0"/>
              <a:t>الاسترخاء</a:t>
            </a:r>
            <a:r>
              <a:rPr lang="ar-SA" b="1" u="sng" dirty="0"/>
              <a:t>:</a:t>
            </a:r>
            <a:r>
              <a:rPr lang="ar-SA" dirty="0"/>
              <a:t> يعتبر الاسترخاء من اكثر الطرق استخداما في السيطرة على التوتر الناتج عن الضغوط النفسية. إذ يعمل على خفض معدل ضربات القلب، خفض التقلصات العضلية، خفض ضغط الدم، تخفيف القلق والتوتر وتنظيم عملية التنفس. </a:t>
            </a:r>
            <a:r>
              <a:rPr lang="ar-SA" b="1" dirty="0"/>
              <a:t>كيف نقوم بالاسترخاء:</a:t>
            </a:r>
            <a:r>
              <a:rPr lang="ar-SA" dirty="0"/>
              <a:t> يوجد عدة طرق وتقنيات للاسترخاء ( كالتنفس العميق والاستحمام وبعض التمارين الرياضية) وبإمكانكم اختيار الطريقة المناسبة لكم ولكن الأهم هو أن يكون المكان هادئ ومريح وبعيد عن المنبهات الخارجية.</a:t>
            </a:r>
            <a:endParaRPr lang="en-US" dirty="0"/>
          </a:p>
          <a:p>
            <a:pPr lvl="0"/>
            <a:r>
              <a:rPr lang="ar-SA" b="1" u="sng" dirty="0"/>
              <a:t>التأمل:</a:t>
            </a:r>
            <a:r>
              <a:rPr lang="ar-SA" dirty="0"/>
              <a:t> هي طريقة مشابهة للاسترخاء وتستعمل كوسيلة لمواجهة المواقف المسببة للضغوط النفسية. فالتأمل تمرين عقلي يؤثر على عمليات الجسم الفسيولوجية ويُكسب الفرد القدرة على التركيز وتصفية الذهن. ويُمارَس التأمل في جو هادئ بعيدا عن أي مؤثر خارجي ويصحبه تنفس بطيء يُسهم في إزالة الكثير من أعراض التوتر وهذا الأسلوب يؤدي إلى تحسين معدل ضربات القلب وحركة التنفس وخفض ضغط الدم.</a:t>
            </a:r>
            <a:endParaRPr lang="en-US" dirty="0"/>
          </a:p>
          <a:p>
            <a:pPr lvl="0"/>
            <a:r>
              <a:rPr lang="ar-SA" b="1" u="sng" dirty="0"/>
              <a:t>التمارين الرياضية:</a:t>
            </a:r>
            <a:r>
              <a:rPr lang="ar-SA" u="sng" dirty="0"/>
              <a:t> </a:t>
            </a:r>
            <a:r>
              <a:rPr lang="ar-SA" dirty="0"/>
              <a:t>التمرينات الرياضية تصرف عنا مصادر الضغوط وتقلل من الآثار الناتجة عن الضغط النفسي إذ تعمل على خفض ضغط الدم وتحسين الدورة الدموية وتقوية عضلة القلب فنجد أنفسنا أكثر قدرة على التنفس والحيوية مما يقلل بدوره من التعرض للقلق والاكتئاب، كما أنها تكسب الأفراد احساسا بالتحكم في أجسامهم وشعورا بالإنجاز وتساعدهم على النوم الهادئ. أيضا تساعد الفرد على استهلاك الطاقة المتولدة من الضغط النفسي.</a:t>
            </a:r>
            <a:endParaRPr lang="en-US" dirty="0"/>
          </a:p>
          <a:p>
            <a:r>
              <a:rPr lang="ar-SA" b="1" u="sng" dirty="0"/>
              <a:t>ومن الأشياء التي تساعد </a:t>
            </a:r>
            <a:r>
              <a:rPr lang="ar-SA" dirty="0"/>
              <a:t>على مواجهة الضغط النفسي تذكر الأشياء الجيدة والإيجابية في حياتنا والتي نفتخر بها وتجعلنا سعداء سواء مواقف أو قدرات أو انجازات ومهما كان حجم الضغط النفسي سنشعر بالراحة والهدوء</a:t>
            </a:r>
            <a:r>
              <a:rPr lang="ar-SA" dirty="0" smtClean="0"/>
              <a:t>.</a:t>
            </a:r>
            <a:endParaRPr lang="en-US" dirty="0"/>
          </a:p>
        </p:txBody>
      </p:sp>
    </p:spTree>
    <p:extLst>
      <p:ext uri="{BB962C8B-B14F-4D97-AF65-F5344CB8AC3E}">
        <p14:creationId xmlns:p14="http://schemas.microsoft.com/office/powerpoint/2010/main" val="108981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67744" y="274638"/>
            <a:ext cx="6419056" cy="4666530"/>
          </a:xfrm>
        </p:spPr>
        <p:txBody>
          <a:bodyPr/>
          <a:lstStyle/>
          <a:p>
            <a:r>
              <a:rPr lang="ar-IQ" dirty="0" smtClean="0"/>
              <a:t>شكراً لحسن اصغائكم دمتم بخير </a:t>
            </a:r>
            <a:endParaRPr lang="ar-IQ" dirty="0"/>
          </a:p>
        </p:txBody>
      </p:sp>
    </p:spTree>
    <p:extLst>
      <p:ext uri="{BB962C8B-B14F-4D97-AF65-F5344CB8AC3E}">
        <p14:creationId xmlns:p14="http://schemas.microsoft.com/office/powerpoint/2010/main" val="2239491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043608" y="476672"/>
            <a:ext cx="7848872" cy="5976664"/>
          </a:xfrm>
        </p:spPr>
        <p:txBody>
          <a:bodyPr>
            <a:noAutofit/>
          </a:bodyPr>
          <a:lstStyle/>
          <a:p>
            <a:pPr algn="r"/>
            <a:r>
              <a:rPr lang="ar-IQ" sz="2000" b="1" u="sng" dirty="0" smtClean="0"/>
              <a:t>مقــــــــدمة</a:t>
            </a:r>
            <a:r>
              <a:rPr lang="ar-IQ" sz="2000" b="1" dirty="0" smtClean="0"/>
              <a:t/>
            </a:r>
            <a:br>
              <a:rPr lang="ar-IQ" sz="2000" b="1" dirty="0" smtClean="0"/>
            </a:br>
            <a:r>
              <a:rPr lang="ar-SA" sz="2000" dirty="0"/>
              <a:t>تخيل أنك تعيش في حالة تأهب مستمر، قلبك يخفق بسرعة، وعقلك مشغول بالتفكير في المشاكل. هذا هو شعور الضغط الذي يعاني منه الملايين حول العالم. هل تعلم أن الضغط المستمر يمكن أن يؤدي إلى أمراض خطيرة مثل أمراض القلب والاكتئاب </a:t>
            </a:r>
            <a:r>
              <a:rPr lang="en-US" sz="2000" dirty="0"/>
              <a:t/>
            </a:r>
            <a:br>
              <a:rPr lang="en-US" sz="2000" dirty="0"/>
            </a:br>
            <a:r>
              <a:rPr lang="ar-SA" sz="2000" dirty="0"/>
              <a:t>إن نمط الحياة المتسارع وزيادة مصادر الضغوط من أعباء مادية ومتطلبات أسرية واجتماعية ووظيفية قد ضاعف معدلات الإحساس بالضغط لدى الإنسان، مما زاد من معدلات الأمراض النفسية والجسدية، وأثر بشكل كبير على جودة حياة الفرد والمجتمع. الوعي هو أول خطوات العلاج، وفهمك لمعنى الضغوطات وكيفية حدوثها، والعوامل المسببة لها وأثرها على جوانب حياتك النفسية والجسدية والسلوكية، سوف يساعدك على تفادي الكثير من آثارها غير الصحية ويمنحك استبصارًا بذاتك وفهمًا وتقبلاً لذاتك وقدراتك والظروف من حولك. وبالتالي، يتبين لك ما المهارات والاستراتيجيات التي تحتاجها لتمكنك من التعامل مع الضغوطات وتجاوزها أو التعايش معها دون أن تؤثر </a:t>
            </a:r>
            <a:r>
              <a:rPr lang="ar-SA" sz="2000" dirty="0" smtClean="0"/>
              <a:t>عليك.</a:t>
            </a:r>
            <a:r>
              <a:rPr lang="ar-IQ" sz="2000" dirty="0" smtClean="0"/>
              <a:t/>
            </a:r>
            <a:br>
              <a:rPr lang="ar-IQ" sz="2000" dirty="0" smtClean="0"/>
            </a:br>
            <a:r>
              <a:rPr lang="ar-IQ" sz="2000" dirty="0" smtClean="0"/>
              <a:t>تعتبر </a:t>
            </a:r>
            <a:r>
              <a:rPr lang="ar-IQ" sz="2000" dirty="0"/>
              <a:t>الضغوط </a:t>
            </a:r>
            <a:r>
              <a:rPr lang="ar-IQ" sz="2000" dirty="0" err="1"/>
              <a:t>النفسیة</a:t>
            </a:r>
            <a:r>
              <a:rPr lang="ar-IQ" sz="2000" dirty="0"/>
              <a:t> إحدى الظواهر في </a:t>
            </a:r>
            <a:r>
              <a:rPr lang="ar-IQ" sz="2000" dirty="0" err="1"/>
              <a:t>حیاة</a:t>
            </a:r>
            <a:r>
              <a:rPr lang="ar-IQ" sz="2000" dirty="0"/>
              <a:t>  الإنسان تظهر في مواقف </a:t>
            </a:r>
            <a:r>
              <a:rPr lang="ar-IQ" sz="2000" dirty="0" err="1"/>
              <a:t>الحیاة</a:t>
            </a:r>
            <a:r>
              <a:rPr lang="ar-IQ" sz="2000" dirty="0"/>
              <a:t> المختلفة، </a:t>
            </a:r>
            <a:r>
              <a:rPr lang="ar-IQ" sz="2000" dirty="0" err="1"/>
              <a:t>حیث</a:t>
            </a:r>
            <a:r>
              <a:rPr lang="ar-IQ" sz="2000" dirty="0"/>
              <a:t> أصبحت جزء من </a:t>
            </a:r>
            <a:r>
              <a:rPr lang="ar-IQ" sz="2000" dirty="0" err="1"/>
              <a:t>الحیاة</a:t>
            </a:r>
            <a:r>
              <a:rPr lang="ar-IQ" sz="2000" dirty="0"/>
              <a:t>  </a:t>
            </a:r>
            <a:r>
              <a:rPr lang="ar-IQ" sz="2000" dirty="0" err="1"/>
              <a:t>الیومیة</a:t>
            </a:r>
            <a:r>
              <a:rPr lang="ar-IQ" sz="2000" dirty="0"/>
              <a:t>، مما </a:t>
            </a:r>
            <a:r>
              <a:rPr lang="ar-IQ" sz="2000" dirty="0" err="1"/>
              <a:t>یحتم</a:t>
            </a:r>
            <a:r>
              <a:rPr lang="ar-IQ" sz="2000" dirty="0"/>
              <a:t> </a:t>
            </a:r>
            <a:r>
              <a:rPr lang="ar-IQ" sz="2000" dirty="0" err="1"/>
              <a:t>علینا</a:t>
            </a:r>
            <a:r>
              <a:rPr lang="ar-IQ" sz="2000" dirty="0"/>
              <a:t> التعرف على أسبابها </a:t>
            </a:r>
            <a:r>
              <a:rPr lang="ar-IQ" sz="2000" dirty="0" err="1"/>
              <a:t>وكیفیة</a:t>
            </a:r>
            <a:r>
              <a:rPr lang="ar-IQ" sz="2000" dirty="0"/>
              <a:t> إدارتها </a:t>
            </a:r>
            <a:r>
              <a:rPr lang="ar-IQ" sz="2000" dirty="0" err="1"/>
              <a:t>والتخفیف</a:t>
            </a:r>
            <a:r>
              <a:rPr lang="ar-IQ" sz="2000" dirty="0"/>
              <a:t> من حدتها. </a:t>
            </a:r>
            <a:r>
              <a:rPr lang="ar-IQ" sz="2000" dirty="0" err="1"/>
              <a:t>وتشیر</a:t>
            </a:r>
            <a:r>
              <a:rPr lang="ar-IQ" sz="2000" dirty="0"/>
              <a:t> الإحصاءات </a:t>
            </a:r>
            <a:r>
              <a:rPr lang="ar-IQ" sz="2000" dirty="0" err="1"/>
              <a:t>العالمیة</a:t>
            </a:r>
            <a:r>
              <a:rPr lang="ar-IQ" sz="2000" dirty="0"/>
              <a:t> إن (٨٠ % ) من الأمراض </a:t>
            </a:r>
            <a:r>
              <a:rPr lang="ar-IQ" sz="2000" dirty="0" err="1"/>
              <a:t>الحدیثة</a:t>
            </a:r>
            <a:r>
              <a:rPr lang="ar-IQ" sz="2000" dirty="0"/>
              <a:t> سببها الضغوط </a:t>
            </a:r>
            <a:r>
              <a:rPr lang="ar-IQ" sz="2000" dirty="0" err="1"/>
              <a:t>النفسیة</a:t>
            </a:r>
            <a:r>
              <a:rPr lang="ar-IQ" sz="2000" dirty="0"/>
              <a:t> وان (٥٠% ) من مشكلات المرضى </a:t>
            </a:r>
            <a:r>
              <a:rPr lang="ar-IQ" sz="2000" dirty="0" err="1"/>
              <a:t>المراجعین</a:t>
            </a:r>
            <a:r>
              <a:rPr lang="ar-IQ" sz="2000" dirty="0"/>
              <a:t> للأطباء </a:t>
            </a:r>
            <a:r>
              <a:rPr lang="ar-IQ" sz="2000" dirty="0" err="1"/>
              <a:t>والمستشفیات</a:t>
            </a:r>
            <a:r>
              <a:rPr lang="ar-IQ" sz="2000" dirty="0"/>
              <a:t> ناتجة عن الضغوط </a:t>
            </a:r>
            <a:r>
              <a:rPr lang="ar-IQ" sz="2000" dirty="0" err="1"/>
              <a:t>النفسیة</a:t>
            </a:r>
            <a:r>
              <a:rPr lang="ar-IQ" sz="2000" dirty="0"/>
              <a:t>، وان (٢٥ % )من أفراد المجتمع </a:t>
            </a:r>
            <a:r>
              <a:rPr lang="ar-IQ" sz="2000" dirty="0" err="1"/>
              <a:t>یعانون</a:t>
            </a:r>
            <a:r>
              <a:rPr lang="ar-IQ" sz="2000" dirty="0"/>
              <a:t> شكلا من أشكال الضغط </a:t>
            </a:r>
          </a:p>
        </p:txBody>
      </p:sp>
    </p:spTree>
    <p:extLst>
      <p:ext uri="{BB962C8B-B14F-4D97-AF65-F5344CB8AC3E}">
        <p14:creationId xmlns:p14="http://schemas.microsoft.com/office/powerpoint/2010/main" val="22309730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475656" y="1556792"/>
            <a:ext cx="7272808" cy="3312368"/>
          </a:xfrm>
        </p:spPr>
        <p:txBody>
          <a:bodyPr>
            <a:noAutofit/>
          </a:bodyPr>
          <a:lstStyle/>
          <a:p>
            <a:pPr algn="r"/>
            <a:r>
              <a:rPr lang="ar-IQ" sz="2400" b="1" dirty="0" smtClean="0">
                <a:cs typeface="+mn-cs"/>
              </a:rPr>
              <a:t>مفهوم</a:t>
            </a:r>
            <a:r>
              <a:rPr lang="ar-IQ" sz="2400" dirty="0" smtClean="0">
                <a:cs typeface="+mn-cs"/>
              </a:rPr>
              <a:t> </a:t>
            </a:r>
            <a:r>
              <a:rPr lang="ar-IQ" sz="2400" b="1" dirty="0" smtClean="0">
                <a:cs typeface="+mn-cs"/>
              </a:rPr>
              <a:t>الضغوط النفسية </a:t>
            </a:r>
            <a:r>
              <a:rPr lang="ar-IQ" sz="2400" dirty="0" smtClean="0">
                <a:cs typeface="+mn-cs"/>
              </a:rPr>
              <a:t/>
            </a:r>
            <a:br>
              <a:rPr lang="ar-IQ" sz="2400" dirty="0" smtClean="0">
                <a:cs typeface="+mn-cs"/>
              </a:rPr>
            </a:br>
            <a:r>
              <a:rPr lang="ar-SA" sz="2400" dirty="0"/>
              <a:t>هي أحداث خارجة عن إرادة الفرد أو متطلبات استثنائية أو مشاكل أو صعوبات تجعله في وضع غير اعتيادي، فتسبب له توتراً أو تشكل عليه تهديداً يفشل في السيطرة عليه وقد ينجم </a:t>
            </a:r>
            <a:r>
              <a:rPr lang="ar-SA" sz="2400" dirty="0" smtClean="0"/>
              <a:t>عنها </a:t>
            </a:r>
            <a:r>
              <a:rPr lang="ar-SA" sz="2400" dirty="0"/>
              <a:t>اضطرابات نفسية متعددة مثل: القلق، </a:t>
            </a:r>
            <a:r>
              <a:rPr lang="ar-SA" sz="2400" u="sng" dirty="0">
                <a:hlinkClick r:id="rId2"/>
              </a:rPr>
              <a:t>الاكتئاب</a:t>
            </a:r>
            <a:r>
              <a:rPr lang="ar-SA" sz="2400" dirty="0"/>
              <a:t>، الهستيريا، </a:t>
            </a:r>
            <a:r>
              <a:rPr lang="ar-SA" sz="2400" u="sng" dirty="0">
                <a:hlinkClick r:id="rId3"/>
              </a:rPr>
              <a:t>اضطراب </a:t>
            </a:r>
            <a:r>
              <a:rPr lang="ar-SA" sz="2400" u="sng" dirty="0" err="1">
                <a:hlinkClick r:id="rId3"/>
              </a:rPr>
              <a:t>مابعد</a:t>
            </a:r>
            <a:r>
              <a:rPr lang="ar-SA" sz="2400" u="sng" dirty="0">
                <a:hlinkClick r:id="rId3"/>
              </a:rPr>
              <a:t> الصدمة</a:t>
            </a:r>
            <a:r>
              <a:rPr lang="ar-IQ" sz="2400" dirty="0" smtClean="0"/>
              <a:t> .</a:t>
            </a:r>
            <a:r>
              <a:rPr lang="ar-SA" sz="2400" dirty="0"/>
              <a:t> </a:t>
            </a:r>
            <a:r>
              <a:rPr lang="ar-SA" sz="2400" dirty="0" err="1"/>
              <a:t>بالاضافة</a:t>
            </a:r>
            <a:r>
              <a:rPr lang="ar-SA" sz="2400" dirty="0"/>
              <a:t> الى العديد من الأمراض الجسدية مثل: القلب السكري، ضغط الدم، السرطان، أمراض الربو والجهاز التنفسي، أمراض الجهاز الهضمي</a:t>
            </a:r>
            <a:endParaRPr lang="ar-IQ" sz="2400" dirty="0">
              <a:cs typeface="+mn-cs"/>
            </a:endParaRPr>
          </a:p>
        </p:txBody>
      </p:sp>
    </p:spTree>
    <p:extLst>
      <p:ext uri="{BB962C8B-B14F-4D97-AF65-F5344CB8AC3E}">
        <p14:creationId xmlns:p14="http://schemas.microsoft.com/office/powerpoint/2010/main" val="40643015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638"/>
            <a:ext cx="7498080" cy="994122"/>
          </a:xfrm>
        </p:spPr>
        <p:txBody>
          <a:bodyPr>
            <a:normAutofit/>
          </a:bodyPr>
          <a:lstStyle/>
          <a:p>
            <a:pPr algn="r"/>
            <a:r>
              <a:rPr lang="ar-IQ" sz="3600" dirty="0" smtClean="0">
                <a:cs typeface="+mn-cs"/>
              </a:rPr>
              <a:t>كيف تتكون الضغوط النفسية </a:t>
            </a:r>
            <a:endParaRPr lang="ar-IQ" sz="3600" dirty="0">
              <a:cs typeface="+mn-cs"/>
            </a:endParaRPr>
          </a:p>
        </p:txBody>
      </p:sp>
      <p:sp>
        <p:nvSpPr>
          <p:cNvPr id="3" name="عنصر نائب للمحتوى 2"/>
          <p:cNvSpPr>
            <a:spLocks noGrp="1"/>
          </p:cNvSpPr>
          <p:nvPr>
            <p:ph idx="1"/>
          </p:nvPr>
        </p:nvSpPr>
        <p:spPr/>
        <p:txBody>
          <a:bodyPr>
            <a:normAutofit/>
          </a:bodyPr>
          <a:lstStyle/>
          <a:p>
            <a:pPr marL="0" indent="0">
              <a:buNone/>
            </a:pPr>
            <a:r>
              <a:rPr lang="ar-SA" sz="2800" dirty="0"/>
              <a:t>تنشأ الضغوط النفسية من عدة مصادر </a:t>
            </a:r>
            <a:r>
              <a:rPr lang="ar-IQ" sz="2800" dirty="0" smtClean="0"/>
              <a:t>:</a:t>
            </a:r>
          </a:p>
          <a:p>
            <a:pPr marL="0" indent="0">
              <a:buNone/>
            </a:pPr>
            <a:r>
              <a:rPr lang="ar-IQ" sz="2800" dirty="0" smtClean="0"/>
              <a:t>ـ </a:t>
            </a:r>
            <a:r>
              <a:rPr lang="ar-SA" sz="2800" dirty="0" smtClean="0"/>
              <a:t>إما </a:t>
            </a:r>
            <a:r>
              <a:rPr lang="ar-SA" sz="2800" dirty="0"/>
              <a:t>ان تكون </a:t>
            </a:r>
            <a:r>
              <a:rPr lang="ar-SA" sz="2800" u="sng" dirty="0"/>
              <a:t>داخلية </a:t>
            </a:r>
            <a:r>
              <a:rPr lang="ar-SA" sz="2800" dirty="0"/>
              <a:t>المنشأ أي من داخل الشخص نفسه وتسمى ضغوطاً داخلية كالحساسية الزائدة والطموح الزائد </a:t>
            </a:r>
            <a:endParaRPr lang="ar-IQ" sz="2800" dirty="0" smtClean="0"/>
          </a:p>
          <a:p>
            <a:pPr marL="0" indent="0">
              <a:buNone/>
            </a:pPr>
            <a:r>
              <a:rPr lang="ar-IQ" sz="2800" dirty="0" smtClean="0"/>
              <a:t>ـ </a:t>
            </a:r>
            <a:r>
              <a:rPr lang="ar-SA" sz="2800" dirty="0"/>
              <a:t>قد تكون من المحيط </a:t>
            </a:r>
            <a:r>
              <a:rPr lang="ar-SA" sz="2800" u="sng" dirty="0"/>
              <a:t>الخارجي</a:t>
            </a:r>
            <a:r>
              <a:rPr lang="ar-SA" sz="2800" dirty="0"/>
              <a:t> مثل العمل والعلاقات الاجتماعية أو أحداث صادمة مثل موت شخص عزيز أو خسارة مالية او الطلاق وهذه تسمى ضغوطاً خارجية.</a:t>
            </a:r>
            <a:endParaRPr lang="en-US" sz="2800" dirty="0"/>
          </a:p>
          <a:p>
            <a:pPr marL="0" indent="0">
              <a:buNone/>
            </a:pPr>
            <a:r>
              <a:rPr lang="ar-IQ" sz="2800" dirty="0" smtClean="0"/>
              <a:t>ـ </a:t>
            </a:r>
            <a:r>
              <a:rPr lang="ar-SA" sz="2800" dirty="0" smtClean="0"/>
              <a:t>كما </a:t>
            </a:r>
            <a:r>
              <a:rPr lang="ar-SA" sz="2800" dirty="0"/>
              <a:t>يوجد نوعين من الضغوط فهناك</a:t>
            </a:r>
            <a:r>
              <a:rPr lang="ar-SA" sz="2800" u="sng" dirty="0"/>
              <a:t> الإيجابية</a:t>
            </a:r>
            <a:r>
              <a:rPr lang="ar-SA" sz="2800" dirty="0"/>
              <a:t> منها التي تعطي الدافعية والتحفيز للفرد على النجاح والإنجاز وهناك </a:t>
            </a:r>
            <a:r>
              <a:rPr lang="ar-SA" sz="2800" u="sng" dirty="0"/>
              <a:t>السلبية </a:t>
            </a:r>
            <a:r>
              <a:rPr lang="ar-SA" sz="2800" dirty="0"/>
              <a:t>التي تهدر طاقته وتدفع به نحو الانهيار وتعيق قدرته على التكيف مع بيئته ومحيطه.</a:t>
            </a:r>
            <a:endParaRPr lang="en-US" sz="2800" dirty="0"/>
          </a:p>
          <a:p>
            <a:pPr marL="0" indent="0">
              <a:buNone/>
            </a:pPr>
            <a:endParaRPr lang="ar-IQ" sz="2400" dirty="0"/>
          </a:p>
        </p:txBody>
      </p:sp>
    </p:spTree>
    <p:extLst>
      <p:ext uri="{BB962C8B-B14F-4D97-AF65-F5344CB8AC3E}">
        <p14:creationId xmlns:p14="http://schemas.microsoft.com/office/powerpoint/2010/main" val="2774015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31640" y="980728"/>
            <a:ext cx="7355160" cy="3960441"/>
          </a:xfrm>
        </p:spPr>
        <p:txBody>
          <a:bodyPr>
            <a:normAutofit/>
          </a:bodyPr>
          <a:lstStyle/>
          <a:p>
            <a:r>
              <a:rPr lang="ar-SA" sz="2400" b="1" dirty="0"/>
              <a:t>مثال على ذلك:</a:t>
            </a:r>
            <a:r>
              <a:rPr lang="ar-SA" sz="2400" dirty="0"/>
              <a:t> الشخص الذي يتسم بالشخصية الكمالية (ضغط داخلي) قد يشعر بالضغط الشديد عندما يواجه تعثرًا في دراسته (ضغط خارجي)، وقد يشكو من أعراض جسدية أو معرفية أو سلوكية. الشخصية الكمالية هي سمة شخصية تتميز بالكفاح لتحقيق الكمال والمبالغة في وضع معايير عالية جدًا للأداء، ويصاحبها تقييمات نقدية مبالغة للذات ومخاوف من تقييمات الآخرين. تدفع الكمالية الأفراد لمحاولة تحقيق المثالية التعجيزية، وعندما لا يستطيع الكماليون بلوغ أهدافهم، غالباً ما يصابون بالاكتئاب.</a:t>
            </a:r>
            <a:endParaRPr lang="en-US" sz="2400" dirty="0"/>
          </a:p>
          <a:p>
            <a:endParaRPr lang="ar-IQ" sz="2400" dirty="0"/>
          </a:p>
        </p:txBody>
      </p:sp>
    </p:spTree>
    <p:extLst>
      <p:ext uri="{BB962C8B-B14F-4D97-AF65-F5344CB8AC3E}">
        <p14:creationId xmlns:p14="http://schemas.microsoft.com/office/powerpoint/2010/main" val="34744545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331640" y="332656"/>
            <a:ext cx="6912768" cy="576064"/>
          </a:xfrm>
        </p:spPr>
        <p:txBody>
          <a:bodyPr>
            <a:normAutofit fontScale="90000"/>
          </a:bodyPr>
          <a:lstStyle/>
          <a:p>
            <a:pPr algn="ctr"/>
            <a:r>
              <a:rPr lang="ar-IQ" sz="2800" b="1" dirty="0" smtClean="0"/>
              <a:t/>
            </a:r>
            <a:br>
              <a:rPr lang="ar-IQ" sz="2800" b="1" dirty="0" smtClean="0"/>
            </a:br>
            <a:r>
              <a:rPr lang="ar-IQ" sz="2800" b="1" dirty="0" smtClean="0"/>
              <a:t/>
            </a:r>
            <a:br>
              <a:rPr lang="ar-IQ" sz="2800" b="1" dirty="0" smtClean="0"/>
            </a:br>
            <a:r>
              <a:rPr lang="ar-IQ" sz="2800" b="1" dirty="0"/>
              <a:t/>
            </a:r>
            <a:br>
              <a:rPr lang="ar-IQ" sz="2800" b="1" dirty="0"/>
            </a:br>
            <a:r>
              <a:rPr lang="ar-IQ" sz="2800" b="1" dirty="0" smtClean="0"/>
              <a:t/>
            </a:r>
            <a:br>
              <a:rPr lang="ar-IQ" sz="2800" b="1" dirty="0" smtClean="0"/>
            </a:br>
            <a:r>
              <a:rPr lang="ar-IQ" sz="2800" b="1" dirty="0" smtClean="0"/>
              <a:t/>
            </a:r>
            <a:br>
              <a:rPr lang="ar-IQ" sz="2800" b="1" dirty="0" smtClean="0"/>
            </a:br>
            <a:r>
              <a:rPr lang="ar-IQ" sz="2800" b="1" dirty="0"/>
              <a:t/>
            </a:r>
            <a:br>
              <a:rPr lang="ar-IQ" sz="2800" b="1" dirty="0"/>
            </a:br>
            <a:r>
              <a:rPr lang="ar-IQ" sz="2800" b="1" dirty="0" smtClean="0"/>
              <a:t/>
            </a:r>
            <a:br>
              <a:rPr lang="ar-IQ" sz="2800" b="1" dirty="0" smtClean="0"/>
            </a:br>
            <a:r>
              <a:rPr lang="ar-IQ" sz="2800" b="1" dirty="0"/>
              <a:t/>
            </a:r>
            <a:br>
              <a:rPr lang="ar-IQ" sz="2800" b="1" dirty="0"/>
            </a:br>
            <a:r>
              <a:rPr lang="ar-IQ" sz="2800" b="1" dirty="0" smtClean="0"/>
              <a:t/>
            </a:r>
            <a:br>
              <a:rPr lang="ar-IQ" sz="2800" b="1" dirty="0" smtClean="0"/>
            </a:br>
            <a:r>
              <a:rPr lang="ar-IQ" sz="2800" b="1" dirty="0"/>
              <a:t/>
            </a:r>
            <a:br>
              <a:rPr lang="ar-IQ" sz="2800" b="1" dirty="0"/>
            </a:br>
            <a:r>
              <a:rPr lang="ar-IQ" sz="2800" b="1" dirty="0" smtClean="0"/>
              <a:t/>
            </a:r>
            <a:br>
              <a:rPr lang="ar-IQ" sz="2800" b="1" dirty="0" smtClean="0"/>
            </a:br>
            <a:r>
              <a:rPr lang="ar-IQ" sz="2800" b="1" dirty="0" smtClean="0"/>
              <a:t/>
            </a:r>
            <a:br>
              <a:rPr lang="ar-IQ" sz="2800" b="1" dirty="0" smtClean="0"/>
            </a:br>
            <a:r>
              <a:rPr lang="ar-IQ" sz="2800" b="1" dirty="0"/>
              <a:t/>
            </a:r>
            <a:br>
              <a:rPr lang="ar-IQ" sz="2800" b="1" dirty="0"/>
            </a:br>
            <a:r>
              <a:rPr lang="ar-IQ" sz="2800" b="1" dirty="0" smtClean="0"/>
              <a:t/>
            </a:r>
            <a:br>
              <a:rPr lang="ar-IQ" sz="2800" b="1" dirty="0" smtClean="0"/>
            </a:br>
            <a:r>
              <a:rPr lang="ar-IQ" sz="2800" b="1" dirty="0"/>
              <a:t/>
            </a:r>
            <a:br>
              <a:rPr lang="ar-IQ" sz="2800" b="1" dirty="0"/>
            </a:br>
            <a:r>
              <a:rPr lang="ar-IQ" sz="2800" b="1" dirty="0" smtClean="0"/>
              <a:t/>
            </a:r>
            <a:br>
              <a:rPr lang="ar-IQ" sz="2800" b="1" dirty="0" smtClean="0"/>
            </a:br>
            <a:r>
              <a:rPr lang="ar-IQ" sz="2800" b="1" dirty="0" smtClean="0">
                <a:effectLst/>
              </a:rPr>
              <a:t/>
            </a:r>
            <a:br>
              <a:rPr lang="ar-IQ" sz="2800" b="1" dirty="0" smtClean="0">
                <a:effectLst/>
              </a:rPr>
            </a:br>
            <a:r>
              <a:rPr lang="ar-IQ" sz="2800" b="1" dirty="0">
                <a:effectLst/>
              </a:rPr>
              <a:t/>
            </a:r>
            <a:br>
              <a:rPr lang="ar-IQ" sz="2800" b="1" dirty="0">
                <a:effectLst/>
              </a:rPr>
            </a:br>
            <a:r>
              <a:rPr lang="ar-IQ" sz="2800" b="1" dirty="0" smtClean="0">
                <a:effectLst/>
              </a:rPr>
              <a:t/>
            </a:r>
            <a:br>
              <a:rPr lang="ar-IQ" sz="2800" b="1" dirty="0" smtClean="0">
                <a:effectLst/>
              </a:rPr>
            </a:br>
            <a:r>
              <a:rPr lang="ar-IQ" sz="2800" b="1" dirty="0" smtClean="0">
                <a:effectLst/>
              </a:rPr>
              <a:t>انواع ومصادر الضغوط النفسية</a:t>
            </a:r>
            <a:endParaRPr lang="ar-IQ" sz="2800" dirty="0">
              <a:cs typeface="+mn-cs"/>
            </a:endParaRPr>
          </a:p>
        </p:txBody>
      </p:sp>
      <p:sp>
        <p:nvSpPr>
          <p:cNvPr id="3" name="عنوان فرعي 2"/>
          <p:cNvSpPr>
            <a:spLocks noGrp="1"/>
          </p:cNvSpPr>
          <p:nvPr>
            <p:ph type="subTitle" idx="1"/>
          </p:nvPr>
        </p:nvSpPr>
        <p:spPr>
          <a:xfrm>
            <a:off x="1259632" y="1124744"/>
            <a:ext cx="7488832" cy="5040560"/>
          </a:xfrm>
        </p:spPr>
        <p:txBody>
          <a:bodyPr>
            <a:noAutofit/>
          </a:bodyPr>
          <a:lstStyle/>
          <a:p>
            <a:pPr lvl="0" algn="r"/>
            <a:r>
              <a:rPr lang="ar-SA" sz="1800" b="1" u="sng" dirty="0"/>
              <a:t>الضغوط الحياتية:</a:t>
            </a:r>
            <a:r>
              <a:rPr lang="ar-SA" sz="1800" dirty="0"/>
              <a:t> يقول علماء النفس أن الأزمات النفسية الشديدة أو الصدمات الانفعالية العنيفة والناتجة عن علاقة الفرد مع غيره على مستوى الأسرة والمدرسة والعمل أو المجتمع الذي يعيش فيه وغير ذلك من المشكلات أو الصعوبات التي </a:t>
            </a:r>
            <a:r>
              <a:rPr lang="ar-SA" sz="1800" dirty="0" err="1"/>
              <a:t>يواجهها</a:t>
            </a:r>
            <a:r>
              <a:rPr lang="ar-SA" sz="1800" dirty="0"/>
              <a:t> من السهل أن تدفعه إلى حالة من الضيق و</a:t>
            </a:r>
            <a:r>
              <a:rPr lang="ar-SA" sz="1800" u="sng" dirty="0">
                <a:hlinkClick r:id="rId3"/>
              </a:rPr>
              <a:t>القلق والتوتر</a:t>
            </a:r>
            <a:r>
              <a:rPr lang="ar-SA" sz="1800" dirty="0"/>
              <a:t> وهي بحد ذاتها ضغوط حياتية تؤثر على حياة الانسان واتزانه النفسي وعليه فإن الفرد حينما يتعرض يوميا لمصادر الضغوط النفسية كالمصائب أو مواقف أو هزات انفعالية شديدة قد يتحمل ذلك بالتكيف وقد لا يتحمل ذلك فينهار، لأن هناك فروق بين الناس في القدرة على التحمل والتكيف.</a:t>
            </a:r>
            <a:endParaRPr lang="en-US" sz="1800" dirty="0"/>
          </a:p>
          <a:p>
            <a:pPr lvl="0" algn="r"/>
            <a:r>
              <a:rPr lang="ar-SA" sz="1800" b="1" u="sng" dirty="0"/>
              <a:t>الضغوط المهنية:</a:t>
            </a:r>
            <a:r>
              <a:rPr lang="ar-SA" sz="1800" dirty="0"/>
              <a:t> إن ضغط العمل هي تعبير عن حالة الاجهاد العقلي أو الجسمي وتحدث نتيجة للحوادث التي تسبب قلقا أو انزعاجا أو نتيجة لعدم الرضا أو الأجواء العامة التي تسود بيئة العمل وهناك العديد من الأفراد الذين لا يحبون عملهم بل الظروف اضطرتهم لممارسته.</a:t>
            </a:r>
            <a:endParaRPr lang="en-US" sz="1800" dirty="0"/>
          </a:p>
          <a:p>
            <a:pPr lvl="0" algn="r"/>
            <a:r>
              <a:rPr lang="ar-SA" sz="1800" b="1" u="sng" dirty="0"/>
              <a:t>الضغوط </a:t>
            </a:r>
            <a:r>
              <a:rPr lang="ar-SA" sz="1800" b="1" u="sng" dirty="0" err="1" smtClean="0"/>
              <a:t>الزو</a:t>
            </a:r>
            <a:r>
              <a:rPr lang="ar-IQ" sz="1800" b="1" u="sng" dirty="0" smtClean="0"/>
              <a:t>ا</a:t>
            </a:r>
            <a:r>
              <a:rPr lang="ar-SA" sz="1800" b="1" u="sng" dirty="0" smtClean="0"/>
              <a:t>جية </a:t>
            </a:r>
            <a:r>
              <a:rPr lang="ar-SA" sz="1800" b="1" u="sng" dirty="0"/>
              <a:t>والعائلية</a:t>
            </a:r>
            <a:r>
              <a:rPr lang="ar-SA" sz="1800" dirty="0"/>
              <a:t>: وتظهر من خلال عدم التكيف الزواجي إما لاختلاف العمر أو الوضع الثقافي لدى الأزواج أو الاختلاف في صفات وخصائص الشخصية لكل منهم بالإضافة إلى الخلافات والمشاحنات المستمرة بينهم أو اهمال الشريك واجباته تجاه الشريك الآخر، تأتي أيضا الالتزامات المادية والظروف المعيشية وعدم قدرة الفرد على توفير احتياجاته واحتياجات أسرته يشكل مصدرا ضاغطا عليه.</a:t>
            </a:r>
            <a:endParaRPr lang="en-US" sz="1800" dirty="0"/>
          </a:p>
          <a:p>
            <a:pPr algn="r"/>
            <a:endParaRPr lang="ar-IQ" sz="1800" dirty="0" smtClean="0">
              <a:solidFill>
                <a:schemeClr val="tx1"/>
              </a:solidFill>
            </a:endParaRPr>
          </a:p>
          <a:p>
            <a:pPr algn="r"/>
            <a:endParaRPr lang="ar-IQ" sz="1800" dirty="0">
              <a:solidFill>
                <a:schemeClr val="tx1"/>
              </a:solidFill>
            </a:endParaRPr>
          </a:p>
        </p:txBody>
      </p:sp>
    </p:spTree>
    <p:extLst>
      <p:ext uri="{BB962C8B-B14F-4D97-AF65-F5344CB8AC3E}">
        <p14:creationId xmlns:p14="http://schemas.microsoft.com/office/powerpoint/2010/main" val="13834316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187624" y="1412776"/>
            <a:ext cx="7344816" cy="4248472"/>
          </a:xfrm>
        </p:spPr>
        <p:txBody>
          <a:bodyPr>
            <a:noAutofit/>
          </a:bodyPr>
          <a:lstStyle/>
          <a:p>
            <a:pPr lvl="0" algn="r"/>
            <a:endParaRPr lang="ar-IQ" sz="1800" b="1" u="sng" dirty="0"/>
          </a:p>
          <a:p>
            <a:pPr lvl="0" algn="r"/>
            <a:r>
              <a:rPr lang="ar-SA" sz="1800" b="1" u="sng" dirty="0" smtClean="0"/>
              <a:t>الضغوط </a:t>
            </a:r>
            <a:r>
              <a:rPr lang="ar-SA" sz="1800" b="1" u="sng" dirty="0"/>
              <a:t>الاجتماعية والمادية:</a:t>
            </a:r>
            <a:r>
              <a:rPr lang="ar-SA" sz="1800" dirty="0"/>
              <a:t> إن العلاقات الاجتماعية تتطلب الوقت والجهد والاستعداد لدى الفرد من أجل الانخراط بنجاح في تلك العلاقات وتحمله ما يترتب عليه من تبعات مادية ووقت. وعدم قدرة الفرد على التكيف مع متطلبات الحياة الاجتماعية تصبح مصدرا ضاغطا يكون له آثاره النفسية والاجتماعية عليه.</a:t>
            </a:r>
            <a:endParaRPr lang="en-US" sz="1800" dirty="0"/>
          </a:p>
          <a:p>
            <a:pPr lvl="0" algn="r"/>
            <a:r>
              <a:rPr lang="ar-SA" sz="1800" b="1" u="sng" dirty="0"/>
              <a:t>الضغوط الصحية</a:t>
            </a:r>
            <a:r>
              <a:rPr lang="ar-SA" sz="1800" u="sng" dirty="0"/>
              <a:t>:</a:t>
            </a:r>
            <a:r>
              <a:rPr lang="ar-SA" sz="1800" dirty="0"/>
              <a:t> إن إصابة الانسان ببعض الأمراض العضوية أو النفسية وخاصة المزمنة وما</a:t>
            </a:r>
            <a:r>
              <a:rPr lang="ar-IQ" sz="1800" dirty="0"/>
              <a:t> </a:t>
            </a:r>
            <a:r>
              <a:rPr lang="ar-SA" sz="1800" dirty="0"/>
              <a:t>يرافق تلك الأمراض من أعراض جانبية وتكلفة مادية تصبح هذه الأعراض والآلام مصدرا كبيرا لشعور المريض بالضغوط النفسية.</a:t>
            </a:r>
            <a:endParaRPr lang="en-US" sz="1800" dirty="0"/>
          </a:p>
          <a:p>
            <a:pPr lvl="0" algn="r"/>
            <a:r>
              <a:rPr lang="ar-SA" sz="1800" b="1" u="sng" dirty="0"/>
              <a:t>الضغوط الذاتية:</a:t>
            </a:r>
            <a:r>
              <a:rPr lang="ar-SA" sz="1800" dirty="0"/>
              <a:t> وهي الضغوط الناتجة عن الطموح الزائد لدى الفرد والدافعية الكبيرة للتميز والتفوق على الآخرين ورغبته في الوصول للكمال والمثالية.</a:t>
            </a:r>
            <a:endParaRPr lang="en-US" sz="1800" dirty="0"/>
          </a:p>
          <a:p>
            <a:pPr algn="r"/>
            <a:endParaRPr lang="ar-IQ" sz="1800" b="1" dirty="0">
              <a:solidFill>
                <a:schemeClr val="tx1"/>
              </a:solidFill>
            </a:endParaRPr>
          </a:p>
        </p:txBody>
      </p:sp>
      <p:sp>
        <p:nvSpPr>
          <p:cNvPr id="4" name="عنوان 3"/>
          <p:cNvSpPr>
            <a:spLocks noGrp="1"/>
          </p:cNvSpPr>
          <p:nvPr>
            <p:ph type="ctrTitle"/>
          </p:nvPr>
        </p:nvSpPr>
        <p:spPr>
          <a:xfrm>
            <a:off x="1432560" y="359898"/>
            <a:ext cx="7406640" cy="620830"/>
          </a:xfrm>
        </p:spPr>
        <p:txBody>
          <a:bodyPr>
            <a:normAutofit/>
          </a:bodyPr>
          <a:lstStyle/>
          <a:p>
            <a:pPr algn="ctr"/>
            <a:r>
              <a:rPr lang="ar-IQ" sz="2800" b="1" dirty="0">
                <a:effectLst/>
              </a:rPr>
              <a:t>انواع ومصادر الضغوط النفسية</a:t>
            </a:r>
            <a:endParaRPr lang="ar-IQ" sz="2800" dirty="0"/>
          </a:p>
        </p:txBody>
      </p:sp>
    </p:spTree>
    <p:extLst>
      <p:ext uri="{BB962C8B-B14F-4D97-AF65-F5344CB8AC3E}">
        <p14:creationId xmlns:p14="http://schemas.microsoft.com/office/powerpoint/2010/main" val="30536012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619672" y="188641"/>
            <a:ext cx="5760640" cy="576063"/>
          </a:xfrm>
        </p:spPr>
        <p:txBody>
          <a:bodyPr>
            <a:normAutofit/>
          </a:bodyPr>
          <a:lstStyle/>
          <a:p>
            <a:pPr algn="ctr"/>
            <a:r>
              <a:rPr lang="ar-SA" sz="2800" b="1" dirty="0"/>
              <a:t>كيف نتخلص من الضغوط النفسية؟</a:t>
            </a:r>
            <a:endParaRPr lang="ar-IQ" sz="2800" dirty="0"/>
          </a:p>
        </p:txBody>
      </p:sp>
      <p:sp>
        <p:nvSpPr>
          <p:cNvPr id="3" name="عنوان فرعي 2"/>
          <p:cNvSpPr>
            <a:spLocks noGrp="1"/>
          </p:cNvSpPr>
          <p:nvPr>
            <p:ph type="subTitle" idx="1"/>
          </p:nvPr>
        </p:nvSpPr>
        <p:spPr>
          <a:xfrm>
            <a:off x="1691680" y="908720"/>
            <a:ext cx="7056784" cy="4608512"/>
          </a:xfrm>
        </p:spPr>
        <p:txBody>
          <a:bodyPr>
            <a:normAutofit/>
          </a:bodyPr>
          <a:lstStyle/>
          <a:p>
            <a:endParaRPr lang="ar-IQ" sz="1800" dirty="0" smtClean="0"/>
          </a:p>
          <a:p>
            <a:pPr algn="r"/>
            <a:r>
              <a:rPr lang="ar-SA" sz="1800" b="1" u="sng" dirty="0" smtClean="0"/>
              <a:t>إن </a:t>
            </a:r>
            <a:r>
              <a:rPr lang="ar-SA" sz="1800" b="1" u="sng" dirty="0"/>
              <a:t>مرونة الفرد </a:t>
            </a:r>
            <a:r>
              <a:rPr lang="ar-SA" sz="1800" dirty="0"/>
              <a:t>من أهم العوامل التي تسهل عملية التعامل مع الضغوط، فالشخص المرن يستجيب للبيئة الجديدة استجابات مناسبة تمكنه من التوافق معها. حيث وجد العديد من العلماء أن المرونة تعد من عوامل الشخصية المقاومة للضغوط النفسية وأن الأشخاص الناجحين يستخدمون أنواعا من الأساليب التي تشتمل على حل المشكلات والتفكير الإيجابي والقليل من خداع الذات وغيرها من الأساليب </a:t>
            </a:r>
            <a:r>
              <a:rPr lang="ar-SA" sz="1800" dirty="0" err="1"/>
              <a:t>التجنبية</a:t>
            </a:r>
            <a:r>
              <a:rPr lang="ar-SA" sz="1800" dirty="0"/>
              <a:t> أو </a:t>
            </a:r>
            <a:r>
              <a:rPr lang="ar-SA" sz="1800" dirty="0" err="1"/>
              <a:t>الهروبية</a:t>
            </a:r>
            <a:r>
              <a:rPr lang="ar-SA" sz="1800" dirty="0"/>
              <a:t> للتخلص من الضغوطات النفسية</a:t>
            </a:r>
            <a:r>
              <a:rPr lang="ar-SA" sz="1800" dirty="0" smtClean="0"/>
              <a:t>.</a:t>
            </a:r>
            <a:endParaRPr lang="ar-IQ" sz="1800" dirty="0" smtClean="0"/>
          </a:p>
          <a:p>
            <a:pPr algn="r"/>
            <a:endParaRPr lang="en-US" sz="1800" dirty="0"/>
          </a:p>
          <a:p>
            <a:pPr algn="r"/>
            <a:r>
              <a:rPr lang="ar-SA" sz="1800" b="1" u="sng" dirty="0"/>
              <a:t>إن مواجهة </a:t>
            </a:r>
            <a:r>
              <a:rPr lang="ar-SA" sz="1800" b="1" u="sng" dirty="0" err="1"/>
              <a:t>ألضغوط</a:t>
            </a:r>
            <a:r>
              <a:rPr lang="ar-SA" sz="1800" b="1" u="sng" dirty="0"/>
              <a:t> النفسية والتخفيف من حدتها </a:t>
            </a:r>
            <a:r>
              <a:rPr lang="ar-SA" sz="1800" dirty="0"/>
              <a:t>هو اختزال الضغوط إلى أدنى حد ممكن. فالتخلص منها نهائيا يعني توقف الانسان عن اداء رسالته في الحياة ولذلك نحن بحاجة إلى الضغوط لمواصلة الكفاح في الحياة ولكن يجب أن نتعلم كيفية مواجهتها وتحويل السلبي منها إلى إيجابي ومحفز لنا على العمل والنجاح.</a:t>
            </a:r>
            <a:endParaRPr lang="en-US" sz="1800" dirty="0"/>
          </a:p>
          <a:p>
            <a:pPr algn="r"/>
            <a:endParaRPr lang="ar-IQ" sz="1800" b="1" dirty="0">
              <a:solidFill>
                <a:schemeClr val="tx1"/>
              </a:solidFill>
            </a:endParaRPr>
          </a:p>
        </p:txBody>
      </p:sp>
    </p:spTree>
    <p:extLst>
      <p:ext uri="{BB962C8B-B14F-4D97-AF65-F5344CB8AC3E}">
        <p14:creationId xmlns:p14="http://schemas.microsoft.com/office/powerpoint/2010/main" val="2729492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763688" y="188640"/>
            <a:ext cx="6552728" cy="504055"/>
          </a:xfrm>
        </p:spPr>
        <p:txBody>
          <a:bodyPr>
            <a:normAutofit fontScale="90000"/>
          </a:bodyPr>
          <a:lstStyle/>
          <a:p>
            <a:pPr algn="ctr"/>
            <a:r>
              <a:rPr lang="ar-IQ" sz="2400" b="1" dirty="0" smtClean="0"/>
              <a:t/>
            </a:r>
            <a:br>
              <a:rPr lang="ar-IQ" sz="2400" b="1" dirty="0" smtClean="0"/>
            </a:br>
            <a:r>
              <a:rPr lang="en-US" sz="2400" dirty="0"/>
              <a:t/>
            </a:r>
            <a:br>
              <a:rPr lang="en-US" sz="2400" dirty="0"/>
            </a:br>
            <a:r>
              <a:rPr lang="ar-IQ" sz="2400" b="1" dirty="0">
                <a:solidFill>
                  <a:schemeClr val="tx2">
                    <a:shade val="30000"/>
                    <a:satMod val="150000"/>
                  </a:schemeClr>
                </a:solidFill>
                <a:latin typeface="+mn-lt"/>
                <a:ea typeface="+mn-ea"/>
                <a:cs typeface="+mn-cs"/>
              </a:rPr>
              <a:t>أهم اعراض الضغط النفسي </a:t>
            </a:r>
          </a:p>
        </p:txBody>
      </p:sp>
      <p:sp>
        <p:nvSpPr>
          <p:cNvPr id="3" name="عنوان فرعي 2"/>
          <p:cNvSpPr>
            <a:spLocks noGrp="1"/>
          </p:cNvSpPr>
          <p:nvPr>
            <p:ph type="subTitle" idx="1"/>
          </p:nvPr>
        </p:nvSpPr>
        <p:spPr>
          <a:xfrm>
            <a:off x="467544" y="836712"/>
            <a:ext cx="8136904" cy="5544616"/>
          </a:xfrm>
        </p:spPr>
        <p:txBody>
          <a:bodyPr>
            <a:normAutofit fontScale="92500" lnSpcReduction="10000"/>
          </a:bodyPr>
          <a:lstStyle/>
          <a:p>
            <a:pPr algn="r"/>
            <a:r>
              <a:rPr lang="ar-SA" sz="2400" b="1" u="sng" dirty="0"/>
              <a:t>الأعراض الجسدية</a:t>
            </a:r>
            <a:r>
              <a:rPr lang="ar-SA" sz="2400" b="1" u="sng" dirty="0" smtClean="0"/>
              <a:t>:</a:t>
            </a:r>
            <a:endParaRPr lang="ar-IQ" sz="2400" b="1" u="sng" dirty="0" smtClean="0"/>
          </a:p>
          <a:p>
            <a:pPr lvl="0" algn="r"/>
            <a:r>
              <a:rPr lang="ar-IQ" sz="2400" dirty="0" smtClean="0"/>
              <a:t>ـ </a:t>
            </a:r>
            <a:r>
              <a:rPr lang="ar-SA" sz="2400" dirty="0" smtClean="0"/>
              <a:t>الصداع بأنواعه.</a:t>
            </a:r>
            <a:endParaRPr lang="en-US" sz="2400" dirty="0"/>
          </a:p>
          <a:p>
            <a:pPr lvl="0" algn="r"/>
            <a:r>
              <a:rPr lang="ar-IQ" sz="2400" dirty="0" smtClean="0"/>
              <a:t>ـ </a:t>
            </a:r>
            <a:r>
              <a:rPr lang="ar-SA" sz="2400" dirty="0" smtClean="0"/>
              <a:t>الشد </a:t>
            </a:r>
            <a:r>
              <a:rPr lang="ar-SA" sz="2400" dirty="0"/>
              <a:t>العضلي.</a:t>
            </a:r>
            <a:endParaRPr lang="en-US" sz="2400" dirty="0"/>
          </a:p>
          <a:p>
            <a:pPr lvl="0" algn="r"/>
            <a:r>
              <a:rPr lang="ar-IQ" sz="2400" dirty="0" smtClean="0"/>
              <a:t>ـ </a:t>
            </a:r>
            <a:r>
              <a:rPr lang="ar-SA" sz="2400" dirty="0" smtClean="0"/>
              <a:t>زيادة </a:t>
            </a:r>
            <a:r>
              <a:rPr lang="ar-SA" sz="2400" dirty="0"/>
              <a:t>التعرق.</a:t>
            </a:r>
            <a:endParaRPr lang="en-US" sz="2400" dirty="0"/>
          </a:p>
          <a:p>
            <a:pPr lvl="0" algn="r"/>
            <a:r>
              <a:rPr lang="ar-IQ" sz="2400" dirty="0" smtClean="0"/>
              <a:t>ـ </a:t>
            </a:r>
            <a:r>
              <a:rPr lang="ar-SA" sz="2400" dirty="0" smtClean="0"/>
              <a:t>خفقان </a:t>
            </a:r>
            <a:r>
              <a:rPr lang="ar-SA" sz="2400" dirty="0"/>
              <a:t>القلب.</a:t>
            </a:r>
            <a:endParaRPr lang="en-US" sz="2400" dirty="0"/>
          </a:p>
          <a:p>
            <a:pPr lvl="0" algn="r"/>
            <a:r>
              <a:rPr lang="ar-IQ" sz="2400" dirty="0" smtClean="0"/>
              <a:t>ـ </a:t>
            </a:r>
            <a:r>
              <a:rPr lang="ar-SA" sz="2400" dirty="0" smtClean="0"/>
              <a:t>ألم </a:t>
            </a:r>
            <a:r>
              <a:rPr lang="ar-SA" sz="2400" dirty="0"/>
              <a:t>الظهر، وخاصة الجزء السفلي.</a:t>
            </a:r>
            <a:endParaRPr lang="en-US" sz="2400" dirty="0"/>
          </a:p>
          <a:p>
            <a:pPr lvl="0" algn="r"/>
            <a:r>
              <a:rPr lang="ar-IQ" sz="2400" dirty="0" smtClean="0"/>
              <a:t>ـ </a:t>
            </a:r>
            <a:r>
              <a:rPr lang="ar-SA" sz="2400" dirty="0" smtClean="0"/>
              <a:t>اضطرابات </a:t>
            </a:r>
            <a:r>
              <a:rPr lang="ar-SA" sz="2400" dirty="0"/>
              <a:t>النوم.</a:t>
            </a:r>
            <a:endParaRPr lang="en-US" sz="2400" dirty="0"/>
          </a:p>
          <a:p>
            <a:pPr lvl="0" algn="r"/>
            <a:r>
              <a:rPr lang="ar-IQ" sz="2400" dirty="0" smtClean="0"/>
              <a:t>ـ </a:t>
            </a:r>
            <a:r>
              <a:rPr lang="ar-SA" sz="2400" dirty="0" smtClean="0"/>
              <a:t>الضغط </a:t>
            </a:r>
            <a:r>
              <a:rPr lang="ar-SA" sz="2400" dirty="0"/>
              <a:t>على الأسنان.</a:t>
            </a:r>
            <a:endParaRPr lang="en-US" sz="2400" dirty="0"/>
          </a:p>
          <a:p>
            <a:pPr lvl="0" algn="r"/>
            <a:r>
              <a:rPr lang="ar-IQ" sz="2400" dirty="0" smtClean="0"/>
              <a:t>ـ </a:t>
            </a:r>
            <a:r>
              <a:rPr lang="ar-SA" sz="2400" dirty="0" smtClean="0"/>
              <a:t>ألم </a:t>
            </a:r>
            <a:r>
              <a:rPr lang="ar-SA" sz="2400" dirty="0"/>
              <a:t>في العضلات، وخاصة الرقبة والأكتاف.</a:t>
            </a:r>
            <a:endParaRPr lang="en-US" sz="2400" dirty="0"/>
          </a:p>
          <a:p>
            <a:pPr lvl="0" algn="r"/>
            <a:r>
              <a:rPr lang="ar-IQ" sz="2400" dirty="0" smtClean="0"/>
              <a:t>ـ </a:t>
            </a:r>
            <a:r>
              <a:rPr lang="ar-SA" sz="2400" dirty="0" smtClean="0"/>
              <a:t>عسر </a:t>
            </a:r>
            <a:r>
              <a:rPr lang="ar-SA" sz="2400" dirty="0"/>
              <a:t>الهضم.</a:t>
            </a:r>
            <a:endParaRPr lang="en-US" sz="2400" dirty="0"/>
          </a:p>
          <a:p>
            <a:pPr lvl="0" algn="r"/>
            <a:r>
              <a:rPr lang="ar-IQ" sz="2400" dirty="0" smtClean="0"/>
              <a:t>ـ </a:t>
            </a:r>
            <a:r>
              <a:rPr lang="ar-SA" sz="2400" dirty="0" smtClean="0"/>
              <a:t>تغير </a:t>
            </a:r>
            <a:r>
              <a:rPr lang="ar-SA" sz="2400" dirty="0"/>
              <a:t>في الشهية.</a:t>
            </a:r>
            <a:endParaRPr lang="en-US" sz="2400" dirty="0"/>
          </a:p>
          <a:p>
            <a:pPr lvl="0" algn="r"/>
            <a:r>
              <a:rPr lang="ar-IQ" sz="2400" dirty="0" smtClean="0"/>
              <a:t>ـ </a:t>
            </a:r>
            <a:r>
              <a:rPr lang="ar-SA" sz="2400" dirty="0" smtClean="0"/>
              <a:t>الإسهال </a:t>
            </a:r>
            <a:r>
              <a:rPr lang="ar-SA" sz="2400" dirty="0"/>
              <a:t>والإمساك.</a:t>
            </a:r>
            <a:endParaRPr lang="en-US" sz="2400" dirty="0"/>
          </a:p>
          <a:p>
            <a:pPr lvl="0" algn="r"/>
            <a:r>
              <a:rPr lang="ar-IQ" sz="2400" dirty="0" smtClean="0"/>
              <a:t>ـ ا</a:t>
            </a:r>
            <a:r>
              <a:rPr lang="ar-SA" sz="2400" dirty="0" smtClean="0"/>
              <a:t>لتعب </a:t>
            </a:r>
            <a:r>
              <a:rPr lang="ar-SA" sz="2400" dirty="0"/>
              <a:t>والإرهاق وسرعة الإجهاد.</a:t>
            </a:r>
            <a:endParaRPr lang="en-US" sz="2400" dirty="0"/>
          </a:p>
          <a:p>
            <a:pPr lvl="0" algn="r"/>
            <a:r>
              <a:rPr lang="ar-IQ" sz="2400" dirty="0" smtClean="0"/>
              <a:t>ـ </a:t>
            </a:r>
            <a:r>
              <a:rPr lang="ar-SA" sz="2400" dirty="0" smtClean="0"/>
              <a:t>اضطراب </a:t>
            </a:r>
            <a:r>
              <a:rPr lang="ar-SA" sz="2400" dirty="0"/>
              <a:t>التنفس.</a:t>
            </a:r>
            <a:endParaRPr lang="en-US" sz="2400" dirty="0"/>
          </a:p>
          <a:p>
            <a:pPr algn="r"/>
            <a:endParaRPr lang="en-US" sz="2400" dirty="0"/>
          </a:p>
          <a:p>
            <a:pPr algn="r"/>
            <a:endParaRPr lang="ar-IQ" sz="2400" dirty="0">
              <a:solidFill>
                <a:schemeClr val="tx1"/>
              </a:solidFill>
            </a:endParaRPr>
          </a:p>
        </p:txBody>
      </p:sp>
    </p:spTree>
    <p:extLst>
      <p:ext uri="{BB962C8B-B14F-4D97-AF65-F5344CB8AC3E}">
        <p14:creationId xmlns:p14="http://schemas.microsoft.com/office/powerpoint/2010/main" val="42087642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320</TotalTime>
  <Words>393</Words>
  <Application>Microsoft Office PowerPoint</Application>
  <PresentationFormat>عرض على الشاشة (3:4)‏</PresentationFormat>
  <Paragraphs>73</Paragraphs>
  <Slides>13</Slides>
  <Notes>2</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انقلاب</vt:lpstr>
      <vt:lpstr>برعاية السيد عميد كلية التربية أبن رشد للعلوم الانسانية  (أ.د. علاوي سادر جازع ) المحترم  تقيم الوحدة الارشادية وبالتعاون مع وحدة التعليم المستمر وقسم الجغرافية ورشة علمية بعنوان  ((حول اساليب مواجهة الضغوط النفسية))  يحاضر فيها (م.د. فاطمة حمدي سلوم ـ م.د. ايمان نعمه جاسم)  بإدارة ( أ.د. نادرة جميل حمد )  يوم الاربعاء الموافق ( 2026/3/11) في تمام الساعة التاسعة صباحا وعلى قاعة خطاب صكار العاني ـ قسم الجغرافية </vt:lpstr>
      <vt:lpstr>مقــــــــدمة تخيل أنك تعيش في حالة تأهب مستمر، قلبك يخفق بسرعة، وعقلك مشغول بالتفكير في المشاكل. هذا هو شعور الضغط الذي يعاني منه الملايين حول العالم. هل تعلم أن الضغط المستمر يمكن أن يؤدي إلى أمراض خطيرة مثل أمراض القلب والاكتئاب  إن نمط الحياة المتسارع وزيادة مصادر الضغوط من أعباء مادية ومتطلبات أسرية واجتماعية ووظيفية قد ضاعف معدلات الإحساس بالضغط لدى الإنسان، مما زاد من معدلات الأمراض النفسية والجسدية، وأثر بشكل كبير على جودة حياة الفرد والمجتمع. الوعي هو أول خطوات العلاج، وفهمك لمعنى الضغوطات وكيفية حدوثها، والعوامل المسببة لها وأثرها على جوانب حياتك النفسية والجسدية والسلوكية، سوف يساعدك على تفادي الكثير من آثارها غير الصحية ويمنحك استبصارًا بذاتك وفهمًا وتقبلاً لذاتك وقدراتك والظروف من حولك. وبالتالي، يتبين لك ما المهارات والاستراتيجيات التي تحتاجها لتمكنك من التعامل مع الضغوطات وتجاوزها أو التعايش معها دون أن تؤثر عليك. تعتبر الضغوط النفسیة إحدى الظواهر في حیاة  الإنسان تظهر في مواقف الحیاة المختلفة، حیث أصبحت جزء من الحیاة  الیومیة، مما یحتم علینا التعرف على أسبابها وكیفیة إدارتها والتخفیف من حدتها. وتشیر الإحصاءات العالمیة إن (٨٠ % ) من الأمراض الحدیثة سببها الضغوط النفسیة وان (٥٠% ) من مشكلات المرضى المراجعین للأطباء والمستشفیات ناتجة عن الضغوط النفسیة، وان (٢٥ % )من أفراد المجتمع یعانون شكلا من أشكال الضغط </vt:lpstr>
      <vt:lpstr>مفهوم الضغوط النفسية  هي أحداث خارجة عن إرادة الفرد أو متطلبات استثنائية أو مشاكل أو صعوبات تجعله في وضع غير اعتيادي، فتسبب له توتراً أو تشكل عليه تهديداً يفشل في السيطرة عليه وقد ينجم عنها اضطرابات نفسية متعددة مثل: القلق، الاكتئاب، الهستيريا، اضطراب مابعد الصدمة . بالاضافة الى العديد من الأمراض الجسدية مثل: القلب السكري، ضغط الدم، السرطان، أمراض الربو والجهاز التنفسي، أمراض الجهاز الهضمي</vt:lpstr>
      <vt:lpstr>كيف تتكون الضغوط النفسية </vt:lpstr>
      <vt:lpstr>عرض تقديمي في PowerPoint</vt:lpstr>
      <vt:lpstr>                   انواع ومصادر الضغوط النفسية</vt:lpstr>
      <vt:lpstr>انواع ومصادر الضغوط النفسية</vt:lpstr>
      <vt:lpstr>كيف نتخلص من الضغوط النفسية؟</vt:lpstr>
      <vt:lpstr>  أهم اعراض الضغط النفسي </vt:lpstr>
      <vt:lpstr>أهم اعراض الضغط النفسي</vt:lpstr>
      <vt:lpstr>أهم اعراض الضغط النفسي </vt:lpstr>
      <vt:lpstr>استراتيجيات مواجهة الضغوط النفسية:</vt:lpstr>
      <vt:lpstr>شكراً لحسن اصغائكم دمتم بخير </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acer</dc:creator>
  <cp:lastModifiedBy>Maher</cp:lastModifiedBy>
  <cp:revision>34</cp:revision>
  <dcterms:created xsi:type="dcterms:W3CDTF">2026-02-09T16:24:17Z</dcterms:created>
  <dcterms:modified xsi:type="dcterms:W3CDTF">2026-03-12T05:42:08Z</dcterms:modified>
</cp:coreProperties>
</file>