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17" r:id="rId23"/>
    <p:sldId id="318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0772" autoAdjust="0"/>
  </p:normalViewPr>
  <p:slideViewPr>
    <p:cSldViewPr snapToGrid="0" snapToObjects="1">
      <p:cViewPr varScale="1">
        <p:scale>
          <a:sx n="64" d="100"/>
          <a:sy n="64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578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85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411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06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8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49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4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4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7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6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1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B428AE-1BB8-4A22-A1B3-257B91E972C4}"/>
              </a:ext>
            </a:extLst>
          </p:cNvPr>
          <p:cNvSpPr txBox="1"/>
          <p:nvPr/>
        </p:nvSpPr>
        <p:spPr>
          <a:xfrm>
            <a:off x="657225" y="1267123"/>
            <a:ext cx="815816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cs typeface="+mj-cs"/>
              </a:rPr>
              <a:t>Tissue Fixation in Histology Preserving Cellular Structure for Microscopic Analysis</a:t>
            </a:r>
            <a:endParaRPr lang="ar-IQ" sz="3200" b="1" dirty="0">
              <a:cs typeface="+mj-cs"/>
            </a:endParaRPr>
          </a:p>
          <a:p>
            <a:pPr algn="ctr"/>
            <a:endParaRPr lang="ar-IQ" sz="3200" b="1" dirty="0">
              <a:cs typeface="+mj-cs"/>
            </a:endParaRPr>
          </a:p>
          <a:p>
            <a:endParaRPr lang="ar-IQ" dirty="0"/>
          </a:p>
          <a:p>
            <a:endParaRPr lang="ar-IQ" dirty="0"/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dirty="0"/>
              <a:t> </a:t>
            </a:r>
            <a:endParaRPr lang="ar-IQ" dirty="0"/>
          </a:p>
          <a:p>
            <a:endParaRPr lang="ar-IQ" dirty="0"/>
          </a:p>
          <a:p>
            <a:endParaRPr lang="ar-IQ" dirty="0"/>
          </a:p>
          <a:p>
            <a:pPr algn="ctr"/>
            <a:r>
              <a:rPr lang="en-US" dirty="0"/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Hadaf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 Mohammed</a:t>
            </a:r>
            <a:endParaRPr lang="ar-IQ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12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Issues with Formalin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433" y="1872130"/>
            <a:ext cx="7704667" cy="3332816"/>
          </a:xfrm>
        </p:spPr>
        <p:txBody>
          <a:bodyPr/>
          <a:lstStyle/>
          <a:p>
            <a:endParaRPr dirty="0"/>
          </a:p>
          <a:p>
            <a:pPr lvl="1"/>
            <a:r>
              <a:rPr sz="2800" b="1" dirty="0"/>
              <a:t>Oxidizes to formic acid → pigment artifact</a:t>
            </a:r>
          </a:p>
          <a:p>
            <a:pPr lvl="1"/>
            <a:r>
              <a:rPr sz="2800" b="1" dirty="0"/>
              <a:t>Requires neutralization with calcium carbonate</a:t>
            </a:r>
          </a:p>
          <a:p>
            <a:pPr lvl="1"/>
            <a:r>
              <a:rPr sz="2800" b="1" dirty="0"/>
              <a:t>Prolonged exposure causes dermatitis and sinus irritation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Alcohol Fixatives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695" y="2338388"/>
            <a:ext cx="7704667" cy="3332816"/>
          </a:xfrm>
        </p:spPr>
        <p:txBody>
          <a:bodyPr/>
          <a:lstStyle/>
          <a:p>
            <a:endParaRPr dirty="0"/>
          </a:p>
          <a:p>
            <a:pPr lvl="1"/>
            <a:r>
              <a:rPr sz="2800" b="1" dirty="0"/>
              <a:t>Ethyl alcohol commonly used</a:t>
            </a:r>
          </a:p>
          <a:p>
            <a:pPr lvl="1"/>
            <a:r>
              <a:rPr sz="2800" b="1" dirty="0"/>
              <a:t>Oxidizes to acetaldehyde → acetic acid</a:t>
            </a:r>
          </a:p>
          <a:p>
            <a:pPr lvl="1"/>
            <a:r>
              <a:rPr sz="2800" b="1" dirty="0"/>
              <a:t>Slow penetration, causes tissue shrinkage and hardening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Osmic Acid (OsO₄)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870" y="2133429"/>
            <a:ext cx="7704667" cy="3332816"/>
          </a:xfrm>
        </p:spPr>
        <p:txBody>
          <a:bodyPr>
            <a:normAutofit fontScale="92500"/>
          </a:bodyPr>
          <a:lstStyle/>
          <a:p>
            <a:endParaRPr dirty="0"/>
          </a:p>
          <a:p>
            <a:pPr lvl="1"/>
            <a:r>
              <a:rPr sz="3200" b="1" dirty="0"/>
              <a:t>Excellent for fixation of lipids</a:t>
            </a:r>
          </a:p>
          <a:p>
            <a:pPr lvl="1"/>
            <a:r>
              <a:rPr sz="3200" b="1" dirty="0"/>
              <a:t>Slow penetration, expensive, toxic</a:t>
            </a:r>
          </a:p>
          <a:p>
            <a:pPr lvl="1"/>
            <a:r>
              <a:rPr sz="3200" b="1" dirty="0"/>
              <a:t>Used mainly for electron microscopy</a:t>
            </a:r>
          </a:p>
          <a:p>
            <a:pPr lvl="1"/>
            <a:r>
              <a:rPr sz="3200" b="1" dirty="0"/>
              <a:t>Stains lipids black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Acetic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83" y="2405064"/>
            <a:ext cx="7704667" cy="3332816"/>
          </a:xfrm>
        </p:spPr>
        <p:txBody>
          <a:bodyPr>
            <a:normAutofit/>
          </a:bodyPr>
          <a:lstStyle/>
          <a:p>
            <a:endParaRPr dirty="0"/>
          </a:p>
          <a:p>
            <a:pPr lvl="1"/>
            <a:r>
              <a:rPr sz="3200" b="1" dirty="0"/>
              <a:t>Good nuclear fixative</a:t>
            </a:r>
          </a:p>
          <a:p>
            <a:pPr lvl="1"/>
            <a:r>
              <a:rPr sz="3200" b="1" dirty="0"/>
              <a:t>Causes swelling of tissues (opposite of alcohol)</a:t>
            </a:r>
          </a:p>
          <a:p>
            <a:pPr lvl="1"/>
            <a:r>
              <a:rPr sz="3200" b="1" dirty="0"/>
              <a:t>Does not fix lipids</a:t>
            </a:r>
          </a:p>
          <a:p>
            <a:pPr lvl="1"/>
            <a:r>
              <a:rPr sz="3200" b="1" dirty="0"/>
              <a:t>Used in compound fixatives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Mercuric Chloride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58" y="2530983"/>
            <a:ext cx="7704667" cy="3332816"/>
          </a:xfrm>
        </p:spPr>
        <p:txBody>
          <a:bodyPr/>
          <a:lstStyle/>
          <a:p>
            <a:endParaRPr dirty="0"/>
          </a:p>
          <a:p>
            <a:pPr lvl="1"/>
            <a:r>
              <a:rPr sz="2400" b="1" dirty="0"/>
              <a:t>Strong protein coagulant</a:t>
            </a:r>
          </a:p>
          <a:p>
            <a:pPr lvl="1"/>
            <a:r>
              <a:rPr sz="2400" b="1" dirty="0"/>
              <a:t>Good nuclear detail</a:t>
            </a:r>
          </a:p>
          <a:p>
            <a:pPr lvl="1"/>
            <a:r>
              <a:rPr sz="2400" b="1" dirty="0"/>
              <a:t>Tissues become very hard</a:t>
            </a:r>
          </a:p>
          <a:p>
            <a:pPr lvl="1"/>
            <a:r>
              <a:rPr sz="2400" b="1" dirty="0"/>
              <a:t>Leaves mercury pigment—requires removal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Picric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pPr lvl="1"/>
            <a:r>
              <a:rPr sz="2800" b="1" dirty="0"/>
              <a:t>Good for glycogen and soft tissues</a:t>
            </a:r>
          </a:p>
          <a:p>
            <a:pPr lvl="1"/>
            <a:r>
              <a:rPr sz="2800" b="1" dirty="0"/>
              <a:t>Improves staining with acid dyes</a:t>
            </a:r>
          </a:p>
          <a:p>
            <a:pPr lvl="1"/>
            <a:r>
              <a:rPr sz="2800" b="1" dirty="0"/>
              <a:t>Causes shrinkage if used alone</a:t>
            </a:r>
          </a:p>
          <a:p>
            <a:pPr lvl="1"/>
            <a:r>
              <a:rPr sz="2800" b="1" dirty="0"/>
              <a:t>Highly explosive when dry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Compound Fixatives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sz="3200" b="1" dirty="0"/>
          </a:p>
          <a:p>
            <a:pPr lvl="1"/>
            <a:r>
              <a:rPr sz="3200" b="1" dirty="0"/>
              <a:t>Combination of chemicals to enhance fixation quality</a:t>
            </a:r>
          </a:p>
          <a:p>
            <a:pPr lvl="1"/>
            <a:r>
              <a:rPr sz="3200" b="1" dirty="0"/>
              <a:t>Provide balanced nuclear and cytoplasmic fixation</a:t>
            </a:r>
          </a:p>
          <a:p>
            <a:pPr lvl="1"/>
            <a:r>
              <a:rPr sz="3200" b="1" dirty="0"/>
              <a:t>Include </a:t>
            </a:r>
            <a:r>
              <a:rPr sz="3200" b="1" dirty="0" err="1"/>
              <a:t>Bouin’s</a:t>
            </a:r>
            <a:r>
              <a:rPr sz="3200" b="1" dirty="0"/>
              <a:t>, </a:t>
            </a:r>
            <a:r>
              <a:rPr sz="3200" b="1" dirty="0" err="1"/>
              <a:t>Zenker’s</a:t>
            </a:r>
            <a:r>
              <a:rPr sz="3200" b="1" dirty="0"/>
              <a:t>, </a:t>
            </a:r>
            <a:r>
              <a:rPr sz="3200" b="1" dirty="0" err="1"/>
              <a:t>Carnoy’s</a:t>
            </a:r>
            <a:r>
              <a:rPr sz="3200" b="1" dirty="0"/>
              <a:t> fixatives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Bouin’s Fixative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dirty="0"/>
          </a:p>
          <a:p>
            <a:pPr lvl="1"/>
            <a:r>
              <a:rPr sz="3200" b="1" dirty="0"/>
              <a:t>Contains picric acid, formaldehyde, acetic acid</a:t>
            </a:r>
          </a:p>
          <a:p>
            <a:pPr lvl="1"/>
            <a:r>
              <a:rPr sz="3200" b="1" dirty="0"/>
              <a:t>Excellent for soft tissues and embryos</a:t>
            </a:r>
          </a:p>
          <a:p>
            <a:pPr lvl="1"/>
            <a:r>
              <a:rPr sz="3200" b="1" dirty="0"/>
              <a:t>Good for trichrome staining</a:t>
            </a:r>
          </a:p>
          <a:p>
            <a:pPr lvl="1"/>
            <a:r>
              <a:rPr sz="3200" b="1" dirty="0"/>
              <a:t>Causes yellow coloration—removed with ethanol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Zenker’s Fixative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lvl="1"/>
            <a:r>
              <a:rPr sz="2800" b="1" dirty="0"/>
              <a:t>Contains mercuric chloride and potassium dichromate</a:t>
            </a:r>
          </a:p>
          <a:p>
            <a:pPr lvl="1"/>
            <a:r>
              <a:rPr sz="2800" b="1" dirty="0"/>
              <a:t>Excellent nuclear fixation</a:t>
            </a:r>
          </a:p>
          <a:p>
            <a:pPr lvl="1"/>
            <a:r>
              <a:rPr sz="2800" b="1" dirty="0"/>
              <a:t>Not suitable for enzyme studies</a:t>
            </a:r>
          </a:p>
          <a:p>
            <a:pPr lvl="1"/>
            <a:r>
              <a:rPr sz="2800" b="1" dirty="0"/>
              <a:t>Leaves mercury pigment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Carnoy’s Fixative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pPr lvl="1"/>
            <a:r>
              <a:rPr sz="3200" b="1" dirty="0"/>
              <a:t>Contains ethanol, chloroform, acetic acid</a:t>
            </a:r>
          </a:p>
          <a:p>
            <a:pPr lvl="1"/>
            <a:r>
              <a:rPr sz="3200" b="1" dirty="0"/>
              <a:t>Rapid fixation</a:t>
            </a:r>
          </a:p>
          <a:p>
            <a:pPr lvl="1"/>
            <a:r>
              <a:rPr sz="3200" b="1" dirty="0"/>
              <a:t>Excellent for chromosomes</a:t>
            </a:r>
          </a:p>
          <a:p>
            <a:pPr lvl="1"/>
            <a:r>
              <a:rPr sz="3200" b="1" dirty="0"/>
              <a:t>Causes marked shrinking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Fixation in Histology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lvl="1"/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Definition, principles, aims, properties, and major fixatives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Factors Affecting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024063"/>
            <a:ext cx="7704667" cy="3332816"/>
          </a:xfrm>
        </p:spPr>
        <p:txBody>
          <a:bodyPr>
            <a:normAutofit fontScale="92500"/>
          </a:bodyPr>
          <a:lstStyle/>
          <a:p>
            <a:endParaRPr dirty="0"/>
          </a:p>
          <a:p>
            <a:pPr lvl="1"/>
            <a:r>
              <a:rPr sz="3200" b="1" dirty="0"/>
              <a:t>Temperature influences fixation speed</a:t>
            </a:r>
          </a:p>
          <a:p>
            <a:pPr lvl="1"/>
            <a:r>
              <a:rPr sz="3200" b="1" dirty="0"/>
              <a:t>Tissue size and thickness</a:t>
            </a:r>
          </a:p>
          <a:p>
            <a:pPr lvl="1"/>
            <a:r>
              <a:rPr sz="3200" b="1" dirty="0"/>
              <a:t>Type and concentration of fixative</a:t>
            </a:r>
          </a:p>
          <a:p>
            <a:pPr lvl="1"/>
            <a:r>
              <a:rPr sz="3200" b="1" dirty="0"/>
              <a:t>Duration of fixation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223963"/>
            <a:ext cx="7704667" cy="3332816"/>
          </a:xfrm>
        </p:spPr>
        <p:txBody>
          <a:bodyPr>
            <a:normAutofit fontScale="92500" lnSpcReduction="10000"/>
          </a:bodyPr>
          <a:lstStyle/>
          <a:p>
            <a:endParaRPr dirty="0"/>
          </a:p>
          <a:p>
            <a:pPr lvl="1"/>
            <a:r>
              <a:rPr sz="3200" b="1" dirty="0"/>
              <a:t>Fixation preserves structure and chemistry</a:t>
            </a:r>
          </a:p>
          <a:p>
            <a:pPr lvl="1"/>
            <a:r>
              <a:rPr sz="3200" b="1" dirty="0"/>
              <a:t>Choice of fixative depends on study type</a:t>
            </a:r>
          </a:p>
          <a:p>
            <a:pPr lvl="1"/>
            <a:r>
              <a:rPr sz="3200" b="1" dirty="0"/>
              <a:t>Proper fixation is essential for quality microscopy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95B7DC-EAFB-4398-ABB7-FE785C4DF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46988"/>
              </p:ext>
            </p:extLst>
          </p:nvPr>
        </p:nvGraphicFramePr>
        <p:xfrm>
          <a:off x="685799" y="171450"/>
          <a:ext cx="8143876" cy="6129337"/>
        </p:xfrm>
        <a:graphic>
          <a:graphicData uri="http://schemas.openxmlformats.org/drawingml/2006/table">
            <a:tbl>
              <a:tblPr/>
              <a:tblGrid>
                <a:gridCol w="2035969">
                  <a:extLst>
                    <a:ext uri="{9D8B030D-6E8A-4147-A177-3AD203B41FA5}">
                      <a16:colId xmlns:a16="http://schemas.microsoft.com/office/drawing/2014/main" val="1028167987"/>
                    </a:ext>
                  </a:extLst>
                </a:gridCol>
                <a:gridCol w="2035969">
                  <a:extLst>
                    <a:ext uri="{9D8B030D-6E8A-4147-A177-3AD203B41FA5}">
                      <a16:colId xmlns:a16="http://schemas.microsoft.com/office/drawing/2014/main" val="2400337050"/>
                    </a:ext>
                  </a:extLst>
                </a:gridCol>
                <a:gridCol w="2035969">
                  <a:extLst>
                    <a:ext uri="{9D8B030D-6E8A-4147-A177-3AD203B41FA5}">
                      <a16:colId xmlns:a16="http://schemas.microsoft.com/office/drawing/2014/main" val="1095267000"/>
                    </a:ext>
                  </a:extLst>
                </a:gridCol>
                <a:gridCol w="2035969">
                  <a:extLst>
                    <a:ext uri="{9D8B030D-6E8A-4147-A177-3AD203B41FA5}">
                      <a16:colId xmlns:a16="http://schemas.microsoft.com/office/drawing/2014/main" val="1258893516"/>
                    </a:ext>
                  </a:extLst>
                </a:gridCol>
              </a:tblGrid>
              <a:tr h="567659">
                <a:tc>
                  <a:txBody>
                    <a:bodyPr/>
                    <a:lstStyle/>
                    <a:p>
                      <a:r>
                        <a:rPr lang="en-US" sz="2000" b="1" dirty="0"/>
                        <a:t>Fixative</a:t>
                      </a:r>
                    </a:p>
                  </a:txBody>
                  <a:tcPr marL="86091" marR="86091" marT="43046" marB="430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Main Use</a:t>
                      </a:r>
                    </a:p>
                  </a:txBody>
                  <a:tcPr marL="86091" marR="86091" marT="43046" marB="430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Advantages</a:t>
                      </a:r>
                    </a:p>
                  </a:txBody>
                  <a:tcPr marL="86091" marR="86091" marT="43046" marB="430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Disadvantages</a:t>
                      </a:r>
                    </a:p>
                  </a:txBody>
                  <a:tcPr marL="86091" marR="86091" marT="43046" marB="430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57525"/>
                  </a:ext>
                </a:extLst>
              </a:tr>
              <a:tr h="3223475">
                <a:tc>
                  <a:txBody>
                    <a:bodyPr/>
                    <a:lstStyle/>
                    <a:p>
                      <a:r>
                        <a:rPr lang="en-US" sz="2000" b="1" dirty="0"/>
                        <a:t>10% Neutral Buffered Formalin (NBF)</a:t>
                      </a:r>
                    </a:p>
                  </a:txBody>
                  <a:tcPr marL="86091" marR="86091" marT="43046" marB="430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Routine histology, general tissue preservation</a:t>
                      </a:r>
                    </a:p>
                  </a:txBody>
                  <a:tcPr marL="86091" marR="86091" marT="43046" marB="430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Good overall morphology, compatible with most stains, inexpensive, good penetration</a:t>
                      </a:r>
                    </a:p>
                  </a:txBody>
                  <a:tcPr marL="86091" marR="86091" marT="43046" marB="430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Toxic, may mask antigens (affects IHC), slow fixation</a:t>
                      </a:r>
                    </a:p>
                  </a:txBody>
                  <a:tcPr marL="86091" marR="86091" marT="43046" marB="430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38102"/>
                  </a:ext>
                </a:extLst>
              </a:tr>
              <a:tr h="2338203">
                <a:tc>
                  <a:txBody>
                    <a:bodyPr/>
                    <a:lstStyle/>
                    <a:p>
                      <a:r>
                        <a:rPr lang="en-US" sz="2000" b="1"/>
                        <a:t>Glutaraldehyde</a:t>
                      </a:r>
                    </a:p>
                  </a:txBody>
                  <a:tcPr marL="86091" marR="86091" marT="43046" marB="430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Electron microscopy</a:t>
                      </a:r>
                    </a:p>
                  </a:txBody>
                  <a:tcPr marL="86091" marR="86091" marT="43046" marB="430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Excellent ultrastructural preservation, strong protein cross-linking</a:t>
                      </a:r>
                    </a:p>
                  </a:txBody>
                  <a:tcPr marL="86091" marR="86091" marT="43046" marB="430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Poor penetration, tissue over-hardening, expensive, toxic</a:t>
                      </a:r>
                    </a:p>
                  </a:txBody>
                  <a:tcPr marL="86091" marR="86091" marT="43046" marB="430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871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311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8C7391-577A-4496-8A76-2AF1B3A07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86536"/>
              </p:ext>
            </p:extLst>
          </p:nvPr>
        </p:nvGraphicFramePr>
        <p:xfrm>
          <a:off x="114301" y="523874"/>
          <a:ext cx="8886825" cy="6893352"/>
        </p:xfrm>
        <a:graphic>
          <a:graphicData uri="http://schemas.openxmlformats.org/drawingml/2006/table">
            <a:tbl>
              <a:tblPr/>
              <a:tblGrid>
                <a:gridCol w="1777365">
                  <a:extLst>
                    <a:ext uri="{9D8B030D-6E8A-4147-A177-3AD203B41FA5}">
                      <a16:colId xmlns:a16="http://schemas.microsoft.com/office/drawing/2014/main" val="2571929864"/>
                    </a:ext>
                  </a:extLst>
                </a:gridCol>
                <a:gridCol w="1777365">
                  <a:extLst>
                    <a:ext uri="{9D8B030D-6E8A-4147-A177-3AD203B41FA5}">
                      <a16:colId xmlns:a16="http://schemas.microsoft.com/office/drawing/2014/main" val="2717261938"/>
                    </a:ext>
                  </a:extLst>
                </a:gridCol>
                <a:gridCol w="1777365">
                  <a:extLst>
                    <a:ext uri="{9D8B030D-6E8A-4147-A177-3AD203B41FA5}">
                      <a16:colId xmlns:a16="http://schemas.microsoft.com/office/drawing/2014/main" val="325959035"/>
                    </a:ext>
                  </a:extLst>
                </a:gridCol>
                <a:gridCol w="1777365">
                  <a:extLst>
                    <a:ext uri="{9D8B030D-6E8A-4147-A177-3AD203B41FA5}">
                      <a16:colId xmlns:a16="http://schemas.microsoft.com/office/drawing/2014/main" val="1256084851"/>
                    </a:ext>
                  </a:extLst>
                </a:gridCol>
                <a:gridCol w="1777365">
                  <a:extLst>
                    <a:ext uri="{9D8B030D-6E8A-4147-A177-3AD203B41FA5}">
                      <a16:colId xmlns:a16="http://schemas.microsoft.com/office/drawing/2014/main" val="708823537"/>
                    </a:ext>
                  </a:extLst>
                </a:gridCol>
              </a:tblGrid>
              <a:tr h="596090">
                <a:tc>
                  <a:txBody>
                    <a:bodyPr/>
                    <a:lstStyle/>
                    <a:p>
                      <a:r>
                        <a:rPr lang="en-US" sz="2000" b="1" dirty="0"/>
                        <a:t>Fixative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Type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Main Use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Advantages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Disadvantages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794577"/>
                  </a:ext>
                </a:extLst>
              </a:tr>
              <a:tr h="1293762">
                <a:tc>
                  <a:txBody>
                    <a:bodyPr/>
                    <a:lstStyle/>
                    <a:p>
                      <a:r>
                        <a:rPr lang="en-US" sz="1800" b="1" dirty="0"/>
                        <a:t>Ethanol / Methanol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Coagulant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Cytology smears, rapid fixation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Rapid action, preserves nucleic acids, no cross-linking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Tissue shrinkage, brittle tissues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788307"/>
                  </a:ext>
                </a:extLst>
              </a:tr>
              <a:tr h="1116285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Carnoy’s</a:t>
                      </a:r>
                      <a:r>
                        <a:rPr lang="en-US" sz="1800" b="1" dirty="0"/>
                        <a:t> Fixative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Coagulant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Chromosome studies, glycogen preservation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Very rapid fixation, good glycogen preservation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Tissue shrinkage, harsh on tissues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927976"/>
                  </a:ext>
                </a:extLst>
              </a:tr>
              <a:tr h="1385197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Bouin’s</a:t>
                      </a:r>
                      <a:r>
                        <a:rPr lang="en-US" sz="1800" b="1" dirty="0"/>
                        <a:t> Solution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Compound fixative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Testis, GI tract, delicate tissues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Excellent nuclear &amp; cytoplasmic detail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Picric acid hazard, yellow staining, poor for molecular studies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589989"/>
                  </a:ext>
                </a:extLst>
              </a:tr>
              <a:tr h="1042600">
                <a:tc>
                  <a:txBody>
                    <a:bodyPr/>
                    <a:lstStyle/>
                    <a:p>
                      <a:r>
                        <a:rPr lang="en-US" sz="1800" b="1" dirty="0"/>
                        <a:t>Osmium Tetroxide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Oxidizing fixative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Electron microscopy, lipid preservation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Excellent membrane &amp; lipid preservation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Highly toxic, expensive, poor penetration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912031"/>
                  </a:ext>
                </a:extLst>
              </a:tr>
              <a:tr h="1042600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Zenker’s</a:t>
                      </a:r>
                      <a:r>
                        <a:rPr lang="en-US" sz="1800" b="1" dirty="0"/>
                        <a:t> Fixative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Mercurial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Bone marrow, spleen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Good nuclear detail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Mercury toxicity, disposal problems</a:t>
                      </a:r>
                    </a:p>
                  </a:txBody>
                  <a:tcPr marL="41451" marR="41451" marT="20726" marB="20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35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759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Definition of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pPr lvl="1"/>
            <a:r>
              <a:rPr sz="3200" b="1" dirty="0"/>
              <a:t>Complex chemical events preserving cell morphology</a:t>
            </a:r>
          </a:p>
          <a:p>
            <a:pPr lvl="1"/>
            <a:r>
              <a:rPr sz="3200" b="1" dirty="0"/>
              <a:t>Prevents autolysis and putrefaction</a:t>
            </a:r>
          </a:p>
          <a:p>
            <a:pPr lvl="1"/>
            <a:r>
              <a:rPr sz="3200" b="1" dirty="0"/>
              <a:t>Maintains structural detail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Principle of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pPr lvl="1"/>
            <a:r>
              <a:rPr sz="3200" b="1" dirty="0"/>
              <a:t>Crosslinking of proteins</a:t>
            </a:r>
          </a:p>
          <a:p>
            <a:pPr lvl="1"/>
            <a:r>
              <a:rPr sz="3200" b="1" dirty="0"/>
              <a:t>Converts semifluid state to semisolid</a:t>
            </a:r>
          </a:p>
          <a:p>
            <a:pPr lvl="1"/>
            <a:r>
              <a:rPr sz="3200" b="1" dirty="0"/>
              <a:t>Maintains tissue architecture for manipulation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Aims of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/>
          </a:p>
          <a:p>
            <a:pPr lvl="1"/>
            <a:r>
              <a:rPr sz="3200" b="1" dirty="0"/>
              <a:t>Preserve tissue in normal state</a:t>
            </a:r>
          </a:p>
          <a:p>
            <a:pPr lvl="1"/>
            <a:r>
              <a:rPr sz="3200" b="1" dirty="0"/>
              <a:t>Prevent autolysis and putrefaction</a:t>
            </a:r>
          </a:p>
          <a:p>
            <a:pPr lvl="1"/>
            <a:r>
              <a:rPr sz="3200" b="1" dirty="0"/>
              <a:t>Preserve chemical components</a:t>
            </a:r>
          </a:p>
          <a:p>
            <a:pPr lvl="1"/>
            <a:r>
              <a:rPr sz="3200" b="1" dirty="0"/>
              <a:t>Hardening of soft tissues</a:t>
            </a:r>
          </a:p>
          <a:p>
            <a:pPr lvl="1"/>
            <a:r>
              <a:rPr sz="3200" b="1" dirty="0"/>
              <a:t>Optical differentiation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Autolysis &amp; Putrefaction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762592"/>
            <a:ext cx="7704667" cy="3332816"/>
          </a:xfrm>
        </p:spPr>
        <p:txBody>
          <a:bodyPr>
            <a:normAutofit/>
          </a:bodyPr>
          <a:lstStyle/>
          <a:p>
            <a:endParaRPr sz="3200" b="1" dirty="0"/>
          </a:p>
          <a:p>
            <a:pPr lvl="1"/>
            <a:r>
              <a:rPr sz="3200" b="1" dirty="0"/>
              <a:t>Autolysis: enzymatic self‑digestion</a:t>
            </a:r>
          </a:p>
          <a:p>
            <a:pPr lvl="1"/>
            <a:r>
              <a:rPr sz="3200" b="1" dirty="0"/>
              <a:t>Putrefaction: bacterial breakdown producing gas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Properties of Fixatives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433" y="1909762"/>
            <a:ext cx="7704667" cy="3332816"/>
          </a:xfrm>
        </p:spPr>
        <p:txBody>
          <a:bodyPr>
            <a:normAutofit fontScale="92500" lnSpcReduction="20000"/>
          </a:bodyPr>
          <a:lstStyle/>
          <a:p>
            <a:endParaRPr dirty="0"/>
          </a:p>
          <a:p>
            <a:pPr lvl="1"/>
            <a:r>
              <a:rPr sz="2800" b="1" dirty="0"/>
              <a:t>Coagulation and precipitation</a:t>
            </a:r>
          </a:p>
          <a:p>
            <a:pPr lvl="1"/>
            <a:r>
              <a:rPr sz="2800" b="1" dirty="0"/>
              <a:t>Penetration depends on molecular weight</a:t>
            </a:r>
          </a:p>
          <a:p>
            <a:pPr lvl="1"/>
            <a:r>
              <a:rPr sz="2800" b="1" dirty="0"/>
              <a:t>Fixative must be soluble in suitable solvent</a:t>
            </a:r>
          </a:p>
          <a:p>
            <a:pPr lvl="1"/>
            <a:r>
              <a:rPr sz="2800" b="1" dirty="0"/>
              <a:t>Concentration should be isotonic or hypotonic</a:t>
            </a:r>
          </a:p>
          <a:p>
            <a:pPr lvl="1"/>
            <a:r>
              <a:rPr sz="2800" b="1" dirty="0"/>
              <a:t>Most fixatives are acidic and must be neutralized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Amount of Fixative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733" y="2276476"/>
            <a:ext cx="7704667" cy="3332816"/>
          </a:xfrm>
        </p:spPr>
        <p:txBody>
          <a:bodyPr/>
          <a:lstStyle/>
          <a:p>
            <a:endParaRPr dirty="0"/>
          </a:p>
          <a:p>
            <a:pPr lvl="1"/>
            <a:r>
              <a:rPr sz="3200" b="1" dirty="0"/>
              <a:t>Should be 15–20× tissue volume</a:t>
            </a:r>
          </a:p>
          <a:p>
            <a:pPr lvl="1"/>
            <a:r>
              <a:rPr sz="3200" b="1" dirty="0"/>
              <a:t>&gt;50× for museum specimens</a:t>
            </a:r>
          </a:p>
          <a:p>
            <a:pPr lvl="1"/>
            <a:r>
              <a:rPr sz="3200" b="1" dirty="0"/>
              <a:t>Tissue slices should be 1.5 cm thick for penetration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Formaldehyde (Formalin)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259" y="2391242"/>
            <a:ext cx="7704667" cy="3332816"/>
          </a:xfrm>
        </p:spPr>
        <p:txBody>
          <a:bodyPr>
            <a:normAutofit fontScale="92500" lnSpcReduction="20000"/>
          </a:bodyPr>
          <a:lstStyle/>
          <a:p>
            <a:endParaRPr dirty="0"/>
          </a:p>
          <a:p>
            <a:pPr lvl="1"/>
            <a:r>
              <a:rPr sz="2800" b="1" dirty="0"/>
              <a:t>37–40% w/v solution</a:t>
            </a:r>
          </a:p>
          <a:p>
            <a:pPr lvl="1"/>
            <a:r>
              <a:rPr sz="2800" b="1" dirty="0"/>
              <a:t>Cheap, rapid penetration, minimal over‑hardening</a:t>
            </a:r>
          </a:p>
          <a:p>
            <a:pPr lvl="1"/>
            <a:r>
              <a:rPr sz="2800" b="1" dirty="0"/>
              <a:t>Crosslinks proteins and denatures them</a:t>
            </a:r>
          </a:p>
          <a:p>
            <a:pPr lvl="1"/>
            <a:r>
              <a:rPr sz="2800" b="1" dirty="0"/>
              <a:t>Partially preserves glycogen</a:t>
            </a:r>
          </a:p>
          <a:p>
            <a:pPr lvl="1"/>
            <a:r>
              <a:rPr sz="2800" b="1" dirty="0"/>
              <a:t>Does not preserve neutral fats</a:t>
            </a:r>
          </a:p>
          <a:p>
            <a:pPr lvl="1"/>
            <a:r>
              <a:rPr sz="2800" b="1" dirty="0"/>
              <a:t>10% solution preferred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53</TotalTime>
  <Words>620</Words>
  <Application>Microsoft Office PowerPoint</Application>
  <PresentationFormat>On-screen Show (4:3)</PresentationFormat>
  <Paragraphs>162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Wisp</vt:lpstr>
      <vt:lpstr>PowerPoint Presentation</vt:lpstr>
      <vt:lpstr>Fixation in Histology</vt:lpstr>
      <vt:lpstr>Definition of Fixation</vt:lpstr>
      <vt:lpstr>Principle of Fixation</vt:lpstr>
      <vt:lpstr>Aims of Fixation</vt:lpstr>
      <vt:lpstr>Autolysis &amp; Putrefaction</vt:lpstr>
      <vt:lpstr>Properties of Fixatives</vt:lpstr>
      <vt:lpstr>Amount of Fixative</vt:lpstr>
      <vt:lpstr>Formaldehyde (Formalin)</vt:lpstr>
      <vt:lpstr>Issues with Formalin</vt:lpstr>
      <vt:lpstr>Alcohol Fixatives</vt:lpstr>
      <vt:lpstr>Osmic Acid (OsO₄)</vt:lpstr>
      <vt:lpstr>Acetic Acid</vt:lpstr>
      <vt:lpstr>Mercuric Chloride</vt:lpstr>
      <vt:lpstr>Picric Acid</vt:lpstr>
      <vt:lpstr>Compound Fixatives</vt:lpstr>
      <vt:lpstr>Bouin’s Fixative</vt:lpstr>
      <vt:lpstr>Zenker’s Fixative</vt:lpstr>
      <vt:lpstr>Carnoy’s Fixative</vt:lpstr>
      <vt:lpstr>Factors Affecting Fixation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Fixation in Histology</dc:title>
  <dc:subject/>
  <dc:creator/>
  <cp:keywords/>
  <dc:description>generated using python-pptx</dc:description>
  <cp:lastModifiedBy>IDM</cp:lastModifiedBy>
  <cp:revision>3</cp:revision>
  <dcterms:created xsi:type="dcterms:W3CDTF">2013-01-27T09:14:16Z</dcterms:created>
  <dcterms:modified xsi:type="dcterms:W3CDTF">2026-02-27T13:02:54Z</dcterms:modified>
  <cp:category/>
</cp:coreProperties>
</file>