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380"/>
    <p:restoredTop sz="94660"/>
  </p:normalViewPr>
  <p:slideViewPr>
    <p:cSldViewPr>
      <p:cViewPr>
        <p:scale>
          <a:sx n="46" d="100"/>
          <a:sy n="46" d="100"/>
        </p:scale>
        <p:origin x="-1170" y="15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14" name="عنوان 13"/>
          <p:cNvSpPr>
            <a:spLocks noGrp="1"/>
          </p:cNvSpPr>
          <p:nvPr>
            <p:ph type="ctrTitle"/>
          </p:nvPr>
        </p:nvSpPr>
        <p:spPr>
          <a:xfrm>
            <a:off x="1432560" y="359898"/>
            <a:ext cx="7406640" cy="1472184"/>
          </a:xfrm>
        </p:spPr>
        <p:txBody>
          <a:bodyPr anchor="b"/>
          <a:lstStyle>
            <a:lvl1pPr algn="l">
              <a:defRPr/>
            </a:lvl1pPr>
            <a:extLst/>
          </a:lstStyle>
          <a:p>
            <a:r>
              <a:rPr kumimoji="0" lang="ar-SA" smtClean="0"/>
              <a:t>انقر لتحرير نمط العنوان الرئيسي</a:t>
            </a:r>
            <a:endParaRPr kumimoji="0" lang="en-US"/>
          </a:p>
        </p:txBody>
      </p:sp>
      <p:sp>
        <p:nvSpPr>
          <p:cNvPr id="22" name="عنوان فرعي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ar-SA" smtClean="0"/>
              <a:t>انقر لتحرير نمط العنوان الثانوي الرئيسي</a:t>
            </a:r>
            <a:endParaRPr kumimoji="0" lang="en-US"/>
          </a:p>
        </p:txBody>
      </p:sp>
      <p:sp>
        <p:nvSpPr>
          <p:cNvPr id="7" name="عنصر نائب للتاريخ 6"/>
          <p:cNvSpPr>
            <a:spLocks noGrp="1"/>
          </p:cNvSpPr>
          <p:nvPr>
            <p:ph type="dt" sz="half" idx="10"/>
          </p:nvPr>
        </p:nvSpPr>
        <p:spPr/>
        <p:txBody>
          <a:bodyPr/>
          <a:lstStyle>
            <a:extLst/>
          </a:lstStyle>
          <a:p>
            <a:fld id="{BD0991F4-130A-47B9-8149-5E0B4569448E}" type="datetimeFigureOut">
              <a:rPr lang="ar-IQ" smtClean="0"/>
              <a:t>22/09/1447</a:t>
            </a:fld>
            <a:endParaRPr lang="ar-IQ"/>
          </a:p>
        </p:txBody>
      </p:sp>
      <p:sp>
        <p:nvSpPr>
          <p:cNvPr id="20" name="عنصر نائب للتذييل 19"/>
          <p:cNvSpPr>
            <a:spLocks noGrp="1"/>
          </p:cNvSpPr>
          <p:nvPr>
            <p:ph type="ftr" sz="quarter" idx="11"/>
          </p:nvPr>
        </p:nvSpPr>
        <p:spPr/>
        <p:txBody>
          <a:bodyPr/>
          <a:lstStyle>
            <a:extLst/>
          </a:lstStyle>
          <a:p>
            <a:endParaRPr lang="ar-IQ"/>
          </a:p>
        </p:txBody>
      </p:sp>
      <p:sp>
        <p:nvSpPr>
          <p:cNvPr id="10" name="عنصر نائب لرقم الشريحة 9"/>
          <p:cNvSpPr>
            <a:spLocks noGrp="1"/>
          </p:cNvSpPr>
          <p:nvPr>
            <p:ph type="sldNum" sz="quarter" idx="12"/>
          </p:nvPr>
        </p:nvSpPr>
        <p:spPr/>
        <p:txBody>
          <a:bodyPr/>
          <a:lstStyle>
            <a:extLst/>
          </a:lstStyle>
          <a:p>
            <a:fld id="{E6FB81F6-8E7F-4DE8-951E-2F0A4E31ED18}" type="slidenum">
              <a:rPr lang="ar-IQ" smtClean="0"/>
              <a:t>‹#›</a:t>
            </a:fld>
            <a:endParaRPr lang="ar-IQ"/>
          </a:p>
        </p:txBody>
      </p:sp>
      <p:sp>
        <p:nvSpPr>
          <p:cNvPr id="8" name="شكل بيضاوي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شكل بيضاوي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extLst/>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p:txBody>
          <a:bodyPr vert="eaVert"/>
          <a:lstStyle>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extLst/>
          </a:lstStyle>
          <a:p>
            <a:fld id="{BD0991F4-130A-47B9-8149-5E0B4569448E}" type="datetimeFigureOut">
              <a:rPr lang="ar-IQ" smtClean="0"/>
              <a:t>22/09/1447</a:t>
            </a:fld>
            <a:endParaRPr lang="ar-IQ"/>
          </a:p>
        </p:txBody>
      </p:sp>
      <p:sp>
        <p:nvSpPr>
          <p:cNvPr id="5" name="عنصر نائب للتذييل 4"/>
          <p:cNvSpPr>
            <a:spLocks noGrp="1"/>
          </p:cNvSpPr>
          <p:nvPr>
            <p:ph type="ftr" sz="quarter" idx="11"/>
          </p:nvPr>
        </p:nvSpPr>
        <p:spPr/>
        <p:txBody>
          <a:bodyPr/>
          <a:lstStyle>
            <a:extLst/>
          </a:lstStyle>
          <a:p>
            <a:endParaRPr lang="ar-IQ"/>
          </a:p>
        </p:txBody>
      </p:sp>
      <p:sp>
        <p:nvSpPr>
          <p:cNvPr id="6" name="عنصر نائب لرقم الشريحة 5"/>
          <p:cNvSpPr>
            <a:spLocks noGrp="1"/>
          </p:cNvSpPr>
          <p:nvPr>
            <p:ph type="sldNum" sz="quarter" idx="12"/>
          </p:nvPr>
        </p:nvSpPr>
        <p:spPr/>
        <p:txBody>
          <a:bodyPr/>
          <a:lstStyle>
            <a:extLst/>
          </a:lstStyle>
          <a:p>
            <a:fld id="{E6FB81F6-8E7F-4DE8-951E-2F0A4E31ED18}" type="slidenum">
              <a:rPr lang="ar-IQ" smtClean="0"/>
              <a:t>‹#›</a:t>
            </a:fld>
            <a:endParaRPr lang="ar-IQ"/>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858000" y="274639"/>
            <a:ext cx="1828800" cy="5851525"/>
          </a:xfrm>
        </p:spPr>
        <p:txBody>
          <a:bodyPr vert="eaVert"/>
          <a:lstStyle>
            <a:extLst/>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a:xfrm>
            <a:off x="1143000" y="274640"/>
            <a:ext cx="5562600" cy="5851525"/>
          </a:xfrm>
        </p:spPr>
        <p:txBody>
          <a:bodyPr vert="eaVert"/>
          <a:lstStyle>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extLst/>
          </a:lstStyle>
          <a:p>
            <a:fld id="{BD0991F4-130A-47B9-8149-5E0B4569448E}" type="datetimeFigureOut">
              <a:rPr lang="ar-IQ" smtClean="0"/>
              <a:t>22/09/1447</a:t>
            </a:fld>
            <a:endParaRPr lang="ar-IQ"/>
          </a:p>
        </p:txBody>
      </p:sp>
      <p:sp>
        <p:nvSpPr>
          <p:cNvPr id="5" name="عنصر نائب للتذييل 4"/>
          <p:cNvSpPr>
            <a:spLocks noGrp="1"/>
          </p:cNvSpPr>
          <p:nvPr>
            <p:ph type="ftr" sz="quarter" idx="11"/>
          </p:nvPr>
        </p:nvSpPr>
        <p:spPr/>
        <p:txBody>
          <a:bodyPr/>
          <a:lstStyle>
            <a:extLst/>
          </a:lstStyle>
          <a:p>
            <a:endParaRPr lang="ar-IQ"/>
          </a:p>
        </p:txBody>
      </p:sp>
      <p:sp>
        <p:nvSpPr>
          <p:cNvPr id="6" name="عنصر نائب لرقم الشريحة 5"/>
          <p:cNvSpPr>
            <a:spLocks noGrp="1"/>
          </p:cNvSpPr>
          <p:nvPr>
            <p:ph type="sldNum" sz="quarter" idx="12"/>
          </p:nvPr>
        </p:nvSpPr>
        <p:spPr/>
        <p:txBody>
          <a:bodyPr/>
          <a:lstStyle>
            <a:extLst/>
          </a:lstStyle>
          <a:p>
            <a:fld id="{E6FB81F6-8E7F-4DE8-951E-2F0A4E31ED18}" type="slidenum">
              <a:rPr lang="ar-IQ" smtClean="0"/>
              <a:t>‹#›</a:t>
            </a:fld>
            <a:endParaRPr lang="ar-IQ"/>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extLst/>
          </a:lstStyle>
          <a:p>
            <a:r>
              <a:rPr kumimoji="0" lang="ar-SA" smtClean="0"/>
              <a:t>انقر لتحرير نمط العنوان الرئيسي</a:t>
            </a:r>
            <a:endParaRPr kumimoji="0" lang="en-US"/>
          </a:p>
        </p:txBody>
      </p:sp>
      <p:sp>
        <p:nvSpPr>
          <p:cNvPr id="3" name="عنصر نائب للمحتوى 2"/>
          <p:cNvSpPr>
            <a:spLocks noGrp="1"/>
          </p:cNvSpPr>
          <p:nvPr>
            <p:ph idx="1"/>
          </p:nvPr>
        </p:nvSpPr>
        <p:spPr/>
        <p:txBody>
          <a:bodyPr/>
          <a:lstStyle>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extLst/>
          </a:lstStyle>
          <a:p>
            <a:fld id="{BD0991F4-130A-47B9-8149-5E0B4569448E}" type="datetimeFigureOut">
              <a:rPr lang="ar-IQ" smtClean="0"/>
              <a:t>22/09/1447</a:t>
            </a:fld>
            <a:endParaRPr lang="ar-IQ"/>
          </a:p>
        </p:txBody>
      </p:sp>
      <p:sp>
        <p:nvSpPr>
          <p:cNvPr id="5" name="عنصر نائب للتذييل 4"/>
          <p:cNvSpPr>
            <a:spLocks noGrp="1"/>
          </p:cNvSpPr>
          <p:nvPr>
            <p:ph type="ftr" sz="quarter" idx="11"/>
          </p:nvPr>
        </p:nvSpPr>
        <p:spPr/>
        <p:txBody>
          <a:bodyPr/>
          <a:lstStyle>
            <a:extLst/>
          </a:lstStyle>
          <a:p>
            <a:endParaRPr lang="ar-IQ"/>
          </a:p>
        </p:txBody>
      </p:sp>
      <p:sp>
        <p:nvSpPr>
          <p:cNvPr id="6" name="عنصر نائب لرقم الشريحة 5"/>
          <p:cNvSpPr>
            <a:spLocks noGrp="1"/>
          </p:cNvSpPr>
          <p:nvPr>
            <p:ph type="sldNum" sz="quarter" idx="12"/>
          </p:nvPr>
        </p:nvSpPr>
        <p:spPr/>
        <p:txBody>
          <a:bodyPr/>
          <a:lstStyle>
            <a:extLst/>
          </a:lstStyle>
          <a:p>
            <a:fld id="{E6FB81F6-8E7F-4DE8-951E-2F0A4E31ED18}" type="slidenum">
              <a:rPr lang="ar-IQ" smtClean="0"/>
              <a:t>‹#›</a:t>
            </a:fld>
            <a:endParaRPr lang="ar-IQ"/>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عنوان المقطع">
    <p:spTree>
      <p:nvGrpSpPr>
        <p:cNvPr id="1" name=""/>
        <p:cNvGrpSpPr/>
        <p:nvPr/>
      </p:nvGrpSpPr>
      <p:grpSpPr>
        <a:xfrm>
          <a:off x="0" y="0"/>
          <a:ext cx="0" cy="0"/>
          <a:chOff x="0" y="0"/>
          <a:chExt cx="0" cy="0"/>
        </a:xfrm>
      </p:grpSpPr>
      <p:sp>
        <p:nvSpPr>
          <p:cNvPr id="7" name="مستطيل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عنوان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ar-SA" smtClean="0"/>
              <a:t>انقر لتحرير نمط العنوان الرئيسي</a:t>
            </a:r>
            <a:endParaRPr kumimoji="0" lang="en-US"/>
          </a:p>
        </p:txBody>
      </p:sp>
      <p:sp>
        <p:nvSpPr>
          <p:cNvPr id="3" name="عنصر نائب للنص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ar-SA" smtClean="0"/>
              <a:t>انقر لتحرير أنماط النص الرئيسي</a:t>
            </a:r>
          </a:p>
        </p:txBody>
      </p:sp>
      <p:sp>
        <p:nvSpPr>
          <p:cNvPr id="4" name="عنصر نائب للتاريخ 3"/>
          <p:cNvSpPr>
            <a:spLocks noGrp="1"/>
          </p:cNvSpPr>
          <p:nvPr>
            <p:ph type="dt" sz="half" idx="10"/>
          </p:nvPr>
        </p:nvSpPr>
        <p:spPr/>
        <p:txBody>
          <a:bodyPr/>
          <a:lstStyle>
            <a:extLst/>
          </a:lstStyle>
          <a:p>
            <a:fld id="{BD0991F4-130A-47B9-8149-5E0B4569448E}" type="datetimeFigureOut">
              <a:rPr lang="ar-IQ" smtClean="0"/>
              <a:t>22/09/1447</a:t>
            </a:fld>
            <a:endParaRPr lang="ar-IQ"/>
          </a:p>
        </p:txBody>
      </p:sp>
      <p:sp>
        <p:nvSpPr>
          <p:cNvPr id="5" name="عنصر نائب للتذييل 4"/>
          <p:cNvSpPr>
            <a:spLocks noGrp="1"/>
          </p:cNvSpPr>
          <p:nvPr>
            <p:ph type="ftr" sz="quarter" idx="11"/>
          </p:nvPr>
        </p:nvSpPr>
        <p:spPr/>
        <p:txBody>
          <a:bodyPr/>
          <a:lstStyle>
            <a:extLst/>
          </a:lstStyle>
          <a:p>
            <a:endParaRPr lang="ar-IQ"/>
          </a:p>
        </p:txBody>
      </p:sp>
      <p:sp>
        <p:nvSpPr>
          <p:cNvPr id="6" name="عنصر نائب لرقم الشريحة 5"/>
          <p:cNvSpPr>
            <a:spLocks noGrp="1"/>
          </p:cNvSpPr>
          <p:nvPr>
            <p:ph type="sldNum" sz="quarter" idx="12"/>
          </p:nvPr>
        </p:nvSpPr>
        <p:spPr/>
        <p:txBody>
          <a:bodyPr/>
          <a:lstStyle>
            <a:extLst/>
          </a:lstStyle>
          <a:p>
            <a:fld id="{E6FB81F6-8E7F-4DE8-951E-2F0A4E31ED18}" type="slidenum">
              <a:rPr lang="ar-IQ" smtClean="0"/>
              <a:t>‹#›</a:t>
            </a:fld>
            <a:endParaRPr lang="ar-IQ"/>
          </a:p>
        </p:txBody>
      </p:sp>
      <p:sp>
        <p:nvSpPr>
          <p:cNvPr id="10" name="مستطيل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شكل بيضاوي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شكل بيضاوي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a:xfrm>
            <a:off x="1435608" y="274320"/>
            <a:ext cx="7498080" cy="1143000"/>
          </a:xfrm>
        </p:spPr>
        <p:txBody>
          <a:bodyPr/>
          <a:lstStyle>
            <a:extLst/>
          </a:lstStyle>
          <a:p>
            <a:r>
              <a:rPr kumimoji="0" lang="ar-SA" smtClean="0"/>
              <a:t>انقر لتحرير نمط العنوان الرئيسي</a:t>
            </a:r>
            <a:endParaRPr kumimoji="0" lang="en-US"/>
          </a:p>
        </p:txBody>
      </p:sp>
      <p:sp>
        <p:nvSpPr>
          <p:cNvPr id="3" name="عنصر نائب للمحتوى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محتوى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عنصر نائب للتاريخ 4"/>
          <p:cNvSpPr>
            <a:spLocks noGrp="1"/>
          </p:cNvSpPr>
          <p:nvPr>
            <p:ph type="dt" sz="half" idx="10"/>
          </p:nvPr>
        </p:nvSpPr>
        <p:spPr/>
        <p:txBody>
          <a:bodyPr/>
          <a:lstStyle>
            <a:extLst/>
          </a:lstStyle>
          <a:p>
            <a:fld id="{BD0991F4-130A-47B9-8149-5E0B4569448E}" type="datetimeFigureOut">
              <a:rPr lang="ar-IQ" smtClean="0"/>
              <a:t>22/09/1447</a:t>
            </a:fld>
            <a:endParaRPr lang="ar-IQ"/>
          </a:p>
        </p:txBody>
      </p:sp>
      <p:sp>
        <p:nvSpPr>
          <p:cNvPr id="6" name="عنصر نائب للتذييل 5"/>
          <p:cNvSpPr>
            <a:spLocks noGrp="1"/>
          </p:cNvSpPr>
          <p:nvPr>
            <p:ph type="ftr" sz="quarter" idx="11"/>
          </p:nvPr>
        </p:nvSpPr>
        <p:spPr/>
        <p:txBody>
          <a:bodyPr/>
          <a:lstStyle>
            <a:extLst/>
          </a:lstStyle>
          <a:p>
            <a:endParaRPr lang="ar-IQ"/>
          </a:p>
        </p:txBody>
      </p:sp>
      <p:sp>
        <p:nvSpPr>
          <p:cNvPr id="7" name="عنصر نائب لرقم الشريحة 6"/>
          <p:cNvSpPr>
            <a:spLocks noGrp="1"/>
          </p:cNvSpPr>
          <p:nvPr>
            <p:ph type="sldNum" sz="quarter" idx="12"/>
          </p:nvPr>
        </p:nvSpPr>
        <p:spPr/>
        <p:txBody>
          <a:bodyPr/>
          <a:lstStyle>
            <a:extLst/>
          </a:lstStyle>
          <a:p>
            <a:fld id="{E6FB81F6-8E7F-4DE8-951E-2F0A4E31ED18}" type="slidenum">
              <a:rPr lang="ar-IQ" smtClean="0"/>
              <a:t>‹#›</a:t>
            </a:fld>
            <a:endParaRPr lang="ar-IQ"/>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ar-SA" smtClean="0"/>
              <a:t>انقر لتحرير نمط العنوان الرئيسي</a:t>
            </a:r>
            <a:endParaRPr kumimoji="0" lang="en-US"/>
          </a:p>
        </p:txBody>
      </p:sp>
      <p:sp>
        <p:nvSpPr>
          <p:cNvPr id="3" name="عنصر نائب للنص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ar-SA" smtClean="0"/>
              <a:t>انقر لتحرير أنماط النص الرئيسي</a:t>
            </a:r>
          </a:p>
        </p:txBody>
      </p:sp>
      <p:sp>
        <p:nvSpPr>
          <p:cNvPr id="4" name="عنصر نائب للنص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ar-SA" smtClean="0"/>
              <a:t>انقر لتحرير أنماط النص الرئيسي</a:t>
            </a:r>
          </a:p>
        </p:txBody>
      </p:sp>
      <p:sp>
        <p:nvSpPr>
          <p:cNvPr id="5" name="عنصر نائب للمحتوى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6" name="عنصر نائب للمحتوى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7" name="عنصر نائب للتاريخ 6"/>
          <p:cNvSpPr>
            <a:spLocks noGrp="1"/>
          </p:cNvSpPr>
          <p:nvPr>
            <p:ph type="dt" sz="half" idx="10"/>
          </p:nvPr>
        </p:nvSpPr>
        <p:spPr/>
        <p:txBody>
          <a:bodyPr/>
          <a:lstStyle>
            <a:extLst/>
          </a:lstStyle>
          <a:p>
            <a:fld id="{BD0991F4-130A-47B9-8149-5E0B4569448E}" type="datetimeFigureOut">
              <a:rPr lang="ar-IQ" smtClean="0"/>
              <a:t>22/09/1447</a:t>
            </a:fld>
            <a:endParaRPr lang="ar-IQ"/>
          </a:p>
        </p:txBody>
      </p:sp>
      <p:sp>
        <p:nvSpPr>
          <p:cNvPr id="8" name="عنصر نائب للتذييل 7"/>
          <p:cNvSpPr>
            <a:spLocks noGrp="1"/>
          </p:cNvSpPr>
          <p:nvPr>
            <p:ph type="ftr" sz="quarter" idx="11"/>
          </p:nvPr>
        </p:nvSpPr>
        <p:spPr/>
        <p:txBody>
          <a:bodyPr/>
          <a:lstStyle>
            <a:extLst/>
          </a:lstStyle>
          <a:p>
            <a:endParaRPr lang="ar-IQ"/>
          </a:p>
        </p:txBody>
      </p:sp>
      <p:sp>
        <p:nvSpPr>
          <p:cNvPr id="9" name="عنصر نائب لرقم الشريحة 8"/>
          <p:cNvSpPr>
            <a:spLocks noGrp="1"/>
          </p:cNvSpPr>
          <p:nvPr>
            <p:ph type="sldNum" sz="quarter" idx="12"/>
          </p:nvPr>
        </p:nvSpPr>
        <p:spPr/>
        <p:txBody>
          <a:bodyPr/>
          <a:lstStyle>
            <a:extLst/>
          </a:lstStyle>
          <a:p>
            <a:fld id="{E6FB81F6-8E7F-4DE8-951E-2F0A4E31ED18}" type="slidenum">
              <a:rPr lang="ar-IQ" smtClean="0"/>
              <a:t>‹#›</a:t>
            </a:fld>
            <a:endParaRPr lang="ar-IQ"/>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a:xfrm>
            <a:off x="1435608" y="274320"/>
            <a:ext cx="7498080" cy="1143000"/>
          </a:xfrm>
        </p:spPr>
        <p:txBody>
          <a:bodyPr anchor="ctr"/>
          <a:lstStyle>
            <a:extLst/>
          </a:lstStyle>
          <a:p>
            <a:r>
              <a:rPr kumimoji="0" lang="ar-SA" smtClean="0"/>
              <a:t>انقر لتحرير نمط العنوان الرئيسي</a:t>
            </a:r>
            <a:endParaRPr kumimoji="0" lang="en-US"/>
          </a:p>
        </p:txBody>
      </p:sp>
      <p:sp>
        <p:nvSpPr>
          <p:cNvPr id="3" name="عنصر نائب للتاريخ 2"/>
          <p:cNvSpPr>
            <a:spLocks noGrp="1"/>
          </p:cNvSpPr>
          <p:nvPr>
            <p:ph type="dt" sz="half" idx="10"/>
          </p:nvPr>
        </p:nvSpPr>
        <p:spPr/>
        <p:txBody>
          <a:bodyPr/>
          <a:lstStyle>
            <a:extLst/>
          </a:lstStyle>
          <a:p>
            <a:fld id="{BD0991F4-130A-47B9-8149-5E0B4569448E}" type="datetimeFigureOut">
              <a:rPr lang="ar-IQ" smtClean="0"/>
              <a:t>22/09/1447</a:t>
            </a:fld>
            <a:endParaRPr lang="ar-IQ"/>
          </a:p>
        </p:txBody>
      </p:sp>
      <p:sp>
        <p:nvSpPr>
          <p:cNvPr id="4" name="عنصر نائب للتذييل 3"/>
          <p:cNvSpPr>
            <a:spLocks noGrp="1"/>
          </p:cNvSpPr>
          <p:nvPr>
            <p:ph type="ftr" sz="quarter" idx="11"/>
          </p:nvPr>
        </p:nvSpPr>
        <p:spPr/>
        <p:txBody>
          <a:bodyPr/>
          <a:lstStyle>
            <a:extLst/>
          </a:lstStyle>
          <a:p>
            <a:endParaRPr lang="ar-IQ"/>
          </a:p>
        </p:txBody>
      </p:sp>
      <p:sp>
        <p:nvSpPr>
          <p:cNvPr id="5" name="عنصر نائب لرقم الشريحة 4"/>
          <p:cNvSpPr>
            <a:spLocks noGrp="1"/>
          </p:cNvSpPr>
          <p:nvPr>
            <p:ph type="sldNum" sz="quarter" idx="12"/>
          </p:nvPr>
        </p:nvSpPr>
        <p:spPr/>
        <p:txBody>
          <a:bodyPr/>
          <a:lstStyle>
            <a:extLst/>
          </a:lstStyle>
          <a:p>
            <a:fld id="{E6FB81F6-8E7F-4DE8-951E-2F0A4E31ED18}" type="slidenum">
              <a:rPr lang="ar-IQ" smtClean="0"/>
              <a:t>‹#›</a:t>
            </a:fld>
            <a:endParaRPr lang="ar-IQ"/>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فارغ">
    <p:spTree>
      <p:nvGrpSpPr>
        <p:cNvPr id="1" name=""/>
        <p:cNvGrpSpPr/>
        <p:nvPr/>
      </p:nvGrpSpPr>
      <p:grpSpPr>
        <a:xfrm>
          <a:off x="0" y="0"/>
          <a:ext cx="0" cy="0"/>
          <a:chOff x="0" y="0"/>
          <a:chExt cx="0" cy="0"/>
        </a:xfrm>
      </p:grpSpPr>
      <p:sp>
        <p:nvSpPr>
          <p:cNvPr id="5" name="مستطيل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عنصر نائب للتاريخ 1"/>
          <p:cNvSpPr>
            <a:spLocks noGrp="1"/>
          </p:cNvSpPr>
          <p:nvPr>
            <p:ph type="dt" sz="half" idx="10"/>
          </p:nvPr>
        </p:nvSpPr>
        <p:spPr/>
        <p:txBody>
          <a:bodyPr/>
          <a:lstStyle>
            <a:extLst/>
          </a:lstStyle>
          <a:p>
            <a:fld id="{BD0991F4-130A-47B9-8149-5E0B4569448E}" type="datetimeFigureOut">
              <a:rPr lang="ar-IQ" smtClean="0"/>
              <a:t>22/09/1447</a:t>
            </a:fld>
            <a:endParaRPr lang="ar-IQ"/>
          </a:p>
        </p:txBody>
      </p:sp>
      <p:sp>
        <p:nvSpPr>
          <p:cNvPr id="3" name="عنصر نائب للتذييل 2"/>
          <p:cNvSpPr>
            <a:spLocks noGrp="1"/>
          </p:cNvSpPr>
          <p:nvPr>
            <p:ph type="ftr" sz="quarter" idx="11"/>
          </p:nvPr>
        </p:nvSpPr>
        <p:spPr/>
        <p:txBody>
          <a:bodyPr/>
          <a:lstStyle>
            <a:extLst/>
          </a:lstStyle>
          <a:p>
            <a:endParaRPr lang="ar-IQ"/>
          </a:p>
        </p:txBody>
      </p:sp>
      <p:sp>
        <p:nvSpPr>
          <p:cNvPr id="4" name="عنصر نائب لرقم الشريحة 3"/>
          <p:cNvSpPr>
            <a:spLocks noGrp="1"/>
          </p:cNvSpPr>
          <p:nvPr>
            <p:ph type="sldNum" sz="quarter" idx="12"/>
          </p:nvPr>
        </p:nvSpPr>
        <p:spPr/>
        <p:txBody>
          <a:bodyPr/>
          <a:lstStyle>
            <a:extLst/>
          </a:lstStyle>
          <a:p>
            <a:fld id="{E6FB81F6-8E7F-4DE8-951E-2F0A4E31ED18}" type="slidenum">
              <a:rPr lang="ar-IQ" smtClean="0"/>
              <a:t>‹#›</a:t>
            </a:fld>
            <a:endParaRPr lang="ar-IQ"/>
          </a:p>
        </p:txBody>
      </p:sp>
      <p:sp>
        <p:nvSpPr>
          <p:cNvPr id="6" name="مستطيل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ar-SA" smtClean="0"/>
              <a:t>انقر لتحرير نمط العنوان الرئيسي</a:t>
            </a:r>
            <a:endParaRPr kumimoji="0" lang="en-US"/>
          </a:p>
        </p:txBody>
      </p:sp>
      <p:sp>
        <p:nvSpPr>
          <p:cNvPr id="3" name="عنصر نائب للنص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ar-SA" smtClean="0"/>
              <a:t>انقر لتحرير أنماط النص الرئيسي</a:t>
            </a:r>
          </a:p>
        </p:txBody>
      </p:sp>
      <p:sp>
        <p:nvSpPr>
          <p:cNvPr id="4" name="عنصر نائب للمحتوى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عنصر نائب للتاريخ 4"/>
          <p:cNvSpPr>
            <a:spLocks noGrp="1"/>
          </p:cNvSpPr>
          <p:nvPr>
            <p:ph type="dt" sz="half" idx="10"/>
          </p:nvPr>
        </p:nvSpPr>
        <p:spPr/>
        <p:txBody>
          <a:bodyPr/>
          <a:lstStyle>
            <a:extLst/>
          </a:lstStyle>
          <a:p>
            <a:fld id="{BD0991F4-130A-47B9-8149-5E0B4569448E}" type="datetimeFigureOut">
              <a:rPr lang="ar-IQ" smtClean="0"/>
              <a:t>22/09/1447</a:t>
            </a:fld>
            <a:endParaRPr lang="ar-IQ"/>
          </a:p>
        </p:txBody>
      </p:sp>
      <p:sp>
        <p:nvSpPr>
          <p:cNvPr id="6" name="عنصر نائب للتذييل 5"/>
          <p:cNvSpPr>
            <a:spLocks noGrp="1"/>
          </p:cNvSpPr>
          <p:nvPr>
            <p:ph type="ftr" sz="quarter" idx="11"/>
          </p:nvPr>
        </p:nvSpPr>
        <p:spPr/>
        <p:txBody>
          <a:bodyPr/>
          <a:lstStyle>
            <a:extLst/>
          </a:lstStyle>
          <a:p>
            <a:endParaRPr lang="ar-IQ"/>
          </a:p>
        </p:txBody>
      </p:sp>
      <p:sp>
        <p:nvSpPr>
          <p:cNvPr id="7" name="عنصر نائب لرقم الشريحة 6"/>
          <p:cNvSpPr>
            <a:spLocks noGrp="1"/>
          </p:cNvSpPr>
          <p:nvPr>
            <p:ph type="sldNum" sz="quarter" idx="12"/>
          </p:nvPr>
        </p:nvSpPr>
        <p:spPr/>
        <p:txBody>
          <a:bodyPr/>
          <a:lstStyle>
            <a:extLst/>
          </a:lstStyle>
          <a:p>
            <a:fld id="{E6FB81F6-8E7F-4DE8-951E-2F0A4E31ED18}" type="slidenum">
              <a:rPr lang="ar-IQ" smtClean="0"/>
              <a:t>‹#›</a:t>
            </a:fld>
            <a:endParaRPr lang="ar-IQ"/>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ar-SA" smtClean="0"/>
              <a:t>انقر لتحرير نمط العنوان الرئيسي</a:t>
            </a:r>
            <a:endParaRPr kumimoji="0" lang="en-US"/>
          </a:p>
        </p:txBody>
      </p:sp>
      <p:sp>
        <p:nvSpPr>
          <p:cNvPr id="5" name="عنصر نائب للتاريخ 4"/>
          <p:cNvSpPr>
            <a:spLocks noGrp="1"/>
          </p:cNvSpPr>
          <p:nvPr>
            <p:ph type="dt" sz="half" idx="10"/>
          </p:nvPr>
        </p:nvSpPr>
        <p:spPr/>
        <p:txBody>
          <a:bodyPr/>
          <a:lstStyle>
            <a:extLst/>
          </a:lstStyle>
          <a:p>
            <a:fld id="{BD0991F4-130A-47B9-8149-5E0B4569448E}" type="datetimeFigureOut">
              <a:rPr lang="ar-IQ" smtClean="0"/>
              <a:t>22/09/1447</a:t>
            </a:fld>
            <a:endParaRPr lang="ar-IQ"/>
          </a:p>
        </p:txBody>
      </p:sp>
      <p:sp>
        <p:nvSpPr>
          <p:cNvPr id="6" name="عنصر نائب للتذييل 5"/>
          <p:cNvSpPr>
            <a:spLocks noGrp="1"/>
          </p:cNvSpPr>
          <p:nvPr>
            <p:ph type="ftr" sz="quarter" idx="11"/>
          </p:nvPr>
        </p:nvSpPr>
        <p:spPr/>
        <p:txBody>
          <a:bodyPr/>
          <a:lstStyle>
            <a:extLst/>
          </a:lstStyle>
          <a:p>
            <a:endParaRPr lang="ar-IQ"/>
          </a:p>
        </p:txBody>
      </p:sp>
      <p:sp>
        <p:nvSpPr>
          <p:cNvPr id="7" name="عنصر نائب لرقم الشريحة 6"/>
          <p:cNvSpPr>
            <a:spLocks noGrp="1"/>
          </p:cNvSpPr>
          <p:nvPr>
            <p:ph type="sldNum" sz="quarter" idx="12"/>
          </p:nvPr>
        </p:nvSpPr>
        <p:spPr/>
        <p:txBody>
          <a:bodyPr/>
          <a:lstStyle>
            <a:extLst/>
          </a:lstStyle>
          <a:p>
            <a:fld id="{E6FB81F6-8E7F-4DE8-951E-2F0A4E31ED18}" type="slidenum">
              <a:rPr lang="ar-IQ" smtClean="0"/>
              <a:t>‹#›</a:t>
            </a:fld>
            <a:endParaRPr lang="ar-IQ"/>
          </a:p>
        </p:txBody>
      </p:sp>
      <p:sp>
        <p:nvSpPr>
          <p:cNvPr id="8" name="مستطيل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عنصر نائب للصورة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ar-SA" smtClean="0"/>
              <a:t>انقر فوق الأيقونة لإضافة صورة</a:t>
            </a:r>
            <a:endParaRPr kumimoji="0" lang="en-US" dirty="0"/>
          </a:p>
        </p:txBody>
      </p:sp>
      <p:sp>
        <p:nvSpPr>
          <p:cNvPr id="9" name="مخطط انسيابي: معالجة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مخطط انسيابي: معالجة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عنصر نائب للنص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ar-SA" smtClean="0"/>
              <a:t>انقر لتحرير أنماط النص الرئيسي</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دائري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شكل بيضاوي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دائرة مجوفة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مستطيل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عنصر نائب للعنوان 4"/>
          <p:cNvSpPr>
            <a:spLocks noGrp="1"/>
          </p:cNvSpPr>
          <p:nvPr>
            <p:ph type="title"/>
          </p:nvPr>
        </p:nvSpPr>
        <p:spPr>
          <a:xfrm>
            <a:off x="1435608" y="274638"/>
            <a:ext cx="7498080" cy="1143000"/>
          </a:xfrm>
          <a:prstGeom prst="rect">
            <a:avLst/>
          </a:prstGeom>
        </p:spPr>
        <p:txBody>
          <a:bodyPr anchor="ctr">
            <a:normAutofit/>
          </a:bodyPr>
          <a:lstStyle>
            <a:extLst/>
          </a:lstStyle>
          <a:p>
            <a:r>
              <a:rPr kumimoji="0" lang="ar-SA" smtClean="0"/>
              <a:t>انقر لتحرير نمط العنوان الرئيسي</a:t>
            </a:r>
            <a:endParaRPr kumimoji="0" lang="en-US"/>
          </a:p>
        </p:txBody>
      </p:sp>
      <p:sp>
        <p:nvSpPr>
          <p:cNvPr id="9" name="عنصر نائب للنص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ar-SA" smtClean="0"/>
              <a:t>انقر لتحرير أنماط النص الرئيسي</a:t>
            </a:r>
          </a:p>
          <a:p>
            <a:pPr lvl="1" eaLnBrk="1" latinLnBrk="0" hangingPunct="1"/>
            <a:r>
              <a:rPr kumimoji="0" lang="ar-SA" smtClean="0"/>
              <a:t>المستوى الثاني</a:t>
            </a:r>
          </a:p>
          <a:p>
            <a:pPr lvl="2" eaLnBrk="1" latinLnBrk="0" hangingPunct="1"/>
            <a:r>
              <a:rPr kumimoji="0" lang="ar-SA" smtClean="0"/>
              <a:t>المستوى الثالث</a:t>
            </a:r>
          </a:p>
          <a:p>
            <a:pPr lvl="3" eaLnBrk="1" latinLnBrk="0" hangingPunct="1"/>
            <a:r>
              <a:rPr kumimoji="0" lang="ar-SA" smtClean="0"/>
              <a:t>المستوى الرابع</a:t>
            </a:r>
          </a:p>
          <a:p>
            <a:pPr lvl="4" eaLnBrk="1" latinLnBrk="0" hangingPunct="1"/>
            <a:r>
              <a:rPr kumimoji="0" lang="ar-SA" smtClean="0"/>
              <a:t>المستوى الخامس</a:t>
            </a:r>
            <a:endParaRPr kumimoji="0" lang="en-US"/>
          </a:p>
        </p:txBody>
      </p:sp>
      <p:sp>
        <p:nvSpPr>
          <p:cNvPr id="24" name="عنصر نائب للتاريخ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BD0991F4-130A-47B9-8149-5E0B4569448E}" type="datetimeFigureOut">
              <a:rPr lang="ar-IQ" smtClean="0"/>
              <a:t>22/09/1447</a:t>
            </a:fld>
            <a:endParaRPr lang="ar-IQ"/>
          </a:p>
        </p:txBody>
      </p:sp>
      <p:sp>
        <p:nvSpPr>
          <p:cNvPr id="10" name="عنصر نائب للتذييل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ar-IQ"/>
          </a:p>
        </p:txBody>
      </p:sp>
      <p:sp>
        <p:nvSpPr>
          <p:cNvPr id="22" name="عنصر نائب لرقم الشريحة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E6FB81F6-8E7F-4DE8-951E-2F0A4E31ED18}" type="slidenum">
              <a:rPr lang="ar-IQ" smtClean="0"/>
              <a:t>‹#›</a:t>
            </a:fld>
            <a:endParaRPr lang="ar-IQ"/>
          </a:p>
        </p:txBody>
      </p:sp>
      <p:sp>
        <p:nvSpPr>
          <p:cNvPr id="15" name="مستطيل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1"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r" rtl="1"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r" rtl="1"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r" rtl="1"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r" rtl="1"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r" rtl="1"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r" rtl="1"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r" rtl="1"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r" rtl="1"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r" rtl="1"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p:txBody>
          <a:bodyPr/>
          <a:lstStyle/>
          <a:p>
            <a:pPr algn="ctr"/>
            <a:r>
              <a:rPr lang="ar-IQ" dirty="0" smtClean="0"/>
              <a:t>عنوان الورشة</a:t>
            </a:r>
            <a:br>
              <a:rPr lang="ar-IQ" dirty="0" smtClean="0"/>
            </a:br>
            <a:r>
              <a:rPr lang="ar-IQ" dirty="0" smtClean="0"/>
              <a:t>المخدرات واثارها الاجتماعية</a:t>
            </a:r>
            <a:endParaRPr lang="ar-IQ" dirty="0"/>
          </a:p>
        </p:txBody>
      </p:sp>
      <p:sp>
        <p:nvSpPr>
          <p:cNvPr id="3" name="عنوان فرعي 2"/>
          <p:cNvSpPr>
            <a:spLocks noGrp="1"/>
          </p:cNvSpPr>
          <p:nvPr>
            <p:ph type="subTitle" idx="1"/>
          </p:nvPr>
        </p:nvSpPr>
        <p:spPr>
          <a:xfrm>
            <a:off x="1524000" y="2209800"/>
            <a:ext cx="7406640" cy="3102936"/>
          </a:xfrm>
        </p:spPr>
        <p:txBody>
          <a:bodyPr>
            <a:normAutofit/>
          </a:bodyPr>
          <a:lstStyle/>
          <a:p>
            <a:pPr algn="ctr"/>
            <a:endParaRPr lang="ar-IQ" sz="1600" b="1" dirty="0" smtClean="0">
              <a:solidFill>
                <a:schemeClr val="tx1"/>
              </a:solidFill>
            </a:endParaRPr>
          </a:p>
          <a:p>
            <a:pPr algn="ctr"/>
            <a:r>
              <a:rPr lang="ar-IQ" sz="1800" b="1" dirty="0" smtClean="0">
                <a:solidFill>
                  <a:schemeClr val="tx1"/>
                </a:solidFill>
              </a:rPr>
              <a:t>المكان / مختبر علم النفس في قسم العلوم التربوية والنفسية المدة يوم واحد</a:t>
            </a:r>
          </a:p>
          <a:p>
            <a:pPr algn="ctr"/>
            <a:r>
              <a:rPr lang="ar-IQ" sz="1800" b="1" dirty="0" smtClean="0">
                <a:solidFill>
                  <a:schemeClr val="tx1"/>
                </a:solidFill>
              </a:rPr>
              <a:t>الجهة المنظمة/ كلية التربية ابن رشد للعلوم الانسانية قسم العلوم التربوية والنفسية</a:t>
            </a:r>
          </a:p>
          <a:p>
            <a:pPr algn="ctr"/>
            <a:r>
              <a:rPr lang="ar-IQ" sz="1800" b="1" dirty="0" smtClean="0">
                <a:solidFill>
                  <a:schemeClr val="tx1"/>
                </a:solidFill>
              </a:rPr>
              <a:t>المحاضرون</a:t>
            </a:r>
          </a:p>
          <a:p>
            <a:pPr algn="ctr"/>
            <a:r>
              <a:rPr lang="ar-IQ" sz="1800" b="1" dirty="0" err="1" smtClean="0">
                <a:solidFill>
                  <a:schemeClr val="tx1"/>
                </a:solidFill>
              </a:rPr>
              <a:t>ا.د</a:t>
            </a:r>
            <a:r>
              <a:rPr lang="ar-IQ" sz="1800" b="1" dirty="0" smtClean="0">
                <a:solidFill>
                  <a:schemeClr val="tx1"/>
                </a:solidFill>
              </a:rPr>
              <a:t> .ازهار علوان كشاش</a:t>
            </a:r>
          </a:p>
          <a:p>
            <a:pPr algn="ctr"/>
            <a:r>
              <a:rPr lang="ar-IQ" sz="1800" b="1" dirty="0" err="1" smtClean="0">
                <a:solidFill>
                  <a:schemeClr val="tx1"/>
                </a:solidFill>
              </a:rPr>
              <a:t>ا.د.منتهى</a:t>
            </a:r>
            <a:r>
              <a:rPr lang="ar-IQ" sz="1800" b="1" dirty="0" smtClean="0">
                <a:solidFill>
                  <a:schemeClr val="tx1"/>
                </a:solidFill>
              </a:rPr>
              <a:t> جاسم عبد</a:t>
            </a:r>
          </a:p>
          <a:p>
            <a:pPr algn="ctr"/>
            <a:r>
              <a:rPr lang="ar-IQ" sz="1800" b="1" dirty="0" err="1" smtClean="0">
                <a:solidFill>
                  <a:schemeClr val="tx1"/>
                </a:solidFill>
              </a:rPr>
              <a:t>م.م.ماهر</a:t>
            </a:r>
            <a:r>
              <a:rPr lang="ar-IQ" sz="1800" b="1" dirty="0" smtClean="0">
                <a:solidFill>
                  <a:schemeClr val="tx1"/>
                </a:solidFill>
              </a:rPr>
              <a:t> جاسم هادي</a:t>
            </a:r>
            <a:endParaRPr lang="ar-IQ" sz="1800" b="1" dirty="0">
              <a:solidFill>
                <a:schemeClr val="tx1"/>
              </a:solidFill>
            </a:endParaRPr>
          </a:p>
        </p:txBody>
      </p:sp>
    </p:spTree>
    <p:extLst>
      <p:ext uri="{BB962C8B-B14F-4D97-AF65-F5344CB8AC3E}">
        <p14:creationId xmlns:p14="http://schemas.microsoft.com/office/powerpoint/2010/main" val="221364838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ctr"/>
            <a:r>
              <a:rPr lang="ar-IQ" dirty="0"/>
              <a:t>الخاتمة</a:t>
            </a:r>
          </a:p>
        </p:txBody>
      </p:sp>
      <p:sp>
        <p:nvSpPr>
          <p:cNvPr id="3" name="عنصر نائب للمحتوى 2"/>
          <p:cNvSpPr>
            <a:spLocks noGrp="1"/>
          </p:cNvSpPr>
          <p:nvPr>
            <p:ph idx="1"/>
          </p:nvPr>
        </p:nvSpPr>
        <p:spPr/>
        <p:txBody>
          <a:bodyPr/>
          <a:lstStyle/>
          <a:p>
            <a:r>
              <a:rPr lang="ar-IQ" dirty="0"/>
              <a:t>في الختام، تبقى المخدرات أحد أبرز التحديات التي تهدد صحة الفرد والمجتمع، ومن المهم تعزيز الوعي والوقاية والتثقيف، إلى جانب الدعم الأسري والاجتماعي والقوانين الرادعة. بالجهود المشتركة من الأسرة والمدرسة والمجتمع والحكومة يمكن الحد من انتشار المخدرات وحماية الأجيال القادمة، وضمان مجتمع أكثر صحة وأمانًا</a:t>
            </a:r>
          </a:p>
        </p:txBody>
      </p:sp>
    </p:spTree>
    <p:extLst>
      <p:ext uri="{BB962C8B-B14F-4D97-AF65-F5344CB8AC3E}">
        <p14:creationId xmlns:p14="http://schemas.microsoft.com/office/powerpoint/2010/main" val="264880373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ctr"/>
            <a:r>
              <a:rPr lang="ar-IQ" dirty="0" smtClean="0"/>
              <a:t>انواع المخدرات</a:t>
            </a:r>
            <a:endParaRPr lang="ar-IQ" dirty="0"/>
          </a:p>
        </p:txBody>
      </p:sp>
      <p:sp>
        <p:nvSpPr>
          <p:cNvPr id="3" name="عنصر نائب للمحتوى 2"/>
          <p:cNvSpPr>
            <a:spLocks noGrp="1"/>
          </p:cNvSpPr>
          <p:nvPr>
            <p:ph idx="1"/>
          </p:nvPr>
        </p:nvSpPr>
        <p:spPr/>
        <p:txBody>
          <a:bodyPr>
            <a:normAutofit/>
          </a:bodyPr>
          <a:lstStyle/>
          <a:p>
            <a:pPr lvl="2"/>
            <a:r>
              <a:rPr lang="ar-IQ" sz="2000" dirty="0" smtClean="0"/>
              <a:t>المخدرات </a:t>
            </a:r>
            <a:r>
              <a:rPr lang="ar-IQ" sz="2000" dirty="0" err="1" smtClean="0"/>
              <a:t>الأفيونية</a:t>
            </a:r>
            <a:r>
              <a:rPr lang="ar-IQ" sz="2000" dirty="0" smtClean="0"/>
              <a:t> / تسكين قوي للألم، شعور بالنشوة والراحة، بطء في التنفس والنعاس</a:t>
            </a:r>
          </a:p>
          <a:p>
            <a:r>
              <a:rPr lang="ar-IQ" sz="2800" dirty="0" smtClean="0"/>
              <a:t>/ زيادة النشاط والطاقة، تسارع ضربات القلب، قلة النوم وزيادة اليقظة المنشّطات</a:t>
            </a:r>
          </a:p>
          <a:p>
            <a:r>
              <a:rPr lang="ar-IQ" sz="2800" dirty="0" smtClean="0"/>
              <a:t>المهلوسات / تغيّر في الإدراك والحواس، رؤية أو سماع أشياء غير موجودة، تشوّه الإحساس بالوقت </a:t>
            </a:r>
          </a:p>
          <a:p>
            <a:r>
              <a:rPr lang="ar-IQ" sz="2800" dirty="0" smtClean="0"/>
              <a:t>المهدئات والمثبطات/ استرخاء ونعاس، بطء في ردود الفعل والكلام، تقليل التوتر</a:t>
            </a:r>
          </a:p>
          <a:p>
            <a:r>
              <a:rPr lang="ar-IQ" sz="2800" dirty="0" smtClean="0"/>
              <a:t>/ استرخاء، تغيّر في المزاج، زيادة الشهية، بطء في التركيز </a:t>
            </a:r>
            <a:r>
              <a:rPr lang="ar-IQ" sz="2800" dirty="0" err="1" smtClean="0"/>
              <a:t>القنبيات</a:t>
            </a:r>
            <a:endParaRPr lang="ar-IQ" sz="2800" dirty="0" smtClean="0"/>
          </a:p>
          <a:p>
            <a:endParaRPr lang="ar-IQ" dirty="0"/>
          </a:p>
        </p:txBody>
      </p:sp>
    </p:spTree>
    <p:extLst>
      <p:ext uri="{BB962C8B-B14F-4D97-AF65-F5344CB8AC3E}">
        <p14:creationId xmlns:p14="http://schemas.microsoft.com/office/powerpoint/2010/main" val="193103643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ctr"/>
            <a:r>
              <a:rPr lang="ar-IQ" dirty="0"/>
              <a:t>خصائص المخدرات </a:t>
            </a:r>
          </a:p>
        </p:txBody>
      </p:sp>
      <p:sp>
        <p:nvSpPr>
          <p:cNvPr id="3" name="عنصر نائب للمحتوى 2"/>
          <p:cNvSpPr>
            <a:spLocks noGrp="1"/>
          </p:cNvSpPr>
          <p:nvPr>
            <p:ph idx="1"/>
          </p:nvPr>
        </p:nvSpPr>
        <p:spPr>
          <a:xfrm>
            <a:off x="685800" y="1295400"/>
            <a:ext cx="8534400" cy="4953000"/>
          </a:xfrm>
        </p:spPr>
        <p:txBody>
          <a:bodyPr/>
          <a:lstStyle/>
          <a:p>
            <a:r>
              <a:rPr lang="ar-IQ" b="1" dirty="0"/>
              <a:t>تؤثر على الجهاز العصبي </a:t>
            </a:r>
            <a:r>
              <a:rPr lang="ar-IQ" b="1" dirty="0" smtClean="0"/>
              <a:t>المركزي </a:t>
            </a:r>
            <a:r>
              <a:rPr lang="ar-IQ" dirty="0" smtClean="0"/>
              <a:t>/تغيّر </a:t>
            </a:r>
            <a:r>
              <a:rPr lang="ar-IQ" dirty="0"/>
              <a:t>نشاط الدماغ والإشارات العصبية </a:t>
            </a:r>
            <a:endParaRPr lang="ar-IQ" dirty="0" smtClean="0"/>
          </a:p>
          <a:p>
            <a:r>
              <a:rPr lang="ar-IQ" b="1" dirty="0"/>
              <a:t>تُغيّر الإدراك والمزاج والسلوك </a:t>
            </a:r>
            <a:r>
              <a:rPr lang="ar-IQ" dirty="0"/>
              <a:t>/ قد تُحدث نشوة، استرخاء، تنبيه، أو هلوسة حسب </a:t>
            </a:r>
            <a:r>
              <a:rPr lang="ar-IQ" dirty="0" smtClean="0"/>
              <a:t>النوع</a:t>
            </a:r>
          </a:p>
          <a:p>
            <a:r>
              <a:rPr lang="ar-IQ" b="1" dirty="0"/>
              <a:t>قابلة لإحداث الاعتماد (الإدمان) </a:t>
            </a:r>
            <a:r>
              <a:rPr lang="ar-IQ" dirty="0" smtClean="0"/>
              <a:t>/بعضها </a:t>
            </a:r>
            <a:r>
              <a:rPr lang="ar-IQ" dirty="0"/>
              <a:t>يسبب اعتمادًا نفسيًا أو جسديًا أو </a:t>
            </a:r>
            <a:r>
              <a:rPr lang="ar-IQ" dirty="0" smtClean="0"/>
              <a:t>كليهما</a:t>
            </a:r>
          </a:p>
          <a:p>
            <a:r>
              <a:rPr lang="ar-IQ" b="1" dirty="0"/>
              <a:t>تُحدث تحمّلًا </a:t>
            </a:r>
            <a:r>
              <a:rPr lang="en-US" b="1" dirty="0" smtClean="0"/>
              <a:t>Tolerance)</a:t>
            </a:r>
            <a:r>
              <a:rPr lang="ar-IQ" b="1" dirty="0" smtClean="0"/>
              <a:t>) </a:t>
            </a:r>
            <a:r>
              <a:rPr lang="ar-IQ" dirty="0"/>
              <a:t>/يحتاج الشخص لجرعات أكبر مع الوقت للحصول على نفس التأثير.</a:t>
            </a:r>
          </a:p>
        </p:txBody>
      </p:sp>
    </p:spTree>
    <p:extLst>
      <p:ext uri="{BB962C8B-B14F-4D97-AF65-F5344CB8AC3E}">
        <p14:creationId xmlns:p14="http://schemas.microsoft.com/office/powerpoint/2010/main" val="23483029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1295400" y="76200"/>
            <a:ext cx="7498080" cy="5638800"/>
          </a:xfrm>
        </p:spPr>
        <p:txBody>
          <a:bodyPr/>
          <a:lstStyle/>
          <a:p>
            <a:endParaRPr lang="ar-IQ" b="1" dirty="0" smtClean="0"/>
          </a:p>
          <a:p>
            <a:endParaRPr lang="ar-IQ" b="1" dirty="0"/>
          </a:p>
          <a:p>
            <a:endParaRPr lang="ar-IQ" b="1" dirty="0" smtClean="0"/>
          </a:p>
          <a:p>
            <a:r>
              <a:rPr lang="ar-IQ" b="1" dirty="0" smtClean="0"/>
              <a:t>لها </a:t>
            </a:r>
            <a:r>
              <a:rPr lang="ar-IQ" b="1" dirty="0"/>
              <a:t>أعراض </a:t>
            </a:r>
            <a:r>
              <a:rPr lang="ar-IQ" b="1" dirty="0" smtClean="0"/>
              <a:t>انسحاب </a:t>
            </a:r>
            <a:r>
              <a:rPr lang="ar-IQ" dirty="0"/>
              <a:t>/عند التوقف قد تظهر أعراض جسدية أو نفسية تختلف حسب </a:t>
            </a:r>
            <a:r>
              <a:rPr lang="ar-IQ" dirty="0" smtClean="0"/>
              <a:t>المادة</a:t>
            </a:r>
          </a:p>
          <a:p>
            <a:r>
              <a:rPr lang="ar-IQ" b="1" dirty="0"/>
              <a:t>تختلف في القوة </a:t>
            </a:r>
            <a:r>
              <a:rPr lang="ar-IQ" b="1" dirty="0" smtClean="0"/>
              <a:t>والمدة </a:t>
            </a:r>
            <a:r>
              <a:rPr lang="ar-IQ" dirty="0"/>
              <a:t>/ بعضها سريع وقصير المفعول، وبعضها بطيء وطويل </a:t>
            </a:r>
            <a:r>
              <a:rPr lang="ar-IQ" dirty="0" smtClean="0"/>
              <a:t>التأثير</a:t>
            </a:r>
          </a:p>
          <a:p>
            <a:r>
              <a:rPr lang="ar-IQ" b="1" dirty="0"/>
              <a:t>قد تكون طبيعية أو </a:t>
            </a:r>
            <a:r>
              <a:rPr lang="ar-IQ" b="1" dirty="0" smtClean="0"/>
              <a:t>صناعية </a:t>
            </a:r>
            <a:r>
              <a:rPr lang="ar-IQ" dirty="0"/>
              <a:t>/ من نباتات (مثل القنب) أو مصنّعة كيميائيًا في المختبرات</a:t>
            </a:r>
          </a:p>
        </p:txBody>
      </p:sp>
    </p:spTree>
    <p:extLst>
      <p:ext uri="{BB962C8B-B14F-4D97-AF65-F5344CB8AC3E}">
        <p14:creationId xmlns:p14="http://schemas.microsoft.com/office/powerpoint/2010/main" val="379452375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ctr"/>
            <a:r>
              <a:rPr lang="ar-IQ" dirty="0"/>
              <a:t>معوقات المخدرات </a:t>
            </a:r>
          </a:p>
        </p:txBody>
      </p:sp>
      <p:sp>
        <p:nvSpPr>
          <p:cNvPr id="3" name="عنصر نائب للمحتوى 2"/>
          <p:cNvSpPr>
            <a:spLocks noGrp="1"/>
          </p:cNvSpPr>
          <p:nvPr>
            <p:ph idx="1"/>
          </p:nvPr>
        </p:nvSpPr>
        <p:spPr/>
        <p:txBody>
          <a:bodyPr/>
          <a:lstStyle/>
          <a:p>
            <a:r>
              <a:rPr lang="ar-IQ" dirty="0"/>
              <a:t>ضعف الوعي الديني والأخلاقي</a:t>
            </a:r>
          </a:p>
          <a:p>
            <a:r>
              <a:rPr lang="ar-IQ" dirty="0"/>
              <a:t>رفاق السوء وضغط الأصدقاء</a:t>
            </a:r>
          </a:p>
          <a:p>
            <a:r>
              <a:rPr lang="ar-IQ" dirty="0"/>
              <a:t>التفكك الأسري وضعف الرقابة</a:t>
            </a:r>
          </a:p>
          <a:p>
            <a:r>
              <a:rPr lang="ar-IQ" dirty="0"/>
              <a:t>الفراغ والبطالة</a:t>
            </a:r>
          </a:p>
          <a:p>
            <a:r>
              <a:rPr lang="ar-IQ" dirty="0"/>
              <a:t>حب التجربة والفضول</a:t>
            </a:r>
          </a:p>
          <a:p>
            <a:r>
              <a:rPr lang="ar-IQ" dirty="0"/>
              <a:t>الهروب من المشكلات النفسية أو الضغوط</a:t>
            </a:r>
          </a:p>
          <a:p>
            <a:endParaRPr lang="ar-IQ" dirty="0"/>
          </a:p>
        </p:txBody>
      </p:sp>
    </p:spTree>
    <p:extLst>
      <p:ext uri="{BB962C8B-B14F-4D97-AF65-F5344CB8AC3E}">
        <p14:creationId xmlns:p14="http://schemas.microsoft.com/office/powerpoint/2010/main" val="21639134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1447800" y="304800"/>
            <a:ext cx="7498080" cy="1143000"/>
          </a:xfrm>
        </p:spPr>
        <p:txBody>
          <a:bodyPr/>
          <a:lstStyle/>
          <a:p>
            <a:pPr algn="ctr"/>
            <a:r>
              <a:rPr lang="ar-IQ" dirty="0"/>
              <a:t>الملخص </a:t>
            </a:r>
          </a:p>
        </p:txBody>
      </p:sp>
      <p:sp>
        <p:nvSpPr>
          <p:cNvPr id="3" name="عنصر نائب للمحتوى 2"/>
          <p:cNvSpPr>
            <a:spLocks noGrp="1"/>
          </p:cNvSpPr>
          <p:nvPr>
            <p:ph idx="1"/>
          </p:nvPr>
        </p:nvSpPr>
        <p:spPr/>
        <p:txBody>
          <a:bodyPr>
            <a:normAutofit/>
          </a:bodyPr>
          <a:lstStyle/>
          <a:p>
            <a:pPr lvl="2"/>
            <a:r>
              <a:rPr lang="ar-IQ" dirty="0"/>
              <a:t>المخدرات هي مواد تؤثر على الجهاز العصبي وتغيّر وعي الإنسان وإدراكه ومزاجه وسلوكه. قد تكون طبيعية مستخرجة من نباتات أو مواد كيميائية مصنّعة. تنقسم بشكل عام إلى </a:t>
            </a:r>
            <a:r>
              <a:rPr lang="ar-IQ" dirty="0" err="1"/>
              <a:t>أفيونية</a:t>
            </a:r>
            <a:r>
              <a:rPr lang="ar-IQ" dirty="0"/>
              <a:t>، منشّطات، مهدئات ومثبطات، مهلوسات، </a:t>
            </a:r>
            <a:r>
              <a:rPr lang="ar-IQ" dirty="0" err="1"/>
              <a:t>وقنبيات</a:t>
            </a:r>
            <a:r>
              <a:rPr lang="ar-IQ" dirty="0"/>
              <a:t>، ويختلف تأثير كل نوع حسب تركيبته وطريقة استخدامه تتميّز المخدرات بإمكانية إحداث الاعتماد النفسي أو الجسدي، ومع الاستمرار قد يحتاج الشخص إلى جرعات أكبر للحصول على نفس التأثير. </a:t>
            </a:r>
          </a:p>
        </p:txBody>
      </p:sp>
    </p:spTree>
    <p:extLst>
      <p:ext uri="{BB962C8B-B14F-4D97-AF65-F5344CB8AC3E}">
        <p14:creationId xmlns:p14="http://schemas.microsoft.com/office/powerpoint/2010/main" val="351779707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1371600" y="1143000"/>
            <a:ext cx="7498080" cy="4800600"/>
          </a:xfrm>
        </p:spPr>
        <p:txBody>
          <a:bodyPr/>
          <a:lstStyle/>
          <a:p>
            <a:r>
              <a:rPr lang="ar-IQ" dirty="0"/>
              <a:t>. كما أن التوقف المفاجئ قد يسبب أعراض انسحاب تختلف من مادة لأخرى</a:t>
            </a:r>
            <a:endParaRPr lang="ar-IQ" dirty="0" smtClean="0"/>
          </a:p>
          <a:p>
            <a:r>
              <a:rPr lang="ar-IQ" dirty="0" smtClean="0"/>
              <a:t>تعاطي </a:t>
            </a:r>
            <a:r>
              <a:rPr lang="ar-IQ" dirty="0"/>
              <a:t>المخدرات ينعكس سلبًا على الصحة الجسدية والنفسية، ويؤثر على العلاقات الأسرية والاجتماعية والأداء الدراسي أو الوظيفي، لذلك تُعد الوقاية والتوعية والدعم الأسري من أهم وسائل الحدّ من انتشارها</a:t>
            </a:r>
          </a:p>
        </p:txBody>
      </p:sp>
    </p:spTree>
    <p:extLst>
      <p:ext uri="{BB962C8B-B14F-4D97-AF65-F5344CB8AC3E}">
        <p14:creationId xmlns:p14="http://schemas.microsoft.com/office/powerpoint/2010/main" val="350661302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ctr"/>
            <a:r>
              <a:rPr lang="ar-IQ" dirty="0"/>
              <a:t>التوصيات</a:t>
            </a:r>
          </a:p>
        </p:txBody>
      </p:sp>
      <p:sp>
        <p:nvSpPr>
          <p:cNvPr id="3" name="عنصر نائب للمحتوى 2"/>
          <p:cNvSpPr>
            <a:spLocks noGrp="1"/>
          </p:cNvSpPr>
          <p:nvPr>
            <p:ph idx="1"/>
          </p:nvPr>
        </p:nvSpPr>
        <p:spPr/>
        <p:txBody>
          <a:bodyPr>
            <a:normAutofit fontScale="92500"/>
          </a:bodyPr>
          <a:lstStyle/>
          <a:p>
            <a:r>
              <a:rPr lang="ar-IQ" dirty="0"/>
              <a:t> للحد من المخدرات والوقاية منها تعزيز الوعي والتثقيف حول أضرار المخدرات في المدارس والمجتمع، ودعم الأسرة وتقوية الروابط الأسرية لمتابعة الأبناء </a:t>
            </a:r>
            <a:r>
              <a:rPr lang="ar-IQ" dirty="0" smtClean="0"/>
              <a:t>وتوجيههم</a:t>
            </a:r>
            <a:r>
              <a:rPr lang="ar-IQ" dirty="0"/>
              <a:t>، وتشجيع الشباب على الانخراط في أنشطة مفيدة وهوايات صحية، بالإضافة إلى وضع قوانين ورقابة صارمة لمنع تهريب وبيع المخدرات وتقديم الدعم النفسي والاستشارات للأشخاص المعرضين للوقوع في الإدمان ، وتسهيل برامج إعادة التأهيل والعلاج للمدمنين لضمان عودتهم للمجتمع ، وتعزيز التعاون بين المؤسسات الحكومية والمجتمع المدني لمكافحة المخدرات بشكل فعال</a:t>
            </a:r>
          </a:p>
        </p:txBody>
      </p:sp>
    </p:spTree>
    <p:extLst>
      <p:ext uri="{BB962C8B-B14F-4D97-AF65-F5344CB8AC3E}">
        <p14:creationId xmlns:p14="http://schemas.microsoft.com/office/powerpoint/2010/main" val="399840406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ctr"/>
            <a:r>
              <a:rPr lang="ar-IQ" dirty="0"/>
              <a:t>مراحل المخدرات</a:t>
            </a:r>
          </a:p>
        </p:txBody>
      </p:sp>
      <p:sp>
        <p:nvSpPr>
          <p:cNvPr id="3" name="عنصر نائب للمحتوى 2"/>
          <p:cNvSpPr>
            <a:spLocks noGrp="1"/>
          </p:cNvSpPr>
          <p:nvPr>
            <p:ph idx="1"/>
          </p:nvPr>
        </p:nvSpPr>
        <p:spPr>
          <a:xfrm>
            <a:off x="1435608" y="1447800"/>
            <a:ext cx="7498080" cy="5181600"/>
          </a:xfrm>
        </p:spPr>
        <p:txBody>
          <a:bodyPr>
            <a:normAutofit fontScale="85000" lnSpcReduction="20000"/>
          </a:bodyPr>
          <a:lstStyle/>
          <a:p>
            <a:r>
              <a:rPr lang="ar-IQ" b="1" dirty="0"/>
              <a:t>مرحلة التجربة: </a:t>
            </a:r>
            <a:r>
              <a:rPr lang="ar-IQ" dirty="0"/>
              <a:t>يبدأ الشخص بتجربة المخدر بدافع الفضول أو تأثير الأصدقاء أو الرغبة في الهروب من </a:t>
            </a:r>
            <a:r>
              <a:rPr lang="ar-IQ" dirty="0" smtClean="0"/>
              <a:t>المشكلات</a:t>
            </a:r>
          </a:p>
          <a:p>
            <a:r>
              <a:rPr lang="ar-IQ" b="1" dirty="0"/>
              <a:t>مرحلة الاستخدام العرضي: </a:t>
            </a:r>
            <a:r>
              <a:rPr lang="ar-IQ" dirty="0"/>
              <a:t>يصبح التعاطي متقطعًا وغير منتظم، لكن الشخص لا يزال قادرًا على التحكم في </a:t>
            </a:r>
            <a:r>
              <a:rPr lang="ar-IQ" dirty="0" smtClean="0"/>
              <a:t>استخدامه</a:t>
            </a:r>
          </a:p>
          <a:p>
            <a:r>
              <a:rPr lang="ar-IQ" b="1" dirty="0"/>
              <a:t>مرحلة الاعتماد النفسي: </a:t>
            </a:r>
            <a:r>
              <a:rPr lang="ar-IQ" dirty="0"/>
              <a:t>يبدأ الشخص بالشعور بالحاجة النفسية للمخدر للحصول على الراحة أو النشوة، ويصعب عليه التوقف </a:t>
            </a:r>
            <a:r>
              <a:rPr lang="ar-IQ" dirty="0" smtClean="0"/>
              <a:t>طواعية </a:t>
            </a:r>
          </a:p>
          <a:p>
            <a:r>
              <a:rPr lang="ar-IQ" b="1" dirty="0"/>
              <a:t>مرحلة الاعتماد الجسدي (الإدمان): </a:t>
            </a:r>
            <a:r>
              <a:rPr lang="ar-IQ" dirty="0"/>
              <a:t>يظهر الجسم علامات الاعتماد، ويحتاج المدمن لجرعات أكبر للحصول على نفس التأثير، ويعاني من أعراض انسحاب عند </a:t>
            </a:r>
            <a:r>
              <a:rPr lang="ar-IQ" dirty="0" smtClean="0"/>
              <a:t>التوقف</a:t>
            </a:r>
          </a:p>
          <a:p>
            <a:r>
              <a:rPr lang="ar-IQ" b="1" dirty="0"/>
              <a:t>مرحلة الانحدار الصحي والاجتماعي: </a:t>
            </a:r>
            <a:r>
              <a:rPr lang="ar-IQ" dirty="0"/>
              <a:t>تتفاقم الأضرار الجسدية والنفسية والاجتماعية، مما يؤدي إلى تدهور العلاقات والعمل والدراسة، وقد تصل إلى مشاكل قانونية أو وفاة في حالات الجرعة الزائدة</a:t>
            </a:r>
            <a:endParaRPr lang="ar-IQ" dirty="0" smtClean="0"/>
          </a:p>
          <a:p>
            <a:endParaRPr lang="ar-IQ" dirty="0" smtClean="0"/>
          </a:p>
          <a:p>
            <a:endParaRPr lang="ar-IQ" dirty="0"/>
          </a:p>
        </p:txBody>
      </p:sp>
    </p:spTree>
    <p:extLst>
      <p:ext uri="{BB962C8B-B14F-4D97-AF65-F5344CB8AC3E}">
        <p14:creationId xmlns:p14="http://schemas.microsoft.com/office/powerpoint/2010/main" val="1734243644"/>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انقلاب">
  <a:themeElements>
    <a:clrScheme name="انقلاب">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انقلاب">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انقلاب">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84</TotalTime>
  <Words>607</Words>
  <Application>Microsoft Office PowerPoint</Application>
  <PresentationFormat>عرض على الشاشة (3:4)‏</PresentationFormat>
  <Paragraphs>46</Paragraphs>
  <Slides>10</Slides>
  <Notes>0</Notes>
  <HiddenSlides>0</HiddenSlides>
  <MMClips>0</MMClips>
  <ScaleCrop>false</ScaleCrop>
  <HeadingPairs>
    <vt:vector size="4" baseType="variant">
      <vt:variant>
        <vt:lpstr>نسق</vt:lpstr>
      </vt:variant>
      <vt:variant>
        <vt:i4>1</vt:i4>
      </vt:variant>
      <vt:variant>
        <vt:lpstr>عناوين الشرائح</vt:lpstr>
      </vt:variant>
      <vt:variant>
        <vt:i4>10</vt:i4>
      </vt:variant>
    </vt:vector>
  </HeadingPairs>
  <TitlesOfParts>
    <vt:vector size="11" baseType="lpstr">
      <vt:lpstr>انقلاب</vt:lpstr>
      <vt:lpstr>عنوان الورشة المخدرات واثارها الاجتماعية</vt:lpstr>
      <vt:lpstr>انواع المخدرات</vt:lpstr>
      <vt:lpstr>خصائص المخدرات </vt:lpstr>
      <vt:lpstr>عرض تقديمي في PowerPoint</vt:lpstr>
      <vt:lpstr>معوقات المخدرات </vt:lpstr>
      <vt:lpstr>الملخص </vt:lpstr>
      <vt:lpstr>عرض تقديمي في PowerPoint</vt:lpstr>
      <vt:lpstr>التوصيات</vt:lpstr>
      <vt:lpstr>مراحل المخدرات</vt:lpstr>
      <vt:lpstr>الخاتمة</vt:lpstr>
    </vt:vector>
  </TitlesOfParts>
  <Company>Al-Qaisar Technologies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عنوان الورشة المخدرات واثارها الاجتماعية</dc:title>
  <dc:creator>LENOVO P52</dc:creator>
  <cp:lastModifiedBy>Maher</cp:lastModifiedBy>
  <cp:revision>7</cp:revision>
  <dcterms:created xsi:type="dcterms:W3CDTF">2026-02-23T13:01:16Z</dcterms:created>
  <dcterms:modified xsi:type="dcterms:W3CDTF">2026-03-10T07:28:03Z</dcterms:modified>
</cp:coreProperties>
</file>