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media/image20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89" r:id="rId18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126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23706" y="1069731"/>
            <a:ext cx="11516097" cy="3388575"/>
          </a:xfrm>
        </p:spPr>
        <p:txBody>
          <a:bodyPr bIns="0" anchor="b">
            <a:normAutofit/>
          </a:bodyPr>
          <a:lstStyle>
            <a:lvl1pPr algn="l"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23707" y="4708273"/>
            <a:ext cx="11516096" cy="1303495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2400" b="0" cap="all" baseline="0">
                <a:solidFill>
                  <a:schemeClr val="tx1"/>
                </a:solidFill>
              </a:defRPr>
            </a:lvl1pPr>
            <a:lvl2pPr marL="609585" indent="0" algn="ctr">
              <a:buNone/>
              <a:defRPr sz="2400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22001" y="439077"/>
            <a:ext cx="6631887" cy="41226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16886" y="1065298"/>
            <a:ext cx="1081359" cy="671437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3223707" y="4704723"/>
            <a:ext cx="1151609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27050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938528" y="2462784"/>
            <a:ext cx="1281002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4763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8986" y="2341507"/>
            <a:ext cx="11524205" cy="2517267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38986" y="5074927"/>
            <a:ext cx="11507261" cy="1350572"/>
          </a:xfrm>
        </p:spPr>
        <p:txBody>
          <a:bodyPr tIns="9144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938986" y="5073313"/>
            <a:ext cx="1150726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91134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2290" y="1073186"/>
            <a:ext cx="12807513" cy="141240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9775" y="2681171"/>
            <a:ext cx="6193536" cy="45981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51695" y="2689791"/>
            <a:ext cx="6193536" cy="45886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938528" y="2462784"/>
            <a:ext cx="1281002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31743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9589" y="1072218"/>
            <a:ext cx="12810215" cy="14084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9588" y="2692733"/>
            <a:ext cx="6193536" cy="106925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933" b="0" cap="all" baseline="0">
                <a:solidFill>
                  <a:schemeClr val="accent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9588" y="3765693"/>
            <a:ext cx="6193536" cy="35259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549816" y="2697338"/>
            <a:ext cx="6193536" cy="1069649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933" b="0" cap="all" baseline="0">
                <a:solidFill>
                  <a:schemeClr val="accent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549816" y="3761989"/>
            <a:ext cx="6193536" cy="35164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938528" y="2462784"/>
            <a:ext cx="1281002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0445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938528" y="2462784"/>
            <a:ext cx="1281002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65010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254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229" y="1065298"/>
            <a:ext cx="4364132" cy="2996156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24952" y="1065299"/>
            <a:ext cx="8016627" cy="6211768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6229" y="4273989"/>
            <a:ext cx="4366684" cy="2997575"/>
          </a:xfrm>
        </p:spPr>
        <p:txBody>
          <a:bodyPr/>
          <a:lstStyle>
            <a:lvl1pPr marL="0" indent="0" algn="l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931040" y="4273988"/>
            <a:ext cx="435932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0717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9969850" y="642894"/>
            <a:ext cx="5432711" cy="6865468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4942" y="1506017"/>
            <a:ext cx="7376437" cy="2440779"/>
          </a:xfrm>
        </p:spPr>
        <p:txBody>
          <a:bodyPr anchor="b">
            <a:normAutofit/>
          </a:bodyPr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832520" y="1496723"/>
            <a:ext cx="3721561" cy="5155103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33772" y="4194656"/>
            <a:ext cx="7365872" cy="2671656"/>
          </a:xfrm>
        </p:spPr>
        <p:txBody>
          <a:bodyPr>
            <a:normAutofit/>
          </a:bodyPr>
          <a:lstStyle>
            <a:lvl1pPr marL="0" indent="0" algn="l">
              <a:buNone/>
              <a:defRPr sz="2400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929844" y="7293142"/>
            <a:ext cx="7369801" cy="426831"/>
          </a:xfrm>
        </p:spPr>
        <p:txBody>
          <a:bodyPr/>
          <a:lstStyle>
            <a:lvl1pPr algn="l">
              <a:defRPr/>
            </a:lvl1pPr>
          </a:lstStyle>
          <a:p>
            <a:fld id="{1D8BD707-D9CF-40AE-B4C6-C98DA3205C09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929843" y="424854"/>
            <a:ext cx="7388005" cy="427908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929844" y="4191473"/>
            <a:ext cx="736980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66316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938528" y="2462784"/>
            <a:ext cx="1281002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855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585481" y="1065298"/>
            <a:ext cx="2154323" cy="62131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26229" y="1065298"/>
            <a:ext cx="10438440" cy="621318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585481" y="1065298"/>
            <a:ext cx="0" cy="6213185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87670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24617" y="290677"/>
            <a:ext cx="9812867" cy="8125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867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438400" y="5120640"/>
            <a:ext cx="11379200" cy="6292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33" b="1" i="0">
                <a:solidFill>
                  <a:srgbClr val="00AF5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93439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867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12800" y="2103120"/>
            <a:ext cx="7071360" cy="4509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371840" y="2103120"/>
            <a:ext cx="7071360" cy="4509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2/23/2026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5437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692635"/>
            <a:ext cx="16256000" cy="5474588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24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8168640"/>
            <a:ext cx="16256000" cy="9906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35439" y="1072693"/>
            <a:ext cx="12804367" cy="13989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35439" y="2687644"/>
            <a:ext cx="12804367" cy="46008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72185" y="440494"/>
            <a:ext cx="4667620" cy="412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5439" y="439077"/>
            <a:ext cx="7918448" cy="412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0081" y="1065298"/>
            <a:ext cx="1081359" cy="6714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3733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8171217"/>
            <a:ext cx="16256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5115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4267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120000"/>
        </a:lnSpc>
        <a:spcBef>
          <a:spcPts val="1333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667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120000"/>
        </a:lnSpc>
        <a:spcBef>
          <a:spcPts val="667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120000"/>
        </a:lnSpc>
        <a:spcBef>
          <a:spcPts val="667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133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120000"/>
        </a:lnSpc>
        <a:spcBef>
          <a:spcPts val="667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67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120000"/>
        </a:lnSpc>
        <a:spcBef>
          <a:spcPts val="667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120000"/>
        </a:lnSpc>
        <a:spcBef>
          <a:spcPts val="667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120000"/>
        </a:lnSpc>
        <a:spcBef>
          <a:spcPts val="667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120000"/>
        </a:lnSpc>
        <a:spcBef>
          <a:spcPts val="667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120000"/>
        </a:lnSpc>
        <a:spcBef>
          <a:spcPts val="667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924DA3A4-2063-1233-FABD-56B767498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1501" y="457200"/>
            <a:ext cx="9347199" cy="7823200"/>
          </a:xfrm>
        </p:spPr>
        <p:txBody>
          <a:bodyPr>
            <a:noAutofit/>
          </a:bodyPr>
          <a:lstStyle/>
          <a:p>
            <a:pPr algn="ctr"/>
            <a:r>
              <a:rPr lang="fr-FR" sz="5867" cap="none" dirty="0">
                <a:solidFill>
                  <a:srgbClr val="FF0000"/>
                </a:solidFill>
                <a:latin typeface="Arial Black" panose="020B0A04020102020204" pitchFamily="34" charset="0"/>
              </a:rPr>
              <a:t>Agglutination, </a:t>
            </a:r>
            <a:r>
              <a:rPr lang="fr-FR" sz="5867" cap="none" dirty="0" err="1">
                <a:solidFill>
                  <a:srgbClr val="FF0000"/>
                </a:solidFill>
                <a:latin typeface="Arial Black" panose="020B0A04020102020204" pitchFamily="34" charset="0"/>
              </a:rPr>
              <a:t>principle</a:t>
            </a:r>
            <a:r>
              <a:rPr lang="fr-FR" sz="5867" cap="none" dirty="0">
                <a:solidFill>
                  <a:srgbClr val="FF0000"/>
                </a:solidFill>
                <a:latin typeface="Arial Black" panose="020B0A04020102020204" pitchFamily="34" charset="0"/>
              </a:rPr>
              <a:t>, technique and types</a:t>
            </a:r>
            <a:br>
              <a:rPr lang="ar-IQ" sz="5867" cap="none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br>
              <a:rPr lang="ar-IQ" sz="5867" cap="none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ar-IQ" sz="5867" cap="none" dirty="0">
                <a:solidFill>
                  <a:srgbClr val="FF0000"/>
                </a:solidFill>
                <a:latin typeface="Arial Black" panose="020B0A04020102020204" pitchFamily="34" charset="0"/>
              </a:rPr>
              <a:t>التلازن , المبدأ، التقنية والأنواع</a:t>
            </a:r>
            <a:br>
              <a:rPr lang="ar-IQ" sz="5867" cap="none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br>
              <a:rPr lang="en-US" sz="5867" dirty="0">
                <a:latin typeface="Arial Black" panose="020B0A04020102020204" pitchFamily="34" charset="0"/>
              </a:rPr>
            </a:br>
            <a:r>
              <a:rPr lang="en-US" sz="3200" dirty="0">
                <a:solidFill>
                  <a:srgbClr val="002060"/>
                </a:solidFill>
                <a:latin typeface="Arial Black" panose="020B0A04020102020204" pitchFamily="34" charset="0"/>
              </a:rPr>
              <a:t>Presented by</a:t>
            </a:r>
            <a:br>
              <a:rPr lang="en-US" sz="32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en-US" sz="32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br>
              <a:rPr lang="en-US" sz="32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en-US" sz="3200" dirty="0">
                <a:solidFill>
                  <a:srgbClr val="002060"/>
                </a:solidFill>
                <a:latin typeface="Arial Black" panose="020B0A04020102020204" pitchFamily="34" charset="0"/>
              </a:rPr>
              <a:t>Lecturer Dr. Roua Jassim Mohammed</a:t>
            </a:r>
            <a:br>
              <a:rPr lang="en-US" sz="32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en-US" sz="3200" dirty="0">
                <a:solidFill>
                  <a:srgbClr val="002060"/>
                </a:solidFill>
                <a:latin typeface="Arial Black" panose="020B0A04020102020204" pitchFamily="34" charset="0"/>
              </a:rPr>
              <a:t> Department of Microbiology</a:t>
            </a:r>
            <a:br>
              <a:rPr lang="en-US" sz="32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en-US" sz="3200" dirty="0">
                <a:solidFill>
                  <a:srgbClr val="002060"/>
                </a:solidFill>
                <a:latin typeface="Arial Black" panose="020B0A04020102020204" pitchFamily="34" charset="0"/>
              </a:rPr>
              <a:t>University of Baghdad</a:t>
            </a:r>
            <a:br>
              <a:rPr lang="en-US" sz="5867" dirty="0">
                <a:latin typeface="Arial Black" panose="020B0A04020102020204" pitchFamily="34" charset="0"/>
              </a:rPr>
            </a:br>
            <a:endParaRPr lang="en-US" sz="5867" dirty="0">
              <a:latin typeface="Arial Black" panose="020B0A04020102020204" pitchFamily="34" charset="0"/>
            </a:endParaRPr>
          </a:p>
        </p:txBody>
      </p:sp>
      <p:pic>
        <p:nvPicPr>
          <p:cNvPr id="1026" name="Picture 2" descr="Latex Serology - Fortress Diagnostics">
            <a:extLst>
              <a:ext uri="{FF2B5EF4-FFF2-40B4-BE49-F238E27FC236}">
                <a16:creationId xmlns:a16="http://schemas.microsoft.com/office/drawing/2014/main" id="{1A14BC23-6DE1-F969-A372-0C38DB9D5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6908799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46926" y="859706"/>
            <a:ext cx="8242300" cy="590697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703562" indent="-686628" defTabSz="609585">
              <a:spcBef>
                <a:spcPts val="127"/>
              </a:spcBef>
              <a:buClr>
                <a:srgbClr val="9F4DA2"/>
              </a:buClr>
              <a:buFont typeface="Wingdings"/>
              <a:buChar char=""/>
              <a:tabLst>
                <a:tab pos="703562" algn="l"/>
              </a:tabLst>
            </a:pPr>
            <a:r>
              <a:rPr sz="3733" dirty="0">
                <a:solidFill>
                  <a:prstClr val="black"/>
                </a:solidFill>
                <a:latin typeface="Arial"/>
                <a:cs typeface="Arial"/>
              </a:rPr>
              <a:t>Another</a:t>
            </a:r>
            <a:r>
              <a:rPr sz="3733" spc="-11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3733" dirty="0">
                <a:solidFill>
                  <a:prstClr val="black"/>
                </a:solidFill>
                <a:latin typeface="Arial"/>
                <a:cs typeface="Arial"/>
              </a:rPr>
              <a:t>example</a:t>
            </a:r>
            <a:r>
              <a:rPr sz="3733" spc="-8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3733" dirty="0">
                <a:solidFill>
                  <a:prstClr val="black"/>
                </a:solidFill>
                <a:latin typeface="Arial"/>
                <a:cs typeface="Arial"/>
              </a:rPr>
              <a:t>on</a:t>
            </a:r>
            <a:r>
              <a:rPr sz="3733" spc="-1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3733" dirty="0">
                <a:solidFill>
                  <a:prstClr val="black"/>
                </a:solidFill>
                <a:latin typeface="Arial"/>
                <a:cs typeface="Arial"/>
              </a:rPr>
              <a:t>serial</a:t>
            </a:r>
            <a:r>
              <a:rPr sz="3733" spc="-11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3733" dirty="0">
                <a:solidFill>
                  <a:prstClr val="black"/>
                </a:solidFill>
                <a:latin typeface="Arial"/>
                <a:cs typeface="Arial"/>
              </a:rPr>
              <a:t>dillution</a:t>
            </a:r>
            <a:r>
              <a:rPr sz="3733" spc="-8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3733" spc="-67" dirty="0">
                <a:solidFill>
                  <a:prstClr val="black"/>
                </a:solidFill>
                <a:latin typeface="Arial"/>
                <a:cs typeface="Arial"/>
              </a:rPr>
              <a:t>:</a:t>
            </a:r>
            <a:endParaRPr sz="3733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187695" y="2842751"/>
            <a:ext cx="4876800" cy="3086947"/>
            <a:chOff x="3890771" y="2132063"/>
            <a:chExt cx="3657600" cy="2315210"/>
          </a:xfrm>
        </p:grpSpPr>
        <p:sp>
          <p:nvSpPr>
            <p:cNvPr id="4" name="object 4"/>
            <p:cNvSpPr/>
            <p:nvPr/>
          </p:nvSpPr>
          <p:spPr>
            <a:xfrm>
              <a:off x="4801361" y="2782061"/>
              <a:ext cx="2737485" cy="1655445"/>
            </a:xfrm>
            <a:custGeom>
              <a:avLst/>
              <a:gdLst/>
              <a:ahLst/>
              <a:cxnLst/>
              <a:rect l="l" t="t" r="r" b="b"/>
              <a:pathLst>
                <a:path w="2737484" h="1655445">
                  <a:moveTo>
                    <a:pt x="647700" y="275843"/>
                  </a:moveTo>
                  <a:lnTo>
                    <a:pt x="643460" y="320600"/>
                  </a:lnTo>
                  <a:lnTo>
                    <a:pt x="631185" y="363053"/>
                  </a:lnTo>
                  <a:lnTo>
                    <a:pt x="611544" y="402634"/>
                  </a:lnTo>
                  <a:lnTo>
                    <a:pt x="585203" y="438777"/>
                  </a:lnTo>
                  <a:lnTo>
                    <a:pt x="552831" y="470915"/>
                  </a:lnTo>
                  <a:lnTo>
                    <a:pt x="515093" y="498482"/>
                  </a:lnTo>
                  <a:lnTo>
                    <a:pt x="472659" y="520909"/>
                  </a:lnTo>
                  <a:lnTo>
                    <a:pt x="426195" y="537630"/>
                  </a:lnTo>
                  <a:lnTo>
                    <a:pt x="376370" y="548079"/>
                  </a:lnTo>
                  <a:lnTo>
                    <a:pt x="323850" y="551688"/>
                  </a:lnTo>
                  <a:lnTo>
                    <a:pt x="271329" y="548079"/>
                  </a:lnTo>
                  <a:lnTo>
                    <a:pt x="221504" y="537630"/>
                  </a:lnTo>
                  <a:lnTo>
                    <a:pt x="175040" y="520909"/>
                  </a:lnTo>
                  <a:lnTo>
                    <a:pt x="132606" y="498482"/>
                  </a:lnTo>
                  <a:lnTo>
                    <a:pt x="94868" y="470915"/>
                  </a:lnTo>
                  <a:lnTo>
                    <a:pt x="62496" y="438777"/>
                  </a:lnTo>
                  <a:lnTo>
                    <a:pt x="36155" y="402634"/>
                  </a:lnTo>
                  <a:lnTo>
                    <a:pt x="16514" y="363053"/>
                  </a:lnTo>
                  <a:lnTo>
                    <a:pt x="4239" y="320600"/>
                  </a:lnTo>
                  <a:lnTo>
                    <a:pt x="0" y="275843"/>
                  </a:lnTo>
                </a:path>
                <a:path w="2737484" h="1655445">
                  <a:moveTo>
                    <a:pt x="0" y="275843"/>
                  </a:moveTo>
                  <a:lnTo>
                    <a:pt x="4239" y="231087"/>
                  </a:lnTo>
                  <a:lnTo>
                    <a:pt x="16514" y="188634"/>
                  </a:lnTo>
                  <a:lnTo>
                    <a:pt x="36155" y="149053"/>
                  </a:lnTo>
                  <a:lnTo>
                    <a:pt x="62496" y="112910"/>
                  </a:lnTo>
                  <a:lnTo>
                    <a:pt x="94868" y="80772"/>
                  </a:lnTo>
                  <a:lnTo>
                    <a:pt x="132606" y="53205"/>
                  </a:lnTo>
                  <a:lnTo>
                    <a:pt x="175040" y="30778"/>
                  </a:lnTo>
                  <a:lnTo>
                    <a:pt x="221504" y="14057"/>
                  </a:lnTo>
                  <a:lnTo>
                    <a:pt x="271329" y="3608"/>
                  </a:lnTo>
                  <a:lnTo>
                    <a:pt x="323850" y="0"/>
                  </a:lnTo>
                  <a:lnTo>
                    <a:pt x="376370" y="3608"/>
                  </a:lnTo>
                  <a:lnTo>
                    <a:pt x="426195" y="14057"/>
                  </a:lnTo>
                  <a:lnTo>
                    <a:pt x="472659" y="30778"/>
                  </a:lnTo>
                  <a:lnTo>
                    <a:pt x="515093" y="53205"/>
                  </a:lnTo>
                  <a:lnTo>
                    <a:pt x="552831" y="80772"/>
                  </a:lnTo>
                  <a:lnTo>
                    <a:pt x="585203" y="112910"/>
                  </a:lnTo>
                  <a:lnTo>
                    <a:pt x="611544" y="149053"/>
                  </a:lnTo>
                  <a:lnTo>
                    <a:pt x="631185" y="188634"/>
                  </a:lnTo>
                  <a:lnTo>
                    <a:pt x="643460" y="231087"/>
                  </a:lnTo>
                  <a:lnTo>
                    <a:pt x="647700" y="275843"/>
                  </a:lnTo>
                  <a:lnTo>
                    <a:pt x="647700" y="1379220"/>
                  </a:lnTo>
                  <a:lnTo>
                    <a:pt x="643460" y="1423976"/>
                  </a:lnTo>
                  <a:lnTo>
                    <a:pt x="631185" y="1466429"/>
                  </a:lnTo>
                  <a:lnTo>
                    <a:pt x="611544" y="1506010"/>
                  </a:lnTo>
                  <a:lnTo>
                    <a:pt x="585203" y="1542153"/>
                  </a:lnTo>
                  <a:lnTo>
                    <a:pt x="552831" y="1574292"/>
                  </a:lnTo>
                  <a:lnTo>
                    <a:pt x="515093" y="1601858"/>
                  </a:lnTo>
                  <a:lnTo>
                    <a:pt x="472659" y="1624285"/>
                  </a:lnTo>
                  <a:lnTo>
                    <a:pt x="426195" y="1641006"/>
                  </a:lnTo>
                  <a:lnTo>
                    <a:pt x="376370" y="1651455"/>
                  </a:lnTo>
                  <a:lnTo>
                    <a:pt x="323850" y="1655064"/>
                  </a:lnTo>
                  <a:lnTo>
                    <a:pt x="271329" y="1651455"/>
                  </a:lnTo>
                  <a:lnTo>
                    <a:pt x="221504" y="1641006"/>
                  </a:lnTo>
                  <a:lnTo>
                    <a:pt x="175040" y="1624285"/>
                  </a:lnTo>
                  <a:lnTo>
                    <a:pt x="132606" y="1601858"/>
                  </a:lnTo>
                  <a:lnTo>
                    <a:pt x="94868" y="1574291"/>
                  </a:lnTo>
                  <a:lnTo>
                    <a:pt x="62496" y="1542153"/>
                  </a:lnTo>
                  <a:lnTo>
                    <a:pt x="36155" y="1506010"/>
                  </a:lnTo>
                  <a:lnTo>
                    <a:pt x="16514" y="1466429"/>
                  </a:lnTo>
                  <a:lnTo>
                    <a:pt x="4239" y="1423976"/>
                  </a:lnTo>
                  <a:lnTo>
                    <a:pt x="0" y="1379220"/>
                  </a:lnTo>
                  <a:lnTo>
                    <a:pt x="0" y="275843"/>
                  </a:lnTo>
                  <a:close/>
                </a:path>
                <a:path w="2737484" h="1655445">
                  <a:moveTo>
                    <a:pt x="1726691" y="275843"/>
                  </a:moveTo>
                  <a:lnTo>
                    <a:pt x="1722452" y="320600"/>
                  </a:lnTo>
                  <a:lnTo>
                    <a:pt x="1710177" y="363053"/>
                  </a:lnTo>
                  <a:lnTo>
                    <a:pt x="1690536" y="402634"/>
                  </a:lnTo>
                  <a:lnTo>
                    <a:pt x="1664195" y="438777"/>
                  </a:lnTo>
                  <a:lnTo>
                    <a:pt x="1631822" y="470915"/>
                  </a:lnTo>
                  <a:lnTo>
                    <a:pt x="1594085" y="498482"/>
                  </a:lnTo>
                  <a:lnTo>
                    <a:pt x="1551651" y="520909"/>
                  </a:lnTo>
                  <a:lnTo>
                    <a:pt x="1505187" y="537630"/>
                  </a:lnTo>
                  <a:lnTo>
                    <a:pt x="1455362" y="548079"/>
                  </a:lnTo>
                  <a:lnTo>
                    <a:pt x="1402841" y="551688"/>
                  </a:lnTo>
                  <a:lnTo>
                    <a:pt x="1350321" y="548079"/>
                  </a:lnTo>
                  <a:lnTo>
                    <a:pt x="1300496" y="537630"/>
                  </a:lnTo>
                  <a:lnTo>
                    <a:pt x="1254032" y="520909"/>
                  </a:lnTo>
                  <a:lnTo>
                    <a:pt x="1211598" y="498482"/>
                  </a:lnTo>
                  <a:lnTo>
                    <a:pt x="1173860" y="470915"/>
                  </a:lnTo>
                  <a:lnTo>
                    <a:pt x="1141488" y="438777"/>
                  </a:lnTo>
                  <a:lnTo>
                    <a:pt x="1115147" y="402634"/>
                  </a:lnTo>
                  <a:lnTo>
                    <a:pt x="1095506" y="363053"/>
                  </a:lnTo>
                  <a:lnTo>
                    <a:pt x="1083231" y="320600"/>
                  </a:lnTo>
                  <a:lnTo>
                    <a:pt x="1078991" y="275843"/>
                  </a:lnTo>
                </a:path>
                <a:path w="2737484" h="1655445">
                  <a:moveTo>
                    <a:pt x="1078991" y="275843"/>
                  </a:moveTo>
                  <a:lnTo>
                    <a:pt x="1083231" y="231087"/>
                  </a:lnTo>
                  <a:lnTo>
                    <a:pt x="1095506" y="188634"/>
                  </a:lnTo>
                  <a:lnTo>
                    <a:pt x="1115147" y="149053"/>
                  </a:lnTo>
                  <a:lnTo>
                    <a:pt x="1141488" y="112910"/>
                  </a:lnTo>
                  <a:lnTo>
                    <a:pt x="1173860" y="80772"/>
                  </a:lnTo>
                  <a:lnTo>
                    <a:pt x="1211598" y="53205"/>
                  </a:lnTo>
                  <a:lnTo>
                    <a:pt x="1254032" y="30778"/>
                  </a:lnTo>
                  <a:lnTo>
                    <a:pt x="1300496" y="14057"/>
                  </a:lnTo>
                  <a:lnTo>
                    <a:pt x="1350321" y="3608"/>
                  </a:lnTo>
                  <a:lnTo>
                    <a:pt x="1402841" y="0"/>
                  </a:lnTo>
                  <a:lnTo>
                    <a:pt x="1455362" y="3608"/>
                  </a:lnTo>
                  <a:lnTo>
                    <a:pt x="1505187" y="14057"/>
                  </a:lnTo>
                  <a:lnTo>
                    <a:pt x="1551651" y="30778"/>
                  </a:lnTo>
                  <a:lnTo>
                    <a:pt x="1594085" y="53205"/>
                  </a:lnTo>
                  <a:lnTo>
                    <a:pt x="1631823" y="80772"/>
                  </a:lnTo>
                  <a:lnTo>
                    <a:pt x="1664195" y="112910"/>
                  </a:lnTo>
                  <a:lnTo>
                    <a:pt x="1690536" y="149053"/>
                  </a:lnTo>
                  <a:lnTo>
                    <a:pt x="1710177" y="188634"/>
                  </a:lnTo>
                  <a:lnTo>
                    <a:pt x="1722452" y="231087"/>
                  </a:lnTo>
                  <a:lnTo>
                    <a:pt x="1726691" y="275843"/>
                  </a:lnTo>
                  <a:lnTo>
                    <a:pt x="1726691" y="1379220"/>
                  </a:lnTo>
                  <a:lnTo>
                    <a:pt x="1722452" y="1423976"/>
                  </a:lnTo>
                  <a:lnTo>
                    <a:pt x="1710177" y="1466429"/>
                  </a:lnTo>
                  <a:lnTo>
                    <a:pt x="1690536" y="1506010"/>
                  </a:lnTo>
                  <a:lnTo>
                    <a:pt x="1664195" y="1542153"/>
                  </a:lnTo>
                  <a:lnTo>
                    <a:pt x="1631822" y="1574292"/>
                  </a:lnTo>
                  <a:lnTo>
                    <a:pt x="1594085" y="1601858"/>
                  </a:lnTo>
                  <a:lnTo>
                    <a:pt x="1551651" y="1624285"/>
                  </a:lnTo>
                  <a:lnTo>
                    <a:pt x="1505187" y="1641006"/>
                  </a:lnTo>
                  <a:lnTo>
                    <a:pt x="1455362" y="1651455"/>
                  </a:lnTo>
                  <a:lnTo>
                    <a:pt x="1402841" y="1655064"/>
                  </a:lnTo>
                  <a:lnTo>
                    <a:pt x="1350321" y="1651455"/>
                  </a:lnTo>
                  <a:lnTo>
                    <a:pt x="1300496" y="1641006"/>
                  </a:lnTo>
                  <a:lnTo>
                    <a:pt x="1254032" y="1624285"/>
                  </a:lnTo>
                  <a:lnTo>
                    <a:pt x="1211598" y="1601858"/>
                  </a:lnTo>
                  <a:lnTo>
                    <a:pt x="1173860" y="1574291"/>
                  </a:lnTo>
                  <a:lnTo>
                    <a:pt x="1141488" y="1542153"/>
                  </a:lnTo>
                  <a:lnTo>
                    <a:pt x="1115147" y="1506010"/>
                  </a:lnTo>
                  <a:lnTo>
                    <a:pt x="1095506" y="1466429"/>
                  </a:lnTo>
                  <a:lnTo>
                    <a:pt x="1083231" y="1423976"/>
                  </a:lnTo>
                  <a:lnTo>
                    <a:pt x="1078991" y="1379220"/>
                  </a:lnTo>
                  <a:lnTo>
                    <a:pt x="1078991" y="275843"/>
                  </a:lnTo>
                  <a:close/>
                </a:path>
                <a:path w="2737484" h="1655445">
                  <a:moveTo>
                    <a:pt x="2737104" y="275843"/>
                  </a:moveTo>
                  <a:lnTo>
                    <a:pt x="2732856" y="320600"/>
                  </a:lnTo>
                  <a:lnTo>
                    <a:pt x="2720559" y="363053"/>
                  </a:lnTo>
                  <a:lnTo>
                    <a:pt x="2700880" y="402634"/>
                  </a:lnTo>
                  <a:lnTo>
                    <a:pt x="2674485" y="438777"/>
                  </a:lnTo>
                  <a:lnTo>
                    <a:pt x="2642044" y="470915"/>
                  </a:lnTo>
                  <a:lnTo>
                    <a:pt x="2604223" y="498482"/>
                  </a:lnTo>
                  <a:lnTo>
                    <a:pt x="2561690" y="520909"/>
                  </a:lnTo>
                  <a:lnTo>
                    <a:pt x="2515112" y="537630"/>
                  </a:lnTo>
                  <a:lnTo>
                    <a:pt x="2465156" y="548079"/>
                  </a:lnTo>
                  <a:lnTo>
                    <a:pt x="2412491" y="551688"/>
                  </a:lnTo>
                  <a:lnTo>
                    <a:pt x="2359827" y="548079"/>
                  </a:lnTo>
                  <a:lnTo>
                    <a:pt x="2309871" y="537630"/>
                  </a:lnTo>
                  <a:lnTo>
                    <a:pt x="2263293" y="520909"/>
                  </a:lnTo>
                  <a:lnTo>
                    <a:pt x="2220760" y="498482"/>
                  </a:lnTo>
                  <a:lnTo>
                    <a:pt x="2182939" y="470915"/>
                  </a:lnTo>
                  <a:lnTo>
                    <a:pt x="2150498" y="438777"/>
                  </a:lnTo>
                  <a:lnTo>
                    <a:pt x="2124103" y="402634"/>
                  </a:lnTo>
                  <a:lnTo>
                    <a:pt x="2104424" y="363053"/>
                  </a:lnTo>
                  <a:lnTo>
                    <a:pt x="2092127" y="320600"/>
                  </a:lnTo>
                  <a:lnTo>
                    <a:pt x="2087880" y="275843"/>
                  </a:lnTo>
                </a:path>
                <a:path w="2737484" h="1655445">
                  <a:moveTo>
                    <a:pt x="2087880" y="275843"/>
                  </a:moveTo>
                  <a:lnTo>
                    <a:pt x="2092127" y="231087"/>
                  </a:lnTo>
                  <a:lnTo>
                    <a:pt x="2104424" y="188634"/>
                  </a:lnTo>
                  <a:lnTo>
                    <a:pt x="2124103" y="149053"/>
                  </a:lnTo>
                  <a:lnTo>
                    <a:pt x="2150498" y="112910"/>
                  </a:lnTo>
                  <a:lnTo>
                    <a:pt x="2182939" y="80772"/>
                  </a:lnTo>
                  <a:lnTo>
                    <a:pt x="2220760" y="53205"/>
                  </a:lnTo>
                  <a:lnTo>
                    <a:pt x="2263293" y="30778"/>
                  </a:lnTo>
                  <a:lnTo>
                    <a:pt x="2309871" y="14057"/>
                  </a:lnTo>
                  <a:lnTo>
                    <a:pt x="2359827" y="3608"/>
                  </a:lnTo>
                  <a:lnTo>
                    <a:pt x="2412491" y="0"/>
                  </a:lnTo>
                  <a:lnTo>
                    <a:pt x="2465156" y="3608"/>
                  </a:lnTo>
                  <a:lnTo>
                    <a:pt x="2515112" y="14057"/>
                  </a:lnTo>
                  <a:lnTo>
                    <a:pt x="2561690" y="30778"/>
                  </a:lnTo>
                  <a:lnTo>
                    <a:pt x="2604223" y="53205"/>
                  </a:lnTo>
                  <a:lnTo>
                    <a:pt x="2642044" y="80772"/>
                  </a:lnTo>
                  <a:lnTo>
                    <a:pt x="2674485" y="112910"/>
                  </a:lnTo>
                  <a:lnTo>
                    <a:pt x="2700880" y="149053"/>
                  </a:lnTo>
                  <a:lnTo>
                    <a:pt x="2720559" y="188634"/>
                  </a:lnTo>
                  <a:lnTo>
                    <a:pt x="2732856" y="231087"/>
                  </a:lnTo>
                  <a:lnTo>
                    <a:pt x="2737104" y="275843"/>
                  </a:lnTo>
                  <a:lnTo>
                    <a:pt x="2737104" y="1379220"/>
                  </a:lnTo>
                  <a:lnTo>
                    <a:pt x="2732856" y="1423976"/>
                  </a:lnTo>
                  <a:lnTo>
                    <a:pt x="2720559" y="1466429"/>
                  </a:lnTo>
                  <a:lnTo>
                    <a:pt x="2700880" y="1506010"/>
                  </a:lnTo>
                  <a:lnTo>
                    <a:pt x="2674485" y="1542153"/>
                  </a:lnTo>
                  <a:lnTo>
                    <a:pt x="2642044" y="1574292"/>
                  </a:lnTo>
                  <a:lnTo>
                    <a:pt x="2604223" y="1601858"/>
                  </a:lnTo>
                  <a:lnTo>
                    <a:pt x="2561690" y="1624285"/>
                  </a:lnTo>
                  <a:lnTo>
                    <a:pt x="2515112" y="1641006"/>
                  </a:lnTo>
                  <a:lnTo>
                    <a:pt x="2465156" y="1651455"/>
                  </a:lnTo>
                  <a:lnTo>
                    <a:pt x="2412491" y="1655064"/>
                  </a:lnTo>
                  <a:lnTo>
                    <a:pt x="2359827" y="1651455"/>
                  </a:lnTo>
                  <a:lnTo>
                    <a:pt x="2309871" y="1641006"/>
                  </a:lnTo>
                  <a:lnTo>
                    <a:pt x="2263293" y="1624285"/>
                  </a:lnTo>
                  <a:lnTo>
                    <a:pt x="2220760" y="1601858"/>
                  </a:lnTo>
                  <a:lnTo>
                    <a:pt x="2182939" y="1574291"/>
                  </a:lnTo>
                  <a:lnTo>
                    <a:pt x="2150498" y="1542153"/>
                  </a:lnTo>
                  <a:lnTo>
                    <a:pt x="2124103" y="1506010"/>
                  </a:lnTo>
                  <a:lnTo>
                    <a:pt x="2104424" y="1466429"/>
                  </a:lnTo>
                  <a:lnTo>
                    <a:pt x="2092127" y="1423976"/>
                  </a:lnTo>
                  <a:lnTo>
                    <a:pt x="2087880" y="1379220"/>
                  </a:lnTo>
                  <a:lnTo>
                    <a:pt x="2087880" y="275843"/>
                  </a:lnTo>
                  <a:close/>
                </a:path>
              </a:pathLst>
            </a:custGeom>
            <a:ln w="19812">
              <a:solidFill>
                <a:srgbClr val="5C92B5"/>
              </a:solidFill>
            </a:ln>
          </p:spPr>
          <p:txBody>
            <a:bodyPr wrap="square" lIns="0" tIns="0" rIns="0" bIns="0" rtlCol="0"/>
            <a:lstStyle/>
            <a:p>
              <a:pPr defTabSz="609585"/>
              <a:endParaRPr sz="2400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12079" y="2132063"/>
              <a:ext cx="1015746" cy="69419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13931" y="2161019"/>
              <a:ext cx="1020317" cy="66523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31563" y="2162555"/>
              <a:ext cx="1026426" cy="75514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900677" y="3010661"/>
              <a:ext cx="683260" cy="809625"/>
            </a:xfrm>
            <a:custGeom>
              <a:avLst/>
              <a:gdLst/>
              <a:ahLst/>
              <a:cxnLst/>
              <a:rect l="l" t="t" r="r" b="b"/>
              <a:pathLst>
                <a:path w="683260" h="809625">
                  <a:moveTo>
                    <a:pt x="682751" y="0"/>
                  </a:moveTo>
                  <a:lnTo>
                    <a:pt x="655933" y="33212"/>
                  </a:lnTo>
                  <a:lnTo>
                    <a:pt x="582787" y="60340"/>
                  </a:lnTo>
                  <a:lnTo>
                    <a:pt x="532268" y="70764"/>
                  </a:lnTo>
                  <a:lnTo>
                    <a:pt x="474279" y="78634"/>
                  </a:lnTo>
                  <a:lnTo>
                    <a:pt x="410191" y="83609"/>
                  </a:lnTo>
                  <a:lnTo>
                    <a:pt x="341375" y="85343"/>
                  </a:lnTo>
                  <a:lnTo>
                    <a:pt x="272560" y="83609"/>
                  </a:lnTo>
                  <a:lnTo>
                    <a:pt x="208472" y="78634"/>
                  </a:lnTo>
                  <a:lnTo>
                    <a:pt x="150483" y="70764"/>
                  </a:lnTo>
                  <a:lnTo>
                    <a:pt x="99964" y="60340"/>
                  </a:lnTo>
                  <a:lnTo>
                    <a:pt x="58286" y="47709"/>
                  </a:lnTo>
                  <a:lnTo>
                    <a:pt x="6933" y="17194"/>
                  </a:lnTo>
                  <a:lnTo>
                    <a:pt x="0" y="0"/>
                  </a:lnTo>
                  <a:lnTo>
                    <a:pt x="0" y="723900"/>
                  </a:lnTo>
                  <a:lnTo>
                    <a:pt x="26818" y="757112"/>
                  </a:lnTo>
                  <a:lnTo>
                    <a:pt x="99964" y="784240"/>
                  </a:lnTo>
                  <a:lnTo>
                    <a:pt x="150483" y="794664"/>
                  </a:lnTo>
                  <a:lnTo>
                    <a:pt x="208472" y="802534"/>
                  </a:lnTo>
                  <a:lnTo>
                    <a:pt x="272560" y="807509"/>
                  </a:lnTo>
                  <a:lnTo>
                    <a:pt x="341375" y="809244"/>
                  </a:lnTo>
                  <a:lnTo>
                    <a:pt x="410191" y="807509"/>
                  </a:lnTo>
                  <a:lnTo>
                    <a:pt x="474279" y="802534"/>
                  </a:lnTo>
                  <a:lnTo>
                    <a:pt x="532268" y="794664"/>
                  </a:lnTo>
                  <a:lnTo>
                    <a:pt x="582787" y="784240"/>
                  </a:lnTo>
                  <a:lnTo>
                    <a:pt x="624465" y="771609"/>
                  </a:lnTo>
                  <a:lnTo>
                    <a:pt x="675818" y="741094"/>
                  </a:lnTo>
                  <a:lnTo>
                    <a:pt x="682751" y="723900"/>
                  </a:lnTo>
                  <a:lnTo>
                    <a:pt x="682751" y="0"/>
                  </a:lnTo>
                  <a:close/>
                </a:path>
              </a:pathLst>
            </a:custGeom>
            <a:solidFill>
              <a:srgbClr val="5C92B5"/>
            </a:solidFill>
          </p:spPr>
          <p:txBody>
            <a:bodyPr wrap="square" lIns="0" tIns="0" rIns="0" bIns="0" rtlCol="0"/>
            <a:lstStyle/>
            <a:p>
              <a:pPr defTabSz="609585"/>
              <a:endParaRPr sz="2400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3900677" y="2925317"/>
              <a:ext cx="683260" cy="170815"/>
            </a:xfrm>
            <a:custGeom>
              <a:avLst/>
              <a:gdLst/>
              <a:ahLst/>
              <a:cxnLst/>
              <a:rect l="l" t="t" r="r" b="b"/>
              <a:pathLst>
                <a:path w="683260" h="170814">
                  <a:moveTo>
                    <a:pt x="341375" y="0"/>
                  </a:moveTo>
                  <a:lnTo>
                    <a:pt x="272560" y="1734"/>
                  </a:lnTo>
                  <a:lnTo>
                    <a:pt x="208472" y="6709"/>
                  </a:lnTo>
                  <a:lnTo>
                    <a:pt x="150483" y="14579"/>
                  </a:lnTo>
                  <a:lnTo>
                    <a:pt x="99964" y="25003"/>
                  </a:lnTo>
                  <a:lnTo>
                    <a:pt x="58286" y="37634"/>
                  </a:lnTo>
                  <a:lnTo>
                    <a:pt x="6933" y="68149"/>
                  </a:lnTo>
                  <a:lnTo>
                    <a:pt x="0" y="85344"/>
                  </a:lnTo>
                  <a:lnTo>
                    <a:pt x="6933" y="102538"/>
                  </a:lnTo>
                  <a:lnTo>
                    <a:pt x="58286" y="133053"/>
                  </a:lnTo>
                  <a:lnTo>
                    <a:pt x="99964" y="145684"/>
                  </a:lnTo>
                  <a:lnTo>
                    <a:pt x="150483" y="156108"/>
                  </a:lnTo>
                  <a:lnTo>
                    <a:pt x="208472" y="163978"/>
                  </a:lnTo>
                  <a:lnTo>
                    <a:pt x="272560" y="168953"/>
                  </a:lnTo>
                  <a:lnTo>
                    <a:pt x="341375" y="170687"/>
                  </a:lnTo>
                  <a:lnTo>
                    <a:pt x="410191" y="168953"/>
                  </a:lnTo>
                  <a:lnTo>
                    <a:pt x="474279" y="163978"/>
                  </a:lnTo>
                  <a:lnTo>
                    <a:pt x="532268" y="156108"/>
                  </a:lnTo>
                  <a:lnTo>
                    <a:pt x="582787" y="145684"/>
                  </a:lnTo>
                  <a:lnTo>
                    <a:pt x="624465" y="133053"/>
                  </a:lnTo>
                  <a:lnTo>
                    <a:pt x="675818" y="102538"/>
                  </a:lnTo>
                  <a:lnTo>
                    <a:pt x="682751" y="85344"/>
                  </a:lnTo>
                  <a:lnTo>
                    <a:pt x="675818" y="68149"/>
                  </a:lnTo>
                  <a:lnTo>
                    <a:pt x="624465" y="37634"/>
                  </a:lnTo>
                  <a:lnTo>
                    <a:pt x="582787" y="25003"/>
                  </a:lnTo>
                  <a:lnTo>
                    <a:pt x="532268" y="14579"/>
                  </a:lnTo>
                  <a:lnTo>
                    <a:pt x="474279" y="6709"/>
                  </a:lnTo>
                  <a:lnTo>
                    <a:pt x="410191" y="1734"/>
                  </a:lnTo>
                  <a:lnTo>
                    <a:pt x="341375" y="0"/>
                  </a:lnTo>
                  <a:close/>
                </a:path>
              </a:pathLst>
            </a:custGeom>
            <a:solidFill>
              <a:srgbClr val="9DBDD2"/>
            </a:solidFill>
          </p:spPr>
          <p:txBody>
            <a:bodyPr wrap="square" lIns="0" tIns="0" rIns="0" bIns="0" rtlCol="0"/>
            <a:lstStyle/>
            <a:p>
              <a:pPr defTabSz="609585"/>
              <a:endParaRPr sz="2400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3900677" y="2925317"/>
              <a:ext cx="683260" cy="894715"/>
            </a:xfrm>
            <a:custGeom>
              <a:avLst/>
              <a:gdLst/>
              <a:ahLst/>
              <a:cxnLst/>
              <a:rect l="l" t="t" r="r" b="b"/>
              <a:pathLst>
                <a:path w="683260" h="894714">
                  <a:moveTo>
                    <a:pt x="682751" y="85344"/>
                  </a:moveTo>
                  <a:lnTo>
                    <a:pt x="655933" y="118556"/>
                  </a:lnTo>
                  <a:lnTo>
                    <a:pt x="582787" y="145684"/>
                  </a:lnTo>
                  <a:lnTo>
                    <a:pt x="532268" y="156108"/>
                  </a:lnTo>
                  <a:lnTo>
                    <a:pt x="474279" y="163978"/>
                  </a:lnTo>
                  <a:lnTo>
                    <a:pt x="410191" y="168953"/>
                  </a:lnTo>
                  <a:lnTo>
                    <a:pt x="341375" y="170687"/>
                  </a:lnTo>
                  <a:lnTo>
                    <a:pt x="272560" y="168953"/>
                  </a:lnTo>
                  <a:lnTo>
                    <a:pt x="208472" y="163978"/>
                  </a:lnTo>
                  <a:lnTo>
                    <a:pt x="150483" y="156108"/>
                  </a:lnTo>
                  <a:lnTo>
                    <a:pt x="99964" y="145684"/>
                  </a:lnTo>
                  <a:lnTo>
                    <a:pt x="58286" y="133053"/>
                  </a:lnTo>
                  <a:lnTo>
                    <a:pt x="6933" y="102538"/>
                  </a:lnTo>
                  <a:lnTo>
                    <a:pt x="0" y="85344"/>
                  </a:lnTo>
                  <a:lnTo>
                    <a:pt x="6933" y="68149"/>
                  </a:lnTo>
                  <a:lnTo>
                    <a:pt x="58286" y="37634"/>
                  </a:lnTo>
                  <a:lnTo>
                    <a:pt x="99964" y="25003"/>
                  </a:lnTo>
                  <a:lnTo>
                    <a:pt x="150483" y="14579"/>
                  </a:lnTo>
                  <a:lnTo>
                    <a:pt x="208472" y="6709"/>
                  </a:lnTo>
                  <a:lnTo>
                    <a:pt x="272560" y="1734"/>
                  </a:lnTo>
                  <a:lnTo>
                    <a:pt x="341375" y="0"/>
                  </a:lnTo>
                  <a:lnTo>
                    <a:pt x="410191" y="1734"/>
                  </a:lnTo>
                  <a:lnTo>
                    <a:pt x="474279" y="6709"/>
                  </a:lnTo>
                  <a:lnTo>
                    <a:pt x="532268" y="14579"/>
                  </a:lnTo>
                  <a:lnTo>
                    <a:pt x="582787" y="25003"/>
                  </a:lnTo>
                  <a:lnTo>
                    <a:pt x="624465" y="37634"/>
                  </a:lnTo>
                  <a:lnTo>
                    <a:pt x="675818" y="68149"/>
                  </a:lnTo>
                  <a:lnTo>
                    <a:pt x="682751" y="85344"/>
                  </a:lnTo>
                  <a:close/>
                </a:path>
                <a:path w="683260" h="894714">
                  <a:moveTo>
                    <a:pt x="682751" y="85344"/>
                  </a:moveTo>
                  <a:lnTo>
                    <a:pt x="682751" y="809244"/>
                  </a:lnTo>
                  <a:lnTo>
                    <a:pt x="675818" y="826438"/>
                  </a:lnTo>
                  <a:lnTo>
                    <a:pt x="624465" y="856953"/>
                  </a:lnTo>
                  <a:lnTo>
                    <a:pt x="582787" y="869584"/>
                  </a:lnTo>
                  <a:lnTo>
                    <a:pt x="532268" y="880008"/>
                  </a:lnTo>
                  <a:lnTo>
                    <a:pt x="474279" y="887878"/>
                  </a:lnTo>
                  <a:lnTo>
                    <a:pt x="410191" y="892853"/>
                  </a:lnTo>
                  <a:lnTo>
                    <a:pt x="341375" y="894588"/>
                  </a:lnTo>
                  <a:lnTo>
                    <a:pt x="272560" y="892853"/>
                  </a:lnTo>
                  <a:lnTo>
                    <a:pt x="208472" y="887878"/>
                  </a:lnTo>
                  <a:lnTo>
                    <a:pt x="150483" y="880008"/>
                  </a:lnTo>
                  <a:lnTo>
                    <a:pt x="99964" y="869584"/>
                  </a:lnTo>
                  <a:lnTo>
                    <a:pt x="58286" y="856953"/>
                  </a:lnTo>
                  <a:lnTo>
                    <a:pt x="6933" y="826438"/>
                  </a:lnTo>
                  <a:lnTo>
                    <a:pt x="0" y="809244"/>
                  </a:lnTo>
                  <a:lnTo>
                    <a:pt x="0" y="85344"/>
                  </a:lnTo>
                </a:path>
              </a:pathLst>
            </a:custGeom>
            <a:ln w="19812">
              <a:solidFill>
                <a:srgbClr val="416A84"/>
              </a:solidFill>
            </a:ln>
          </p:spPr>
          <p:txBody>
            <a:bodyPr wrap="square" lIns="0" tIns="0" rIns="0" bIns="0" rtlCol="0"/>
            <a:lstStyle/>
            <a:p>
              <a:pPr defTabSz="609585"/>
              <a:endParaRPr sz="2400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5321470" y="4408762"/>
            <a:ext cx="674793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609585">
              <a:spcBef>
                <a:spcPts val="133"/>
              </a:spcBef>
            </a:pPr>
            <a:r>
              <a:rPr sz="1600" spc="-13" dirty="0">
                <a:solidFill>
                  <a:srgbClr val="FFFFFF"/>
                </a:solidFill>
                <a:latin typeface="Georgia"/>
                <a:cs typeface="Georgia"/>
              </a:rPr>
              <a:t>sample</a:t>
            </a:r>
            <a:endParaRPr sz="1600">
              <a:solidFill>
                <a:prstClr val="black"/>
              </a:solidFill>
              <a:latin typeface="Georgia"/>
              <a:cs typeface="Georgi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366763" y="6127090"/>
            <a:ext cx="763693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609585">
              <a:spcBef>
                <a:spcPts val="133"/>
              </a:spcBef>
            </a:pPr>
            <a:r>
              <a:rPr sz="3200" b="1" spc="-27" dirty="0">
                <a:solidFill>
                  <a:prstClr val="black"/>
                </a:solidFill>
                <a:latin typeface="Calibri"/>
                <a:cs typeface="Calibri"/>
              </a:rPr>
              <a:t>1:10</a:t>
            </a:r>
            <a:endParaRPr sz="32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884668" y="4844457"/>
            <a:ext cx="750147" cy="7469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933" marR="6773" defTabSz="609585">
              <a:lnSpc>
                <a:spcPct val="101099"/>
              </a:lnSpc>
              <a:spcBef>
                <a:spcPts val="100"/>
              </a:spcBef>
            </a:pPr>
            <a:r>
              <a:rPr sz="2400" spc="-13" dirty="0">
                <a:solidFill>
                  <a:prstClr val="black"/>
                </a:solidFill>
                <a:latin typeface="Calibri"/>
                <a:cs typeface="Calibri"/>
              </a:rPr>
              <a:t>900ul saline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241371" y="2185415"/>
            <a:ext cx="753533" cy="68657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40639" defTabSz="609585">
              <a:spcBef>
                <a:spcPts val="133"/>
              </a:spcBef>
            </a:pPr>
            <a:r>
              <a:rPr sz="2400" spc="-13" dirty="0">
                <a:solidFill>
                  <a:srgbClr val="003300"/>
                </a:solidFill>
                <a:latin typeface="Calibri"/>
                <a:cs typeface="Calibri"/>
              </a:rPr>
              <a:t>100ul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  <a:p>
            <a:pPr marL="16933" defTabSz="609585">
              <a:spcBef>
                <a:spcPts val="53"/>
              </a:spcBef>
            </a:pPr>
            <a:r>
              <a:rPr sz="1867" dirty="0">
                <a:solidFill>
                  <a:prstClr val="black"/>
                </a:solidFill>
                <a:latin typeface="Calibri"/>
                <a:cs typeface="Calibri"/>
              </a:rPr>
              <a:t>From</a:t>
            </a:r>
            <a:r>
              <a:rPr sz="1867" spc="-7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67" spc="-67" dirty="0">
                <a:solidFill>
                  <a:prstClr val="black"/>
                </a:solidFill>
                <a:latin typeface="Calibri"/>
                <a:cs typeface="Calibri"/>
              </a:rPr>
              <a:t>1</a:t>
            </a:r>
            <a:endParaRPr sz="186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273037" y="6129867"/>
            <a:ext cx="1712807" cy="87887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435176" defTabSz="609585">
              <a:spcBef>
                <a:spcPts val="133"/>
              </a:spcBef>
            </a:pPr>
            <a:r>
              <a:rPr sz="3200" b="1" spc="-13" dirty="0">
                <a:solidFill>
                  <a:prstClr val="black"/>
                </a:solidFill>
                <a:latin typeface="Calibri"/>
                <a:cs typeface="Calibri"/>
              </a:rPr>
              <a:t>1:100</a:t>
            </a:r>
            <a:endParaRPr sz="3200">
              <a:solidFill>
                <a:prstClr val="black"/>
              </a:solidFill>
              <a:latin typeface="Calibri"/>
              <a:cs typeface="Calibri"/>
            </a:endParaRPr>
          </a:p>
          <a:p>
            <a:pPr marL="16933" defTabSz="609585">
              <a:spcBef>
                <a:spcPts val="47"/>
              </a:spcBef>
            </a:pPr>
            <a:r>
              <a:rPr sz="2400" dirty="0">
                <a:solidFill>
                  <a:srgbClr val="2B495E"/>
                </a:solidFill>
                <a:latin typeface="Calibri"/>
                <a:cs typeface="Calibri"/>
              </a:rPr>
              <a:t>=</a:t>
            </a:r>
            <a:r>
              <a:rPr sz="2400" spc="-33" dirty="0">
                <a:solidFill>
                  <a:srgbClr val="2B495E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B495E"/>
                </a:solidFill>
                <a:latin typeface="Calibri"/>
                <a:cs typeface="Calibri"/>
              </a:rPr>
              <a:t>1/10</a:t>
            </a:r>
            <a:r>
              <a:rPr sz="2400" spc="-13" dirty="0">
                <a:solidFill>
                  <a:srgbClr val="2B495E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B495E"/>
                </a:solidFill>
                <a:latin typeface="Calibri"/>
                <a:cs typeface="Calibri"/>
              </a:rPr>
              <a:t>*</a:t>
            </a:r>
            <a:r>
              <a:rPr sz="2400" spc="-7" dirty="0">
                <a:solidFill>
                  <a:srgbClr val="2B495E"/>
                </a:solidFill>
                <a:latin typeface="Calibri"/>
                <a:cs typeface="Calibri"/>
              </a:rPr>
              <a:t> </a:t>
            </a:r>
            <a:r>
              <a:rPr sz="2400" spc="-27" dirty="0">
                <a:solidFill>
                  <a:srgbClr val="2B495E"/>
                </a:solidFill>
                <a:latin typeface="Calibri"/>
                <a:cs typeface="Calibri"/>
              </a:rPr>
              <a:t>1/10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810075" y="2195913"/>
            <a:ext cx="728980" cy="68657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609585">
              <a:spcBef>
                <a:spcPts val="133"/>
              </a:spcBef>
            </a:pPr>
            <a:r>
              <a:rPr sz="2400" spc="-13" dirty="0">
                <a:solidFill>
                  <a:srgbClr val="003300"/>
                </a:solidFill>
                <a:latin typeface="Calibri"/>
                <a:cs typeface="Calibri"/>
              </a:rPr>
              <a:t>100ul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  <a:p>
            <a:pPr marL="16933" defTabSz="609585">
              <a:spcBef>
                <a:spcPts val="53"/>
              </a:spcBef>
            </a:pPr>
            <a:r>
              <a:rPr sz="1867" dirty="0">
                <a:solidFill>
                  <a:prstClr val="black"/>
                </a:solidFill>
                <a:latin typeface="Calibri"/>
                <a:cs typeface="Calibri"/>
              </a:rPr>
              <a:t>From</a:t>
            </a:r>
            <a:r>
              <a:rPr sz="1867" spc="-7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67" spc="-67" dirty="0">
                <a:solidFill>
                  <a:prstClr val="black"/>
                </a:solidFill>
                <a:latin typeface="Calibri"/>
                <a:cs typeface="Calibri"/>
              </a:rPr>
              <a:t>2</a:t>
            </a:r>
            <a:endParaRPr sz="186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242891" y="4806189"/>
            <a:ext cx="750147" cy="7469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933" marR="6773" indent="11853" defTabSz="609585">
              <a:lnSpc>
                <a:spcPct val="101099"/>
              </a:lnSpc>
              <a:spcBef>
                <a:spcPts val="100"/>
              </a:spcBef>
            </a:pPr>
            <a:r>
              <a:rPr sz="2400" spc="-13" dirty="0">
                <a:solidFill>
                  <a:prstClr val="black"/>
                </a:solidFill>
                <a:latin typeface="Calibri"/>
                <a:cs typeface="Calibri"/>
              </a:rPr>
              <a:t>900ul saline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290474" y="6127089"/>
            <a:ext cx="1795780" cy="89169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609585">
              <a:spcBef>
                <a:spcPts val="133"/>
              </a:spcBef>
            </a:pPr>
            <a:r>
              <a:rPr sz="3200" b="1" spc="-13" dirty="0">
                <a:solidFill>
                  <a:prstClr val="black"/>
                </a:solidFill>
                <a:latin typeface="Calibri"/>
                <a:cs typeface="Calibri"/>
              </a:rPr>
              <a:t>1:1000</a:t>
            </a:r>
            <a:endParaRPr sz="3200">
              <a:solidFill>
                <a:prstClr val="black"/>
              </a:solidFill>
              <a:latin typeface="Calibri"/>
              <a:cs typeface="Calibri"/>
            </a:endParaRPr>
          </a:p>
          <a:p>
            <a:pPr marL="16933" defTabSz="609585">
              <a:spcBef>
                <a:spcPts val="53"/>
              </a:spcBef>
            </a:pPr>
            <a:r>
              <a:rPr sz="2400" dirty="0">
                <a:solidFill>
                  <a:srgbClr val="2B495E"/>
                </a:solidFill>
                <a:latin typeface="Calibri"/>
                <a:cs typeface="Calibri"/>
              </a:rPr>
              <a:t>=1/10</a:t>
            </a:r>
            <a:r>
              <a:rPr sz="2400" spc="-33" dirty="0">
                <a:solidFill>
                  <a:srgbClr val="2B495E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B495E"/>
                </a:solidFill>
                <a:latin typeface="Calibri"/>
                <a:cs typeface="Calibri"/>
              </a:rPr>
              <a:t>*</a:t>
            </a:r>
            <a:r>
              <a:rPr sz="2400" spc="-40" dirty="0">
                <a:solidFill>
                  <a:srgbClr val="2B495E"/>
                </a:solidFill>
                <a:latin typeface="Calibri"/>
                <a:cs typeface="Calibri"/>
              </a:rPr>
              <a:t> </a:t>
            </a:r>
            <a:r>
              <a:rPr sz="2400" spc="-27" dirty="0">
                <a:solidFill>
                  <a:srgbClr val="2B495E"/>
                </a:solidFill>
                <a:latin typeface="Calibri"/>
                <a:cs typeface="Calibri"/>
              </a:rPr>
              <a:t>1/100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801868" y="2100749"/>
            <a:ext cx="926253" cy="7469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933" marR="6773" defTabSz="609585">
              <a:lnSpc>
                <a:spcPct val="101099"/>
              </a:lnSpc>
              <a:spcBef>
                <a:spcPts val="100"/>
              </a:spcBef>
            </a:pPr>
            <a:r>
              <a:rPr sz="2400" spc="-13" dirty="0">
                <a:solidFill>
                  <a:srgbClr val="003300"/>
                </a:solidFill>
                <a:latin typeface="Calibri"/>
                <a:cs typeface="Calibri"/>
              </a:rPr>
              <a:t>100ul </a:t>
            </a:r>
            <a:r>
              <a:rPr sz="2400" spc="-13" dirty="0">
                <a:solidFill>
                  <a:prstClr val="black"/>
                </a:solidFill>
                <a:latin typeface="Calibri"/>
                <a:cs typeface="Calibri"/>
              </a:rPr>
              <a:t>sample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409436" y="4844457"/>
            <a:ext cx="750147" cy="7469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933" marR="6773" defTabSz="609585">
              <a:lnSpc>
                <a:spcPct val="101099"/>
              </a:lnSpc>
              <a:spcBef>
                <a:spcPts val="100"/>
              </a:spcBef>
            </a:pPr>
            <a:r>
              <a:rPr sz="2400" spc="-13" dirty="0">
                <a:solidFill>
                  <a:prstClr val="black"/>
                </a:solidFill>
                <a:latin typeface="Calibri"/>
                <a:cs typeface="Calibri"/>
              </a:rPr>
              <a:t>900ul saline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144859" y="6044522"/>
            <a:ext cx="1720427" cy="1165148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 marR="6773" defTabSz="609585">
              <a:spcBef>
                <a:spcPts val="127"/>
              </a:spcBef>
            </a:pPr>
            <a:r>
              <a:rPr sz="3733" spc="-13" dirty="0">
                <a:solidFill>
                  <a:srgbClr val="800000"/>
                </a:solidFill>
                <a:latin typeface="Arial"/>
                <a:cs typeface="Arial"/>
              </a:rPr>
              <a:t>Total Dillution</a:t>
            </a:r>
            <a:endParaRPr sz="3733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632704" y="6327818"/>
            <a:ext cx="575733" cy="138007"/>
          </a:xfrm>
          <a:custGeom>
            <a:avLst/>
            <a:gdLst/>
            <a:ahLst/>
            <a:cxnLst/>
            <a:rect l="l" t="t" r="r" b="b"/>
            <a:pathLst>
              <a:path w="431800" h="103504">
                <a:moveTo>
                  <a:pt x="406690" y="51688"/>
                </a:moveTo>
                <a:lnTo>
                  <a:pt x="336804" y="92456"/>
                </a:lnTo>
                <a:lnTo>
                  <a:pt x="335788" y="96266"/>
                </a:lnTo>
                <a:lnTo>
                  <a:pt x="339344" y="102362"/>
                </a:lnTo>
                <a:lnTo>
                  <a:pt x="343154" y="103378"/>
                </a:lnTo>
                <a:lnTo>
                  <a:pt x="420909" y="58038"/>
                </a:lnTo>
                <a:lnTo>
                  <a:pt x="419226" y="58038"/>
                </a:lnTo>
                <a:lnTo>
                  <a:pt x="419226" y="57150"/>
                </a:lnTo>
                <a:lnTo>
                  <a:pt x="416051" y="57150"/>
                </a:lnTo>
                <a:lnTo>
                  <a:pt x="406690" y="51688"/>
                </a:lnTo>
                <a:close/>
              </a:path>
              <a:path w="431800" h="103504">
                <a:moveTo>
                  <a:pt x="395804" y="45338"/>
                </a:moveTo>
                <a:lnTo>
                  <a:pt x="0" y="45338"/>
                </a:lnTo>
                <a:lnTo>
                  <a:pt x="0" y="58038"/>
                </a:lnTo>
                <a:lnTo>
                  <a:pt x="395804" y="58038"/>
                </a:lnTo>
                <a:lnTo>
                  <a:pt x="406690" y="51688"/>
                </a:lnTo>
                <a:lnTo>
                  <a:pt x="395804" y="45338"/>
                </a:lnTo>
                <a:close/>
              </a:path>
              <a:path w="431800" h="103504">
                <a:moveTo>
                  <a:pt x="420909" y="45338"/>
                </a:moveTo>
                <a:lnTo>
                  <a:pt x="419226" y="45338"/>
                </a:lnTo>
                <a:lnTo>
                  <a:pt x="419226" y="58038"/>
                </a:lnTo>
                <a:lnTo>
                  <a:pt x="420909" y="58038"/>
                </a:lnTo>
                <a:lnTo>
                  <a:pt x="431800" y="51688"/>
                </a:lnTo>
                <a:lnTo>
                  <a:pt x="420909" y="45338"/>
                </a:lnTo>
                <a:close/>
              </a:path>
              <a:path w="431800" h="103504">
                <a:moveTo>
                  <a:pt x="416051" y="46228"/>
                </a:moveTo>
                <a:lnTo>
                  <a:pt x="406690" y="51688"/>
                </a:lnTo>
                <a:lnTo>
                  <a:pt x="416051" y="57150"/>
                </a:lnTo>
                <a:lnTo>
                  <a:pt x="416051" y="46228"/>
                </a:lnTo>
                <a:close/>
              </a:path>
              <a:path w="431800" h="103504">
                <a:moveTo>
                  <a:pt x="419226" y="46228"/>
                </a:moveTo>
                <a:lnTo>
                  <a:pt x="416051" y="46228"/>
                </a:lnTo>
                <a:lnTo>
                  <a:pt x="416051" y="57150"/>
                </a:lnTo>
                <a:lnTo>
                  <a:pt x="419226" y="57150"/>
                </a:lnTo>
                <a:lnTo>
                  <a:pt x="419226" y="46228"/>
                </a:lnTo>
                <a:close/>
              </a:path>
              <a:path w="431800" h="103504">
                <a:moveTo>
                  <a:pt x="343154" y="0"/>
                </a:moveTo>
                <a:lnTo>
                  <a:pt x="339344" y="1016"/>
                </a:lnTo>
                <a:lnTo>
                  <a:pt x="335788" y="7112"/>
                </a:lnTo>
                <a:lnTo>
                  <a:pt x="336804" y="10922"/>
                </a:lnTo>
                <a:lnTo>
                  <a:pt x="406690" y="51688"/>
                </a:lnTo>
                <a:lnTo>
                  <a:pt x="416051" y="46228"/>
                </a:lnTo>
                <a:lnTo>
                  <a:pt x="419226" y="46228"/>
                </a:lnTo>
                <a:lnTo>
                  <a:pt x="419226" y="45338"/>
                </a:lnTo>
                <a:lnTo>
                  <a:pt x="420909" y="45338"/>
                </a:lnTo>
                <a:lnTo>
                  <a:pt x="343154" y="0"/>
                </a:lnTo>
                <a:close/>
              </a:path>
            </a:pathLst>
          </a:custGeom>
          <a:solidFill>
            <a:srgbClr val="525389"/>
          </a:solidFill>
        </p:spPr>
        <p:txBody>
          <a:bodyPr wrap="square" lIns="0" tIns="0" rIns="0" bIns="0" rtlCol="0"/>
          <a:lstStyle/>
          <a:p>
            <a:pPr defTabSz="609585"/>
            <a:endParaRPr sz="2400">
              <a:solidFill>
                <a:prstClr val="black"/>
              </a:solidFill>
              <a:latin typeface="Gill Sans MT" panose="020B0502020104020203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670718" y="3839735"/>
            <a:ext cx="20404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609585">
              <a:spcBef>
                <a:spcPts val="133"/>
              </a:spcBef>
            </a:pPr>
            <a:r>
              <a:rPr sz="2400" spc="-67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110221" y="3839735"/>
            <a:ext cx="20404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609585">
              <a:spcBef>
                <a:spcPts val="133"/>
              </a:spcBef>
            </a:pPr>
            <a:r>
              <a:rPr sz="2400" spc="-67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454558" y="3839735"/>
            <a:ext cx="20404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609585">
              <a:spcBef>
                <a:spcPts val="133"/>
              </a:spcBef>
            </a:pPr>
            <a:r>
              <a:rPr sz="2400" spc="-67" dirty="0">
                <a:solidFill>
                  <a:prstClr val="black"/>
                </a:solidFill>
                <a:latin typeface="Arial"/>
                <a:cs typeface="Arial"/>
              </a:rPr>
              <a:t>3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8024028" y="6971793"/>
            <a:ext cx="548640" cy="481753"/>
          </a:xfrm>
          <a:custGeom>
            <a:avLst/>
            <a:gdLst/>
            <a:ahLst/>
            <a:cxnLst/>
            <a:rect l="l" t="t" r="r" b="b"/>
            <a:pathLst>
              <a:path w="411479" h="361314">
                <a:moveTo>
                  <a:pt x="363607" y="25207"/>
                </a:moveTo>
                <a:lnTo>
                  <a:pt x="351898" y="42665"/>
                </a:lnTo>
                <a:lnTo>
                  <a:pt x="350392" y="47751"/>
                </a:lnTo>
                <a:lnTo>
                  <a:pt x="344042" y="63245"/>
                </a:lnTo>
                <a:lnTo>
                  <a:pt x="316483" y="106425"/>
                </a:lnTo>
                <a:lnTo>
                  <a:pt x="278383" y="141604"/>
                </a:lnTo>
                <a:lnTo>
                  <a:pt x="233806" y="165226"/>
                </a:lnTo>
                <a:lnTo>
                  <a:pt x="167893" y="175005"/>
                </a:lnTo>
                <a:lnTo>
                  <a:pt x="150494" y="178180"/>
                </a:lnTo>
                <a:lnTo>
                  <a:pt x="100964" y="198500"/>
                </a:lnTo>
                <a:lnTo>
                  <a:pt x="57785" y="232282"/>
                </a:lnTo>
                <a:lnTo>
                  <a:pt x="24256" y="275716"/>
                </a:lnTo>
                <a:lnTo>
                  <a:pt x="4063" y="325754"/>
                </a:lnTo>
                <a:lnTo>
                  <a:pt x="0" y="360032"/>
                </a:lnTo>
                <a:lnTo>
                  <a:pt x="12700" y="360819"/>
                </a:lnTo>
                <a:lnTo>
                  <a:pt x="13715" y="343915"/>
                </a:lnTo>
                <a:lnTo>
                  <a:pt x="16637" y="327913"/>
                </a:lnTo>
                <a:lnTo>
                  <a:pt x="35560" y="281685"/>
                </a:lnTo>
                <a:lnTo>
                  <a:pt x="67182" y="240791"/>
                </a:lnTo>
                <a:lnTo>
                  <a:pt x="107950" y="209168"/>
                </a:lnTo>
                <a:lnTo>
                  <a:pt x="154177" y="190245"/>
                </a:lnTo>
                <a:lnTo>
                  <a:pt x="202945" y="185546"/>
                </a:lnTo>
                <a:lnTo>
                  <a:pt x="220344" y="182498"/>
                </a:lnTo>
                <a:lnTo>
                  <a:pt x="270128" y="162178"/>
                </a:lnTo>
                <a:lnTo>
                  <a:pt x="313308" y="128523"/>
                </a:lnTo>
                <a:lnTo>
                  <a:pt x="346963" y="85216"/>
                </a:lnTo>
                <a:lnTo>
                  <a:pt x="367283" y="35432"/>
                </a:lnTo>
                <a:lnTo>
                  <a:pt x="367663" y="33253"/>
                </a:lnTo>
                <a:lnTo>
                  <a:pt x="363607" y="25207"/>
                </a:lnTo>
                <a:close/>
              </a:path>
              <a:path w="411479" h="361314">
                <a:moveTo>
                  <a:pt x="371264" y="12191"/>
                </a:moveTo>
                <a:lnTo>
                  <a:pt x="358013" y="12191"/>
                </a:lnTo>
                <a:lnTo>
                  <a:pt x="370713" y="12953"/>
                </a:lnTo>
                <a:lnTo>
                  <a:pt x="370331" y="17906"/>
                </a:lnTo>
                <a:lnTo>
                  <a:pt x="367663" y="33253"/>
                </a:lnTo>
                <a:lnTo>
                  <a:pt x="398399" y="94233"/>
                </a:lnTo>
                <a:lnTo>
                  <a:pt x="399923" y="97408"/>
                </a:lnTo>
                <a:lnTo>
                  <a:pt x="403732" y="98551"/>
                </a:lnTo>
                <a:lnTo>
                  <a:pt x="406907" y="97027"/>
                </a:lnTo>
                <a:lnTo>
                  <a:pt x="409955" y="95503"/>
                </a:lnTo>
                <a:lnTo>
                  <a:pt x="411225" y="91693"/>
                </a:lnTo>
                <a:lnTo>
                  <a:pt x="409701" y="88518"/>
                </a:lnTo>
                <a:lnTo>
                  <a:pt x="371264" y="12191"/>
                </a:lnTo>
                <a:close/>
              </a:path>
              <a:path w="411479" h="361314">
                <a:moveTo>
                  <a:pt x="365125" y="0"/>
                </a:moveTo>
                <a:lnTo>
                  <a:pt x="310006" y="82295"/>
                </a:lnTo>
                <a:lnTo>
                  <a:pt x="308101" y="85216"/>
                </a:lnTo>
                <a:lnTo>
                  <a:pt x="308741" y="88518"/>
                </a:lnTo>
                <a:lnTo>
                  <a:pt x="308863" y="89153"/>
                </a:lnTo>
                <a:lnTo>
                  <a:pt x="311785" y="91058"/>
                </a:lnTo>
                <a:lnTo>
                  <a:pt x="314705" y="93090"/>
                </a:lnTo>
                <a:lnTo>
                  <a:pt x="318642" y="92328"/>
                </a:lnTo>
                <a:lnTo>
                  <a:pt x="320548" y="89407"/>
                </a:lnTo>
                <a:lnTo>
                  <a:pt x="351898" y="42665"/>
                </a:lnTo>
                <a:lnTo>
                  <a:pt x="355091" y="31876"/>
                </a:lnTo>
                <a:lnTo>
                  <a:pt x="357820" y="16128"/>
                </a:lnTo>
                <a:lnTo>
                  <a:pt x="357899" y="15366"/>
                </a:lnTo>
                <a:lnTo>
                  <a:pt x="358013" y="12191"/>
                </a:lnTo>
                <a:lnTo>
                  <a:pt x="371264" y="12191"/>
                </a:lnTo>
                <a:lnTo>
                  <a:pt x="365125" y="0"/>
                </a:lnTo>
                <a:close/>
              </a:path>
              <a:path w="411479" h="361314">
                <a:moveTo>
                  <a:pt x="358013" y="12191"/>
                </a:moveTo>
                <a:lnTo>
                  <a:pt x="357899" y="15366"/>
                </a:lnTo>
                <a:lnTo>
                  <a:pt x="357820" y="16128"/>
                </a:lnTo>
                <a:lnTo>
                  <a:pt x="355091" y="31876"/>
                </a:lnTo>
                <a:lnTo>
                  <a:pt x="351898" y="42665"/>
                </a:lnTo>
                <a:lnTo>
                  <a:pt x="363607" y="25207"/>
                </a:lnTo>
                <a:lnTo>
                  <a:pt x="358648" y="15366"/>
                </a:lnTo>
                <a:lnTo>
                  <a:pt x="370527" y="15366"/>
                </a:lnTo>
                <a:lnTo>
                  <a:pt x="370713" y="12953"/>
                </a:lnTo>
                <a:lnTo>
                  <a:pt x="358013" y="12191"/>
                </a:lnTo>
                <a:close/>
              </a:path>
              <a:path w="411479" h="361314">
                <a:moveTo>
                  <a:pt x="370527" y="15366"/>
                </a:moveTo>
                <a:lnTo>
                  <a:pt x="358648" y="15366"/>
                </a:lnTo>
                <a:lnTo>
                  <a:pt x="369697" y="16128"/>
                </a:lnTo>
                <a:lnTo>
                  <a:pt x="363607" y="25207"/>
                </a:lnTo>
                <a:lnTo>
                  <a:pt x="367663" y="33253"/>
                </a:lnTo>
                <a:lnTo>
                  <a:pt x="370331" y="17906"/>
                </a:lnTo>
                <a:lnTo>
                  <a:pt x="370468" y="16128"/>
                </a:lnTo>
                <a:lnTo>
                  <a:pt x="370527" y="15366"/>
                </a:lnTo>
                <a:close/>
              </a:path>
              <a:path w="411479" h="361314">
                <a:moveTo>
                  <a:pt x="358648" y="15366"/>
                </a:moveTo>
                <a:lnTo>
                  <a:pt x="363607" y="25207"/>
                </a:lnTo>
                <a:lnTo>
                  <a:pt x="369697" y="16128"/>
                </a:lnTo>
                <a:lnTo>
                  <a:pt x="358648" y="15366"/>
                </a:lnTo>
                <a:close/>
              </a:path>
            </a:pathLst>
          </a:custGeom>
          <a:solidFill>
            <a:srgbClr val="525389"/>
          </a:solidFill>
        </p:spPr>
        <p:txBody>
          <a:bodyPr wrap="square" lIns="0" tIns="0" rIns="0" bIns="0" rtlCol="0"/>
          <a:lstStyle/>
          <a:p>
            <a:pPr defTabSz="609585"/>
            <a:endParaRPr sz="2400">
              <a:solidFill>
                <a:prstClr val="black"/>
              </a:solidFill>
              <a:latin typeface="Gill Sans MT" panose="020B0502020104020203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0232812" y="6971793"/>
            <a:ext cx="551179" cy="481753"/>
          </a:xfrm>
          <a:custGeom>
            <a:avLst/>
            <a:gdLst/>
            <a:ahLst/>
            <a:cxnLst/>
            <a:rect l="l" t="t" r="r" b="b"/>
            <a:pathLst>
              <a:path w="413384" h="361314">
                <a:moveTo>
                  <a:pt x="365202" y="25126"/>
                </a:moveTo>
                <a:lnTo>
                  <a:pt x="353386" y="42789"/>
                </a:lnTo>
                <a:lnTo>
                  <a:pt x="351917" y="47751"/>
                </a:lnTo>
                <a:lnTo>
                  <a:pt x="345567" y="63245"/>
                </a:lnTo>
                <a:lnTo>
                  <a:pt x="317881" y="106425"/>
                </a:lnTo>
                <a:lnTo>
                  <a:pt x="279654" y="141604"/>
                </a:lnTo>
                <a:lnTo>
                  <a:pt x="234823" y="165226"/>
                </a:lnTo>
                <a:lnTo>
                  <a:pt x="168656" y="175005"/>
                </a:lnTo>
                <a:lnTo>
                  <a:pt x="151130" y="178180"/>
                </a:lnTo>
                <a:lnTo>
                  <a:pt x="101346" y="198500"/>
                </a:lnTo>
                <a:lnTo>
                  <a:pt x="57912" y="232282"/>
                </a:lnTo>
                <a:lnTo>
                  <a:pt x="24384" y="275716"/>
                </a:lnTo>
                <a:lnTo>
                  <a:pt x="4064" y="325754"/>
                </a:lnTo>
                <a:lnTo>
                  <a:pt x="0" y="360032"/>
                </a:lnTo>
                <a:lnTo>
                  <a:pt x="12700" y="360819"/>
                </a:lnTo>
                <a:lnTo>
                  <a:pt x="13716" y="343915"/>
                </a:lnTo>
                <a:lnTo>
                  <a:pt x="16637" y="327913"/>
                </a:lnTo>
                <a:lnTo>
                  <a:pt x="35560" y="281685"/>
                </a:lnTo>
                <a:lnTo>
                  <a:pt x="67310" y="240791"/>
                </a:lnTo>
                <a:lnTo>
                  <a:pt x="108331" y="209168"/>
                </a:lnTo>
                <a:lnTo>
                  <a:pt x="154813" y="190245"/>
                </a:lnTo>
                <a:lnTo>
                  <a:pt x="203835" y="185546"/>
                </a:lnTo>
                <a:lnTo>
                  <a:pt x="221234" y="182498"/>
                </a:lnTo>
                <a:lnTo>
                  <a:pt x="271272" y="162178"/>
                </a:lnTo>
                <a:lnTo>
                  <a:pt x="314706" y="128650"/>
                </a:lnTo>
                <a:lnTo>
                  <a:pt x="348488" y="85216"/>
                </a:lnTo>
                <a:lnTo>
                  <a:pt x="368808" y="35432"/>
                </a:lnTo>
                <a:lnTo>
                  <a:pt x="369226" y="33137"/>
                </a:lnTo>
                <a:lnTo>
                  <a:pt x="365202" y="25126"/>
                </a:lnTo>
                <a:close/>
              </a:path>
              <a:path w="413384" h="361314">
                <a:moveTo>
                  <a:pt x="372915" y="12191"/>
                </a:moveTo>
                <a:lnTo>
                  <a:pt x="359664" y="12191"/>
                </a:lnTo>
                <a:lnTo>
                  <a:pt x="372364" y="12953"/>
                </a:lnTo>
                <a:lnTo>
                  <a:pt x="371983" y="18033"/>
                </a:lnTo>
                <a:lnTo>
                  <a:pt x="369226" y="33137"/>
                </a:lnTo>
                <a:lnTo>
                  <a:pt x="399923" y="94233"/>
                </a:lnTo>
                <a:lnTo>
                  <a:pt x="401574" y="97408"/>
                </a:lnTo>
                <a:lnTo>
                  <a:pt x="405384" y="98551"/>
                </a:lnTo>
                <a:lnTo>
                  <a:pt x="408432" y="97027"/>
                </a:lnTo>
                <a:lnTo>
                  <a:pt x="411607" y="95503"/>
                </a:lnTo>
                <a:lnTo>
                  <a:pt x="412876" y="91693"/>
                </a:lnTo>
                <a:lnTo>
                  <a:pt x="411353" y="88518"/>
                </a:lnTo>
                <a:lnTo>
                  <a:pt x="372915" y="12191"/>
                </a:lnTo>
                <a:close/>
              </a:path>
              <a:path w="413384" h="361314">
                <a:moveTo>
                  <a:pt x="366775" y="0"/>
                </a:moveTo>
                <a:lnTo>
                  <a:pt x="311658" y="82295"/>
                </a:lnTo>
                <a:lnTo>
                  <a:pt x="309625" y="85216"/>
                </a:lnTo>
                <a:lnTo>
                  <a:pt x="310515" y="89153"/>
                </a:lnTo>
                <a:lnTo>
                  <a:pt x="313309" y="91058"/>
                </a:lnTo>
                <a:lnTo>
                  <a:pt x="316230" y="93090"/>
                </a:lnTo>
                <a:lnTo>
                  <a:pt x="320167" y="92328"/>
                </a:lnTo>
                <a:lnTo>
                  <a:pt x="353386" y="42789"/>
                </a:lnTo>
                <a:lnTo>
                  <a:pt x="359664" y="12191"/>
                </a:lnTo>
                <a:lnTo>
                  <a:pt x="372915" y="12191"/>
                </a:lnTo>
                <a:lnTo>
                  <a:pt x="366775" y="0"/>
                </a:lnTo>
                <a:close/>
              </a:path>
              <a:path w="413384" h="361314">
                <a:moveTo>
                  <a:pt x="359664" y="12191"/>
                </a:moveTo>
                <a:lnTo>
                  <a:pt x="359550" y="15366"/>
                </a:lnTo>
                <a:lnTo>
                  <a:pt x="359468" y="16128"/>
                </a:lnTo>
                <a:lnTo>
                  <a:pt x="356616" y="31876"/>
                </a:lnTo>
                <a:lnTo>
                  <a:pt x="353386" y="42789"/>
                </a:lnTo>
                <a:lnTo>
                  <a:pt x="365202" y="25126"/>
                </a:lnTo>
                <a:lnTo>
                  <a:pt x="360299" y="15366"/>
                </a:lnTo>
                <a:lnTo>
                  <a:pt x="372183" y="15366"/>
                </a:lnTo>
                <a:lnTo>
                  <a:pt x="372364" y="12953"/>
                </a:lnTo>
                <a:lnTo>
                  <a:pt x="359664" y="12191"/>
                </a:lnTo>
                <a:close/>
              </a:path>
              <a:path w="413384" h="361314">
                <a:moveTo>
                  <a:pt x="372183" y="15366"/>
                </a:moveTo>
                <a:lnTo>
                  <a:pt x="360299" y="15366"/>
                </a:lnTo>
                <a:lnTo>
                  <a:pt x="371221" y="16128"/>
                </a:lnTo>
                <a:lnTo>
                  <a:pt x="365202" y="25126"/>
                </a:lnTo>
                <a:lnTo>
                  <a:pt x="369226" y="33137"/>
                </a:lnTo>
                <a:lnTo>
                  <a:pt x="371983" y="18033"/>
                </a:lnTo>
                <a:lnTo>
                  <a:pt x="372125" y="16128"/>
                </a:lnTo>
                <a:lnTo>
                  <a:pt x="372183" y="15366"/>
                </a:lnTo>
                <a:close/>
              </a:path>
              <a:path w="413384" h="361314">
                <a:moveTo>
                  <a:pt x="360299" y="15366"/>
                </a:moveTo>
                <a:lnTo>
                  <a:pt x="365202" y="25126"/>
                </a:lnTo>
                <a:lnTo>
                  <a:pt x="371221" y="16128"/>
                </a:lnTo>
                <a:lnTo>
                  <a:pt x="360299" y="15366"/>
                </a:lnTo>
                <a:close/>
              </a:path>
            </a:pathLst>
          </a:custGeom>
          <a:solidFill>
            <a:srgbClr val="525389"/>
          </a:solidFill>
        </p:spPr>
        <p:txBody>
          <a:bodyPr wrap="square" lIns="0" tIns="0" rIns="0" bIns="0" rtlCol="0"/>
          <a:lstStyle/>
          <a:p>
            <a:pPr defTabSz="609585"/>
            <a:endParaRPr sz="2400">
              <a:solidFill>
                <a:prstClr val="black"/>
              </a:solidFill>
              <a:latin typeface="Gill Sans MT" panose="020B0502020104020203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506634" y="7394990"/>
            <a:ext cx="2125133" cy="344475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 defTabSz="609585">
              <a:spcBef>
                <a:spcPts val="127"/>
              </a:spcBef>
            </a:pPr>
            <a:r>
              <a:rPr sz="2133" dirty="0">
                <a:solidFill>
                  <a:prstClr val="black"/>
                </a:solidFill>
                <a:latin typeface="Arial"/>
                <a:cs typeface="Arial"/>
              </a:rPr>
              <a:t>Dillution</a:t>
            </a:r>
            <a:r>
              <a:rPr sz="2133" spc="-9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133" dirty="0">
                <a:solidFill>
                  <a:prstClr val="black"/>
                </a:solidFill>
                <a:latin typeface="Arial"/>
                <a:cs typeface="Arial"/>
              </a:rPr>
              <a:t>of</a:t>
            </a:r>
            <a:r>
              <a:rPr sz="2133" spc="-2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133" dirty="0">
                <a:solidFill>
                  <a:prstClr val="black"/>
                </a:solidFill>
                <a:latin typeface="Arial"/>
                <a:cs typeface="Arial"/>
              </a:rPr>
              <a:t>tube</a:t>
            </a:r>
            <a:r>
              <a:rPr sz="2133" spc="-1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133" spc="-67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endParaRPr sz="2133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770872" y="7394990"/>
            <a:ext cx="2125133" cy="344475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 defTabSz="609585">
              <a:spcBef>
                <a:spcPts val="127"/>
              </a:spcBef>
            </a:pPr>
            <a:r>
              <a:rPr sz="2133" dirty="0">
                <a:solidFill>
                  <a:prstClr val="black"/>
                </a:solidFill>
                <a:latin typeface="Arial"/>
                <a:cs typeface="Arial"/>
              </a:rPr>
              <a:t>Dillution</a:t>
            </a:r>
            <a:r>
              <a:rPr sz="2133" spc="-9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133" dirty="0">
                <a:solidFill>
                  <a:prstClr val="black"/>
                </a:solidFill>
                <a:latin typeface="Arial"/>
                <a:cs typeface="Arial"/>
              </a:rPr>
              <a:t>of</a:t>
            </a:r>
            <a:r>
              <a:rPr sz="2133" spc="-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133" dirty="0">
                <a:solidFill>
                  <a:prstClr val="black"/>
                </a:solidFill>
                <a:latin typeface="Arial"/>
                <a:cs typeface="Arial"/>
              </a:rPr>
              <a:t>tube</a:t>
            </a:r>
            <a:r>
              <a:rPr sz="2133" spc="-1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133" spc="-67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endParaRPr sz="2133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30" name="object 3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834A3D-535E-AD91-1CCE-3BD545736E18}"/>
              </a:ext>
            </a:extLst>
          </p:cNvPr>
          <p:cNvSpPr txBox="1"/>
          <p:nvPr/>
        </p:nvSpPr>
        <p:spPr>
          <a:xfrm>
            <a:off x="7669530" y="4114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F02676-B7AB-AE71-E210-7531901B0369}"/>
              </a:ext>
            </a:extLst>
          </p:cNvPr>
          <p:cNvSpPr txBox="1"/>
          <p:nvPr/>
        </p:nvSpPr>
        <p:spPr>
          <a:xfrm>
            <a:off x="13233400" y="762000"/>
            <a:ext cx="609600" cy="11079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84</Words>
  <Application>Microsoft Office PowerPoint</Application>
  <PresentationFormat>Custom</PresentationFormat>
  <Paragraphs>23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Arial Black</vt:lpstr>
      <vt:lpstr>Calibri</vt:lpstr>
      <vt:lpstr>Calibri Light</vt:lpstr>
      <vt:lpstr>Georgia</vt:lpstr>
      <vt:lpstr>Gill Sans MT</vt:lpstr>
      <vt:lpstr>Times New Roman</vt:lpstr>
      <vt:lpstr>Wingdings</vt:lpstr>
      <vt:lpstr>Office Theme</vt:lpstr>
      <vt:lpstr>Gallery</vt:lpstr>
      <vt:lpstr>Agglutination, principle, technique and types  التلازن , المبدأ، التقنية والأنواع  Presented by   Lecturer Dr. Roua Jassim Mohammed  Department of Microbiology University of Baghdad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Ali</dc:creator>
  <cp:lastModifiedBy>rouajassim0@gmail.com</cp:lastModifiedBy>
  <cp:revision>6</cp:revision>
  <dcterms:created xsi:type="dcterms:W3CDTF">2006-08-16T00:00:00Z</dcterms:created>
  <dcterms:modified xsi:type="dcterms:W3CDTF">2026-02-23T17:27:44Z</dcterms:modified>
</cp:coreProperties>
</file>