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3"/>
  </p:notesMasterIdLst>
  <p:sldIdLst>
    <p:sldId id="259" r:id="rId2"/>
    <p:sldId id="270" r:id="rId3"/>
    <p:sldId id="282" r:id="rId4"/>
    <p:sldId id="260" r:id="rId5"/>
    <p:sldId id="261" r:id="rId6"/>
    <p:sldId id="276" r:id="rId7"/>
    <p:sldId id="262" r:id="rId8"/>
    <p:sldId id="286" r:id="rId9"/>
    <p:sldId id="285" r:id="rId10"/>
    <p:sldId id="289" r:id="rId11"/>
    <p:sldId id="288" r:id="rId12"/>
    <p:sldId id="290" r:id="rId13"/>
    <p:sldId id="271" r:id="rId14"/>
    <p:sldId id="272" r:id="rId15"/>
    <p:sldId id="284" r:id="rId16"/>
    <p:sldId id="268" r:id="rId17"/>
    <p:sldId id="263" r:id="rId18"/>
    <p:sldId id="264" r:id="rId19"/>
    <p:sldId id="265" r:id="rId20"/>
    <p:sldId id="266" r:id="rId21"/>
    <p:sldId id="278" r:id="rId22"/>
    <p:sldId id="291" r:id="rId23"/>
    <p:sldId id="293" r:id="rId24"/>
    <p:sldId id="294" r:id="rId25"/>
    <p:sldId id="292" r:id="rId26"/>
    <p:sldId id="283" r:id="rId27"/>
    <p:sldId id="277" r:id="rId28"/>
    <p:sldId id="279" r:id="rId29"/>
    <p:sldId id="267" r:id="rId30"/>
    <p:sldId id="274" r:id="rId31"/>
    <p:sldId id="256" r:id="rId32"/>
  </p:sldIdLst>
  <p:sldSz cx="10080625" cy="7559675"/>
  <p:notesSz cx="7559675" cy="10691813"/>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71" autoAdjust="0"/>
  </p:normalViewPr>
  <p:slideViewPr>
    <p:cSldViewPr>
      <p:cViewPr varScale="1">
        <p:scale>
          <a:sx n="76" d="100"/>
          <a:sy n="76" d="100"/>
        </p:scale>
        <p:origin x="1373" y="5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1"/>
          <p:cNvSpPr>
            <a:spLocks noGrp="1" noRot="1" noChangeAspect="1" noChangeArrowheads="1"/>
          </p:cNvSpPr>
          <p:nvPr>
            <p:ph type="sldImg"/>
          </p:nvPr>
        </p:nvSpPr>
        <p:spPr bwMode="auto">
          <a:xfrm>
            <a:off x="1106488" y="812800"/>
            <a:ext cx="5343525" cy="4006850"/>
          </a:xfrm>
          <a:prstGeom prst="rect">
            <a:avLst/>
          </a:prstGeom>
          <a:noFill/>
          <a:ln w="9525">
            <a:noFill/>
            <a:round/>
            <a:headEnd/>
            <a:tailEnd/>
          </a:ln>
        </p:spPr>
      </p:sp>
      <p:sp>
        <p:nvSpPr>
          <p:cNvPr id="2050" name="Rectangle 2"/>
          <p:cNvSpPr>
            <a:spLocks noGrp="1" noChangeArrowheads="1"/>
          </p:cNvSpPr>
          <p:nvPr>
            <p:ph type="body"/>
          </p:nvPr>
        </p:nvSpPr>
        <p:spPr bwMode="auto">
          <a:xfrm>
            <a:off x="755650" y="5078413"/>
            <a:ext cx="6046788" cy="481012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noProof="0"/>
          </a:p>
        </p:txBody>
      </p:sp>
      <p:sp>
        <p:nvSpPr>
          <p:cNvPr id="2051" name="Rectangle 3"/>
          <p:cNvSpPr>
            <a:spLocks noGrp="1" noChangeArrowheads="1"/>
          </p:cNvSpPr>
          <p:nvPr>
            <p:ph type="hdr"/>
          </p:nvPr>
        </p:nvSpPr>
        <p:spPr bwMode="auto">
          <a:xfrm>
            <a:off x="0" y="0"/>
            <a:ext cx="3279775" cy="5334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tabLst>
                <a:tab pos="723900" algn="l"/>
                <a:tab pos="1447800" algn="l"/>
                <a:tab pos="2171700" algn="l"/>
                <a:tab pos="2895600" algn="l"/>
              </a:tabLst>
              <a:defRPr sz="1400">
                <a:solidFill>
                  <a:srgbClr val="000000"/>
                </a:solidFill>
                <a:latin typeface="Times New Roman" pitchFamily="16" charset="0"/>
                <a:ea typeface="DejaVu Sans" charset="0"/>
                <a:cs typeface="DejaVu Sans" charset="0"/>
              </a:defRPr>
            </a:lvl1pPr>
          </a:lstStyle>
          <a:p>
            <a:endParaRPr lang="en-US"/>
          </a:p>
        </p:txBody>
      </p:sp>
      <p:sp>
        <p:nvSpPr>
          <p:cNvPr id="2052" name="Rectangle 4"/>
          <p:cNvSpPr>
            <a:spLocks noGrp="1" noChangeArrowheads="1"/>
          </p:cNvSpPr>
          <p:nvPr>
            <p:ph type="dt"/>
          </p:nvPr>
        </p:nvSpPr>
        <p:spPr bwMode="auto">
          <a:xfrm>
            <a:off x="4278313" y="0"/>
            <a:ext cx="3279775" cy="5334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723900" algn="l"/>
                <a:tab pos="1447800" algn="l"/>
                <a:tab pos="2171700" algn="l"/>
                <a:tab pos="2895600" algn="l"/>
              </a:tabLst>
              <a:defRPr sz="1400">
                <a:solidFill>
                  <a:srgbClr val="000000"/>
                </a:solidFill>
                <a:latin typeface="Times New Roman" pitchFamily="16" charset="0"/>
                <a:ea typeface="DejaVu Sans" charset="0"/>
                <a:cs typeface="DejaVu Sans" charset="0"/>
              </a:defRPr>
            </a:lvl1pPr>
          </a:lstStyle>
          <a:p>
            <a:endParaRPr lang="en-US"/>
          </a:p>
        </p:txBody>
      </p:sp>
      <p:sp>
        <p:nvSpPr>
          <p:cNvPr id="2053" name="Rectangle 5"/>
          <p:cNvSpPr>
            <a:spLocks noGrp="1" noChangeArrowheads="1"/>
          </p:cNvSpPr>
          <p:nvPr>
            <p:ph type="ftr"/>
          </p:nvPr>
        </p:nvSpPr>
        <p:spPr bwMode="auto">
          <a:xfrm>
            <a:off x="0" y="10156825"/>
            <a:ext cx="3279775" cy="53340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723900" algn="l"/>
                <a:tab pos="1447800" algn="l"/>
                <a:tab pos="2171700" algn="l"/>
                <a:tab pos="2895600" algn="l"/>
              </a:tabLst>
              <a:defRPr sz="1400">
                <a:solidFill>
                  <a:srgbClr val="000000"/>
                </a:solidFill>
                <a:latin typeface="Times New Roman" pitchFamily="16" charset="0"/>
                <a:ea typeface="DejaVu Sans" charset="0"/>
                <a:cs typeface="DejaVu Sans" charset="0"/>
              </a:defRPr>
            </a:lvl1pPr>
          </a:lstStyle>
          <a:p>
            <a:endParaRPr lang="en-US"/>
          </a:p>
        </p:txBody>
      </p:sp>
      <p:sp>
        <p:nvSpPr>
          <p:cNvPr id="2054" name="Rectangle 6"/>
          <p:cNvSpPr>
            <a:spLocks noGrp="1" noChangeArrowheads="1"/>
          </p:cNvSpPr>
          <p:nvPr>
            <p:ph type="sldNum"/>
          </p:nvPr>
        </p:nvSpPr>
        <p:spPr bwMode="auto">
          <a:xfrm>
            <a:off x="4278313" y="10156825"/>
            <a:ext cx="3279775" cy="53340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723900" algn="l"/>
                <a:tab pos="1447800" algn="l"/>
                <a:tab pos="2171700" algn="l"/>
                <a:tab pos="2895600" algn="l"/>
              </a:tabLst>
              <a:defRPr sz="1400">
                <a:solidFill>
                  <a:srgbClr val="000000"/>
                </a:solidFill>
                <a:latin typeface="Times New Roman" pitchFamily="16" charset="0"/>
                <a:ea typeface="DejaVu Sans" charset="0"/>
                <a:cs typeface="DejaVu Sans" charset="0"/>
              </a:defRPr>
            </a:lvl1pPr>
          </a:lstStyle>
          <a:p>
            <a:fld id="{3DB8634D-6861-4123-B33E-4A69BC3594D0}" type="slidenum">
              <a:rPr lang="en-GB"/>
              <a:pPr/>
              <a:t>‹#›</a:t>
            </a:fld>
            <a:endParaRPr lang="en-GB"/>
          </a:p>
        </p:txBody>
      </p:sp>
    </p:spTree>
    <p:extLst>
      <p:ext uri="{BB962C8B-B14F-4D97-AF65-F5344CB8AC3E}">
        <p14:creationId xmlns:p14="http://schemas.microsoft.com/office/powerpoint/2010/main" val="46646980"/>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idx="10"/>
          </p:nvPr>
        </p:nvSpPr>
        <p:spPr/>
        <p:txBody>
          <a:bodyPr/>
          <a:lstStyle/>
          <a:p>
            <a:fld id="{3DB8634D-6861-4123-B33E-4A69BC3594D0}" type="slidenum">
              <a:rPr lang="en-GB" smtClean="0"/>
              <a:pPr/>
              <a:t>12</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p:spPr>
        <p:txBody>
          <a:bodyPr/>
          <a:lstStyle/>
          <a:p>
            <a:fld id="{0E78A471-D789-41F3-8A64-F8CE717DD838}" type="slidenum">
              <a:rPr lang="en-GB"/>
              <a:pPr/>
              <a:t>31</a:t>
            </a:fld>
            <a:endParaRPr lang="en-GB"/>
          </a:p>
        </p:txBody>
      </p:sp>
      <p:sp>
        <p:nvSpPr>
          <p:cNvPr id="4099"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4100" name="Text Box 2"/>
          <p:cNvSpPr txBox="1">
            <a:spLocks noGrp="1" noChangeArrowheads="1"/>
          </p:cNvSpPr>
          <p:nvPr>
            <p:ph type="body" idx="1"/>
          </p:nvPr>
        </p:nvSpPr>
        <p:spPr>
          <a:xfrm>
            <a:off x="755650" y="5078413"/>
            <a:ext cx="6048375" cy="4811712"/>
          </a:xfrm>
          <a:noFill/>
          <a:ln/>
        </p:spPr>
        <p:txBody>
          <a:bodyPr tIns="10584"/>
          <a:lstStyle/>
          <a:p>
            <a:pPr algn="just" eaLnBrk="1">
              <a:lnSpc>
                <a:spcPct val="93000"/>
              </a:lnSpc>
              <a:spcBef>
                <a:spcPct val="0"/>
              </a:spcBef>
              <a:tabLst>
                <a:tab pos="723900" algn="l"/>
                <a:tab pos="1447800" algn="l"/>
                <a:tab pos="2171700" algn="l"/>
                <a:tab pos="2895600" algn="l"/>
                <a:tab pos="3619500" algn="l"/>
                <a:tab pos="4343400" algn="l"/>
                <a:tab pos="5067300" algn="l"/>
                <a:tab pos="5791200" algn="l"/>
              </a:tabLst>
            </a:pPr>
            <a:r>
              <a:t>Schematic illustration of the components (a) and workflow (b) on the immunochromatographic test strip. () anti‐P; () colloidal gold; () SPA; () RV‐P and () anti‐SPA.</a:t>
            </a:r>
          </a:p>
          <a:p>
            <a:endParaRPr/>
          </a:p>
          <a:p>
            <a:r>
              <a:rPr lang="en-GB"/>
              <a:t>IF THIS IMAGE HAS BEEN PROVIDED BY OR IS OWNED BY A THIRD PARTY, AS INDICATED IN THE CAPTION LINE, THEN FURTHER PERMISSION MAY BE NEEDED BEFORE ANY FURTHER USE. PLEASE CONTACT WILEY'S PERMISSIONS DEPARTMENT ON PERMISSIONS@WILEY.COM OR USE THE RIGHTSLINK SERVICE BY CLICKING ON THE 'REQUEST PERMISSIONS' LINK ACCOMPANYING THIS ARTICLE. WILEY OR AUTHOR OWNED IMAGES MAY BE USED FOR NON-COMMERCIAL PURPOSES, SUBJECT TO PROPER CITATION OF THE ARTICLE, AUTHOR, AND PUBLISHER.</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endParaRPr lang="en-US"/>
          </a:p>
        </p:txBody>
      </p:sp>
      <p:sp>
        <p:nvSpPr>
          <p:cNvPr id="5" name="Rectangle 4"/>
          <p:cNvSpPr>
            <a:spLocks noGrp="1" noChangeArrowheads="1"/>
          </p:cNvSpPr>
          <p:nvPr>
            <p:ph type="ftr" idx="11"/>
          </p:nvPr>
        </p:nvSpPr>
        <p:spPr>
          <a:ln/>
        </p:spPr>
        <p:txBody>
          <a:bodyPr/>
          <a:lstStyle>
            <a:lvl1pPr>
              <a:defRPr/>
            </a:lvl1pPr>
          </a:lstStyle>
          <a:p>
            <a:endParaRPr lang="en-US"/>
          </a:p>
        </p:txBody>
      </p:sp>
      <p:sp>
        <p:nvSpPr>
          <p:cNvPr id="6" name="Rectangle 5"/>
          <p:cNvSpPr>
            <a:spLocks noGrp="1" noChangeArrowheads="1"/>
          </p:cNvSpPr>
          <p:nvPr>
            <p:ph type="sldNum" idx="12"/>
          </p:nvPr>
        </p:nvSpPr>
        <p:spPr>
          <a:ln/>
        </p:spPr>
        <p:txBody>
          <a:bodyPr/>
          <a:lstStyle>
            <a:lvl1pPr>
              <a:defRPr/>
            </a:lvl1pPr>
          </a:lstStyle>
          <a:p>
            <a:fld id="{1B66835F-EAB0-4ED2-A968-0980A81755BE}"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endParaRPr lang="en-US"/>
          </a:p>
        </p:txBody>
      </p:sp>
      <p:sp>
        <p:nvSpPr>
          <p:cNvPr id="5" name="Rectangle 4"/>
          <p:cNvSpPr>
            <a:spLocks noGrp="1" noChangeArrowheads="1"/>
          </p:cNvSpPr>
          <p:nvPr>
            <p:ph type="ftr" idx="11"/>
          </p:nvPr>
        </p:nvSpPr>
        <p:spPr>
          <a:ln/>
        </p:spPr>
        <p:txBody>
          <a:bodyPr/>
          <a:lstStyle>
            <a:lvl1pPr>
              <a:defRPr/>
            </a:lvl1pPr>
          </a:lstStyle>
          <a:p>
            <a:endParaRPr lang="en-US"/>
          </a:p>
        </p:txBody>
      </p:sp>
      <p:sp>
        <p:nvSpPr>
          <p:cNvPr id="6" name="Rectangle 5"/>
          <p:cNvSpPr>
            <a:spLocks noGrp="1" noChangeArrowheads="1"/>
          </p:cNvSpPr>
          <p:nvPr>
            <p:ph type="sldNum" idx="12"/>
          </p:nvPr>
        </p:nvSpPr>
        <p:spPr>
          <a:ln/>
        </p:spPr>
        <p:txBody>
          <a:bodyPr/>
          <a:lstStyle>
            <a:lvl1pPr>
              <a:defRPr/>
            </a:lvl1pPr>
          </a:lstStyle>
          <a:p>
            <a:fld id="{A519A307-86D9-4069-899A-C1B09C8DFED4}"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5675" y="301625"/>
            <a:ext cx="2266950" cy="6454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301625"/>
            <a:ext cx="6650037" cy="64547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endParaRPr lang="en-US"/>
          </a:p>
        </p:txBody>
      </p:sp>
      <p:sp>
        <p:nvSpPr>
          <p:cNvPr id="5" name="Rectangle 4"/>
          <p:cNvSpPr>
            <a:spLocks noGrp="1" noChangeArrowheads="1"/>
          </p:cNvSpPr>
          <p:nvPr>
            <p:ph type="ftr" idx="11"/>
          </p:nvPr>
        </p:nvSpPr>
        <p:spPr>
          <a:ln/>
        </p:spPr>
        <p:txBody>
          <a:bodyPr/>
          <a:lstStyle>
            <a:lvl1pPr>
              <a:defRPr/>
            </a:lvl1pPr>
          </a:lstStyle>
          <a:p>
            <a:endParaRPr lang="en-US"/>
          </a:p>
        </p:txBody>
      </p:sp>
      <p:sp>
        <p:nvSpPr>
          <p:cNvPr id="6" name="Rectangle 5"/>
          <p:cNvSpPr>
            <a:spLocks noGrp="1" noChangeArrowheads="1"/>
          </p:cNvSpPr>
          <p:nvPr>
            <p:ph type="sldNum" idx="12"/>
          </p:nvPr>
        </p:nvSpPr>
        <p:spPr>
          <a:ln/>
        </p:spPr>
        <p:txBody>
          <a:bodyPr/>
          <a:lstStyle>
            <a:lvl1pPr>
              <a:defRPr/>
            </a:lvl1pPr>
          </a:lstStyle>
          <a:p>
            <a:fld id="{BF4B7843-4E17-42A9-8FE3-5E47CE8316BD}" type="slidenum">
              <a:rPr lang="en-GB"/>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503238" y="301625"/>
            <a:ext cx="9069387" cy="1260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768475"/>
            <a:ext cx="9069387" cy="24177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8" y="4338638"/>
            <a:ext cx="9069387" cy="241776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endParaRPr lang="en-US"/>
          </a:p>
        </p:txBody>
      </p:sp>
      <p:sp>
        <p:nvSpPr>
          <p:cNvPr id="6" name="Rectangle 4"/>
          <p:cNvSpPr>
            <a:spLocks noGrp="1" noChangeArrowheads="1"/>
          </p:cNvSpPr>
          <p:nvPr>
            <p:ph type="ftr" idx="11"/>
          </p:nvPr>
        </p:nvSpPr>
        <p:spPr>
          <a:ln/>
        </p:spPr>
        <p:txBody>
          <a:bodyPr/>
          <a:lstStyle>
            <a:lvl1pPr>
              <a:defRPr/>
            </a:lvl1pPr>
          </a:lstStyle>
          <a:p>
            <a:endParaRPr lang="en-US"/>
          </a:p>
        </p:txBody>
      </p:sp>
      <p:sp>
        <p:nvSpPr>
          <p:cNvPr id="7" name="Rectangle 5"/>
          <p:cNvSpPr>
            <a:spLocks noGrp="1" noChangeArrowheads="1"/>
          </p:cNvSpPr>
          <p:nvPr>
            <p:ph type="sldNum" idx="12"/>
          </p:nvPr>
        </p:nvSpPr>
        <p:spPr>
          <a:ln/>
        </p:spPr>
        <p:txBody>
          <a:bodyPr/>
          <a:lstStyle>
            <a:lvl1pPr>
              <a:defRPr/>
            </a:lvl1pPr>
          </a:lstStyle>
          <a:p>
            <a:fld id="{D165E9B0-7DA8-466E-963D-86F25D5E43BA}"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endParaRPr lang="en-US"/>
          </a:p>
        </p:txBody>
      </p:sp>
      <p:sp>
        <p:nvSpPr>
          <p:cNvPr id="5" name="Rectangle 4"/>
          <p:cNvSpPr>
            <a:spLocks noGrp="1" noChangeArrowheads="1"/>
          </p:cNvSpPr>
          <p:nvPr>
            <p:ph type="ftr" idx="11"/>
          </p:nvPr>
        </p:nvSpPr>
        <p:spPr>
          <a:ln/>
        </p:spPr>
        <p:txBody>
          <a:bodyPr/>
          <a:lstStyle>
            <a:lvl1pPr>
              <a:defRPr/>
            </a:lvl1pPr>
          </a:lstStyle>
          <a:p>
            <a:endParaRPr lang="en-US"/>
          </a:p>
        </p:txBody>
      </p:sp>
      <p:sp>
        <p:nvSpPr>
          <p:cNvPr id="6" name="Rectangle 5"/>
          <p:cNvSpPr>
            <a:spLocks noGrp="1" noChangeArrowheads="1"/>
          </p:cNvSpPr>
          <p:nvPr>
            <p:ph type="sldNum" idx="12"/>
          </p:nvPr>
        </p:nvSpPr>
        <p:spPr>
          <a:ln/>
        </p:spPr>
        <p:txBody>
          <a:bodyPr/>
          <a:lstStyle>
            <a:lvl1pPr>
              <a:defRPr/>
            </a:lvl1pPr>
          </a:lstStyle>
          <a:p>
            <a:fld id="{F0102DDB-C13F-473E-AACA-21864AE54F49}"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
        <p:nvSpPr>
          <p:cNvPr id="4" name="Rectangle 3"/>
          <p:cNvSpPr>
            <a:spLocks noGrp="1" noChangeArrowheads="1"/>
          </p:cNvSpPr>
          <p:nvPr>
            <p:ph type="dt" idx="10"/>
          </p:nvPr>
        </p:nvSpPr>
        <p:spPr>
          <a:ln/>
        </p:spPr>
        <p:txBody>
          <a:bodyPr/>
          <a:lstStyle>
            <a:lvl1pPr>
              <a:defRPr/>
            </a:lvl1pPr>
          </a:lstStyle>
          <a:p>
            <a:endParaRPr lang="en-US"/>
          </a:p>
        </p:txBody>
      </p:sp>
      <p:sp>
        <p:nvSpPr>
          <p:cNvPr id="5" name="Rectangle 4"/>
          <p:cNvSpPr>
            <a:spLocks noGrp="1" noChangeArrowheads="1"/>
          </p:cNvSpPr>
          <p:nvPr>
            <p:ph type="ftr" idx="11"/>
          </p:nvPr>
        </p:nvSpPr>
        <p:spPr>
          <a:ln/>
        </p:spPr>
        <p:txBody>
          <a:bodyPr/>
          <a:lstStyle>
            <a:lvl1pPr>
              <a:defRPr/>
            </a:lvl1pPr>
          </a:lstStyle>
          <a:p>
            <a:endParaRPr lang="en-US"/>
          </a:p>
        </p:txBody>
      </p:sp>
      <p:sp>
        <p:nvSpPr>
          <p:cNvPr id="6" name="Rectangle 5"/>
          <p:cNvSpPr>
            <a:spLocks noGrp="1" noChangeArrowheads="1"/>
          </p:cNvSpPr>
          <p:nvPr>
            <p:ph type="sldNum" idx="12"/>
          </p:nvPr>
        </p:nvSpPr>
        <p:spPr>
          <a:ln/>
        </p:spPr>
        <p:txBody>
          <a:bodyPr/>
          <a:lstStyle>
            <a:lvl1pPr>
              <a:defRPr/>
            </a:lvl1pPr>
          </a:lstStyle>
          <a:p>
            <a:fld id="{07D227DA-043B-4C48-91A2-32B39C53C327}"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768475"/>
            <a:ext cx="44577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338" y="1768475"/>
            <a:ext cx="4459287"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endParaRPr lang="en-US"/>
          </a:p>
        </p:txBody>
      </p:sp>
      <p:sp>
        <p:nvSpPr>
          <p:cNvPr id="6" name="Rectangle 4"/>
          <p:cNvSpPr>
            <a:spLocks noGrp="1" noChangeArrowheads="1"/>
          </p:cNvSpPr>
          <p:nvPr>
            <p:ph type="ftr" idx="11"/>
          </p:nvPr>
        </p:nvSpPr>
        <p:spPr>
          <a:ln/>
        </p:spPr>
        <p:txBody>
          <a:bodyPr/>
          <a:lstStyle>
            <a:lvl1pPr>
              <a:defRPr/>
            </a:lvl1pPr>
          </a:lstStyle>
          <a:p>
            <a:endParaRPr lang="en-US"/>
          </a:p>
        </p:txBody>
      </p:sp>
      <p:sp>
        <p:nvSpPr>
          <p:cNvPr id="7" name="Rectangle 5"/>
          <p:cNvSpPr>
            <a:spLocks noGrp="1" noChangeArrowheads="1"/>
          </p:cNvSpPr>
          <p:nvPr>
            <p:ph type="sldNum" idx="12"/>
          </p:nvPr>
        </p:nvSpPr>
        <p:spPr>
          <a:ln/>
        </p:spPr>
        <p:txBody>
          <a:bodyPr/>
          <a:lstStyle>
            <a:lvl1pPr>
              <a:defRPr/>
            </a:lvl1pPr>
          </a:lstStyle>
          <a:p>
            <a:fld id="{47F22E44-FC5C-4E3E-8CAB-290F97FD3C17}"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endParaRPr lang="en-US"/>
          </a:p>
        </p:txBody>
      </p:sp>
      <p:sp>
        <p:nvSpPr>
          <p:cNvPr id="8" name="Rectangle 4"/>
          <p:cNvSpPr>
            <a:spLocks noGrp="1" noChangeArrowheads="1"/>
          </p:cNvSpPr>
          <p:nvPr>
            <p:ph type="ftr" idx="11"/>
          </p:nvPr>
        </p:nvSpPr>
        <p:spPr>
          <a:ln/>
        </p:spPr>
        <p:txBody>
          <a:bodyPr/>
          <a:lstStyle>
            <a:lvl1pPr>
              <a:defRPr/>
            </a:lvl1pPr>
          </a:lstStyle>
          <a:p>
            <a:endParaRPr lang="en-US"/>
          </a:p>
        </p:txBody>
      </p:sp>
      <p:sp>
        <p:nvSpPr>
          <p:cNvPr id="9" name="Rectangle 5"/>
          <p:cNvSpPr>
            <a:spLocks noGrp="1" noChangeArrowheads="1"/>
          </p:cNvSpPr>
          <p:nvPr>
            <p:ph type="sldNum" idx="12"/>
          </p:nvPr>
        </p:nvSpPr>
        <p:spPr>
          <a:ln/>
        </p:spPr>
        <p:txBody>
          <a:bodyPr/>
          <a:lstStyle>
            <a:lvl1pPr>
              <a:defRPr/>
            </a:lvl1pPr>
          </a:lstStyle>
          <a:p>
            <a:fld id="{BB4FD631-3533-49BF-8675-298A6C14A225}"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endParaRPr lang="en-US"/>
          </a:p>
        </p:txBody>
      </p:sp>
      <p:sp>
        <p:nvSpPr>
          <p:cNvPr id="4" name="Rectangle 4"/>
          <p:cNvSpPr>
            <a:spLocks noGrp="1" noChangeArrowheads="1"/>
          </p:cNvSpPr>
          <p:nvPr>
            <p:ph type="ftr" idx="11"/>
          </p:nvPr>
        </p:nvSpPr>
        <p:spPr>
          <a:ln/>
        </p:spPr>
        <p:txBody>
          <a:bodyPr/>
          <a:lstStyle>
            <a:lvl1pPr>
              <a:defRPr/>
            </a:lvl1pPr>
          </a:lstStyle>
          <a:p>
            <a:endParaRPr lang="en-US"/>
          </a:p>
        </p:txBody>
      </p:sp>
      <p:sp>
        <p:nvSpPr>
          <p:cNvPr id="5" name="Rectangle 5"/>
          <p:cNvSpPr>
            <a:spLocks noGrp="1" noChangeArrowheads="1"/>
          </p:cNvSpPr>
          <p:nvPr>
            <p:ph type="sldNum" idx="12"/>
          </p:nvPr>
        </p:nvSpPr>
        <p:spPr>
          <a:ln/>
        </p:spPr>
        <p:txBody>
          <a:bodyPr/>
          <a:lstStyle>
            <a:lvl1pPr>
              <a:defRPr/>
            </a:lvl1pPr>
          </a:lstStyle>
          <a:p>
            <a:fld id="{D63DBE94-DEC4-4881-8D14-AF6CCDF9C64D}"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endParaRPr lang="en-US"/>
          </a:p>
        </p:txBody>
      </p:sp>
      <p:sp>
        <p:nvSpPr>
          <p:cNvPr id="3" name="Rectangle 4"/>
          <p:cNvSpPr>
            <a:spLocks noGrp="1" noChangeArrowheads="1"/>
          </p:cNvSpPr>
          <p:nvPr>
            <p:ph type="ftr" idx="11"/>
          </p:nvPr>
        </p:nvSpPr>
        <p:spPr>
          <a:ln/>
        </p:spPr>
        <p:txBody>
          <a:bodyPr/>
          <a:lstStyle>
            <a:lvl1pPr>
              <a:defRPr/>
            </a:lvl1pPr>
          </a:lstStyle>
          <a:p>
            <a:endParaRPr lang="en-US"/>
          </a:p>
        </p:txBody>
      </p:sp>
      <p:sp>
        <p:nvSpPr>
          <p:cNvPr id="4" name="Rectangle 5"/>
          <p:cNvSpPr>
            <a:spLocks noGrp="1" noChangeArrowheads="1"/>
          </p:cNvSpPr>
          <p:nvPr>
            <p:ph type="sldNum" idx="12"/>
          </p:nvPr>
        </p:nvSpPr>
        <p:spPr>
          <a:ln/>
        </p:spPr>
        <p:txBody>
          <a:bodyPr/>
          <a:lstStyle>
            <a:lvl1pPr>
              <a:defRPr/>
            </a:lvl1pPr>
          </a:lstStyle>
          <a:p>
            <a:fld id="{0A11BC93-EF5F-4F33-8BFB-4A24491F25A9}"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Rectangle 3"/>
          <p:cNvSpPr>
            <a:spLocks noGrp="1" noChangeArrowheads="1"/>
          </p:cNvSpPr>
          <p:nvPr>
            <p:ph type="dt" idx="10"/>
          </p:nvPr>
        </p:nvSpPr>
        <p:spPr>
          <a:ln/>
        </p:spPr>
        <p:txBody>
          <a:bodyPr/>
          <a:lstStyle>
            <a:lvl1pPr>
              <a:defRPr/>
            </a:lvl1pPr>
          </a:lstStyle>
          <a:p>
            <a:endParaRPr lang="en-US"/>
          </a:p>
        </p:txBody>
      </p:sp>
      <p:sp>
        <p:nvSpPr>
          <p:cNvPr id="6" name="Rectangle 4"/>
          <p:cNvSpPr>
            <a:spLocks noGrp="1" noChangeArrowheads="1"/>
          </p:cNvSpPr>
          <p:nvPr>
            <p:ph type="ftr" idx="11"/>
          </p:nvPr>
        </p:nvSpPr>
        <p:spPr>
          <a:ln/>
        </p:spPr>
        <p:txBody>
          <a:bodyPr/>
          <a:lstStyle>
            <a:lvl1pPr>
              <a:defRPr/>
            </a:lvl1pPr>
          </a:lstStyle>
          <a:p>
            <a:endParaRPr lang="en-US"/>
          </a:p>
        </p:txBody>
      </p:sp>
      <p:sp>
        <p:nvSpPr>
          <p:cNvPr id="7" name="Rectangle 5"/>
          <p:cNvSpPr>
            <a:spLocks noGrp="1" noChangeArrowheads="1"/>
          </p:cNvSpPr>
          <p:nvPr>
            <p:ph type="sldNum" idx="12"/>
          </p:nvPr>
        </p:nvSpPr>
        <p:spPr>
          <a:ln/>
        </p:spPr>
        <p:txBody>
          <a:bodyPr/>
          <a:lstStyle>
            <a:lvl1pPr>
              <a:defRPr/>
            </a:lvl1pPr>
          </a:lstStyle>
          <a:p>
            <a:fld id="{C849EE62-BC28-4A7F-B1F5-B6ACB6EE66B8}"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Rectangle 3"/>
          <p:cNvSpPr>
            <a:spLocks noGrp="1" noChangeArrowheads="1"/>
          </p:cNvSpPr>
          <p:nvPr>
            <p:ph type="dt" idx="10"/>
          </p:nvPr>
        </p:nvSpPr>
        <p:spPr>
          <a:ln/>
        </p:spPr>
        <p:txBody>
          <a:bodyPr/>
          <a:lstStyle>
            <a:lvl1pPr>
              <a:defRPr/>
            </a:lvl1pPr>
          </a:lstStyle>
          <a:p>
            <a:endParaRPr lang="en-US"/>
          </a:p>
        </p:txBody>
      </p:sp>
      <p:sp>
        <p:nvSpPr>
          <p:cNvPr id="6" name="Rectangle 4"/>
          <p:cNvSpPr>
            <a:spLocks noGrp="1" noChangeArrowheads="1"/>
          </p:cNvSpPr>
          <p:nvPr>
            <p:ph type="ftr" idx="11"/>
          </p:nvPr>
        </p:nvSpPr>
        <p:spPr>
          <a:ln/>
        </p:spPr>
        <p:txBody>
          <a:bodyPr/>
          <a:lstStyle>
            <a:lvl1pPr>
              <a:defRPr/>
            </a:lvl1pPr>
          </a:lstStyle>
          <a:p>
            <a:endParaRPr lang="en-US"/>
          </a:p>
        </p:txBody>
      </p:sp>
      <p:sp>
        <p:nvSpPr>
          <p:cNvPr id="7" name="Rectangle 5"/>
          <p:cNvSpPr>
            <a:spLocks noGrp="1" noChangeArrowheads="1"/>
          </p:cNvSpPr>
          <p:nvPr>
            <p:ph type="sldNum" idx="12"/>
          </p:nvPr>
        </p:nvSpPr>
        <p:spPr>
          <a:ln/>
        </p:spPr>
        <p:txBody>
          <a:bodyPr/>
          <a:lstStyle>
            <a:lvl1pPr>
              <a:defRPr/>
            </a:lvl1pPr>
          </a:lstStyle>
          <a:p>
            <a:fld id="{A85FF142-1807-4DC6-9742-35132D50543A}"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503238" y="301625"/>
            <a:ext cx="9069387" cy="1260475"/>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a:t>Click to edit the title text format</a:t>
            </a:r>
          </a:p>
        </p:txBody>
      </p:sp>
      <p:sp>
        <p:nvSpPr>
          <p:cNvPr id="1027" name="Rectangle 2"/>
          <p:cNvSpPr>
            <a:spLocks noGrp="1" noChangeArrowheads="1"/>
          </p:cNvSpPr>
          <p:nvPr>
            <p:ph type="body" idx="1"/>
          </p:nvPr>
        </p:nvSpPr>
        <p:spPr bwMode="auto">
          <a:xfrm>
            <a:off x="503238" y="1768475"/>
            <a:ext cx="9069387" cy="4987925"/>
          </a:xfrm>
          <a:prstGeom prst="rect">
            <a:avLst/>
          </a:prstGeom>
          <a:noFill/>
          <a:ln w="9525">
            <a:noFill/>
            <a:round/>
            <a:headEnd/>
            <a:tailEnd/>
          </a:ln>
        </p:spPr>
        <p:txBody>
          <a:bodyPr vert="horz" wrap="square" lIns="0" tIns="28224"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2" name="Rectangle 3"/>
          <p:cNvSpPr>
            <a:spLocks noGrp="1" noChangeArrowheads="1"/>
          </p:cNvSpPr>
          <p:nvPr>
            <p:ph type="dt"/>
          </p:nvPr>
        </p:nvSpPr>
        <p:spPr bwMode="auto">
          <a:xfrm>
            <a:off x="503238" y="6886575"/>
            <a:ext cx="2346325" cy="5191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defRPr sz="1400">
                <a:solidFill>
                  <a:srgbClr val="000000"/>
                </a:solidFill>
                <a:latin typeface="Times New Roman" pitchFamily="16" charset="0"/>
              </a:defRPr>
            </a:lvl1pPr>
          </a:lstStyle>
          <a:p>
            <a:endParaRPr lang="en-US"/>
          </a:p>
        </p:txBody>
      </p:sp>
      <p:sp>
        <p:nvSpPr>
          <p:cNvPr id="1028" name="Rectangle 4"/>
          <p:cNvSpPr>
            <a:spLocks noGrp="1" noChangeArrowheads="1"/>
          </p:cNvSpPr>
          <p:nvPr>
            <p:ph type="ftr"/>
          </p:nvPr>
        </p:nvSpPr>
        <p:spPr bwMode="auto">
          <a:xfrm>
            <a:off x="3448050" y="6886575"/>
            <a:ext cx="3194050" cy="5191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defRPr sz="1400">
                <a:solidFill>
                  <a:srgbClr val="000000"/>
                </a:solidFill>
                <a:latin typeface="Times New Roman" pitchFamily="16" charset="0"/>
              </a:defRPr>
            </a:lvl1pPr>
          </a:lstStyle>
          <a:p>
            <a:endParaRPr lang="en-US"/>
          </a:p>
        </p:txBody>
      </p:sp>
      <p:sp>
        <p:nvSpPr>
          <p:cNvPr id="1029" name="Rectangle 5"/>
          <p:cNvSpPr>
            <a:spLocks noGrp="1" noChangeArrowheads="1"/>
          </p:cNvSpPr>
          <p:nvPr>
            <p:ph type="sldNum"/>
          </p:nvPr>
        </p:nvSpPr>
        <p:spPr bwMode="auto">
          <a:xfrm>
            <a:off x="7227888" y="6886575"/>
            <a:ext cx="2346325" cy="5191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defRPr sz="1400">
                <a:solidFill>
                  <a:srgbClr val="000000"/>
                </a:solidFill>
                <a:latin typeface="Times New Roman" pitchFamily="16" charset="0"/>
              </a:defRPr>
            </a:lvl1pPr>
          </a:lstStyle>
          <a:p>
            <a:fld id="{AB055419-CB8B-4279-962F-1AC4AB6A6D26}"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49263" rtl="1"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ctr" defTabSz="449263" rtl="1"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ejaVu Sans" charset="0"/>
          <a:cs typeface="DejaVu Sans" charset="0"/>
        </a:defRPr>
      </a:lvl2pPr>
      <a:lvl3pPr algn="ctr" defTabSz="449263" rtl="1"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ejaVu Sans" charset="0"/>
          <a:cs typeface="DejaVu Sans" charset="0"/>
        </a:defRPr>
      </a:lvl3pPr>
      <a:lvl4pPr algn="ctr" defTabSz="449263" rtl="1"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ejaVu Sans" charset="0"/>
          <a:cs typeface="DejaVu Sans" charset="0"/>
        </a:defRPr>
      </a:lvl4pPr>
      <a:lvl5pPr algn="ctr" defTabSz="449263" rtl="1"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ejaVu Sans" charset="0"/>
          <a:cs typeface="DejaVu Sans" charset="0"/>
        </a:defRPr>
      </a:lvl5pPr>
      <a:lvl6pPr marL="2514600" indent="-228600" algn="ctr" defTabSz="449263" rtl="1"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ejaVu Sans" charset="0"/>
          <a:cs typeface="DejaVu Sans" charset="0"/>
        </a:defRPr>
      </a:lvl6pPr>
      <a:lvl7pPr marL="2971800" indent="-228600" algn="ctr" defTabSz="449263" rtl="1"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ejaVu Sans" charset="0"/>
          <a:cs typeface="DejaVu Sans" charset="0"/>
        </a:defRPr>
      </a:lvl7pPr>
      <a:lvl8pPr marL="3429000" indent="-228600" algn="ctr" defTabSz="449263" rtl="1"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ejaVu Sans" charset="0"/>
          <a:cs typeface="DejaVu Sans" charset="0"/>
        </a:defRPr>
      </a:lvl8pPr>
      <a:lvl9pPr marL="3886200" indent="-228600" algn="ctr" defTabSz="449263" rtl="1"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ejaVu Sans" charset="0"/>
          <a:cs typeface="DejaVu Sans" charset="0"/>
        </a:defRPr>
      </a:lvl9pPr>
    </p:titleStyle>
    <p:bodyStyle>
      <a:lvl1pPr marL="342900" indent="-342900" algn="r" defTabSz="449263" rtl="1" eaLnBrk="1" fontAlgn="base" hangingPunct="1">
        <a:lnSpc>
          <a:spcPct val="93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r" defTabSz="449263" rtl="1" eaLnBrk="1" fontAlgn="base" hangingPunct="1">
        <a:lnSpc>
          <a:spcPct val="93000"/>
        </a:lnSpc>
        <a:spcBef>
          <a:spcPct val="0"/>
        </a:spcBef>
        <a:spcAft>
          <a:spcPts val="1138"/>
        </a:spcAft>
        <a:buClr>
          <a:srgbClr val="000000"/>
        </a:buClr>
        <a:buSzPct val="100000"/>
        <a:buFont typeface="Times New Roman" pitchFamily="16" charset="0"/>
        <a:defRPr sz="2800">
          <a:solidFill>
            <a:srgbClr val="000000"/>
          </a:solidFill>
          <a:latin typeface="+mn-lt"/>
          <a:ea typeface="+mn-ea"/>
          <a:cs typeface="+mn-cs"/>
        </a:defRPr>
      </a:lvl2pPr>
      <a:lvl3pPr marL="1143000" indent="-228600" algn="r" defTabSz="449263" rtl="1" eaLnBrk="1" fontAlgn="base" hangingPunct="1">
        <a:lnSpc>
          <a:spcPct val="93000"/>
        </a:lnSpc>
        <a:spcBef>
          <a:spcPct val="0"/>
        </a:spcBef>
        <a:spcAft>
          <a:spcPts val="850"/>
        </a:spcAft>
        <a:buClr>
          <a:srgbClr val="000000"/>
        </a:buClr>
        <a:buSzPct val="100000"/>
        <a:buFont typeface="Times New Roman" pitchFamily="16" charset="0"/>
        <a:defRPr sz="2400">
          <a:solidFill>
            <a:srgbClr val="000000"/>
          </a:solidFill>
          <a:latin typeface="+mn-lt"/>
          <a:ea typeface="+mn-ea"/>
          <a:cs typeface="+mn-cs"/>
        </a:defRPr>
      </a:lvl3pPr>
      <a:lvl4pPr marL="1600200" indent="-228600" algn="r" defTabSz="449263" rtl="1" eaLnBrk="1" fontAlgn="base" hangingPunct="1">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cs typeface="+mn-cs"/>
        </a:defRPr>
      </a:lvl4pPr>
      <a:lvl5pPr marL="2057400" indent="-228600" algn="r" defTabSz="449263" rtl="1"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5pPr>
      <a:lvl6pPr marL="2514600" indent="-228600" algn="r" defTabSz="449263" rtl="1"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r" defTabSz="449263" rtl="1"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r" defTabSz="449263" rtl="1"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r" defTabSz="449263" rtl="1"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http://onlinelibrary.wiley.com/doi/10.1111/lam.12282/full" TargetMode="External"/><Relationship Id="rId5" Type="http://schemas.openxmlformats.org/officeDocument/2006/relationships/hyperlink" Target="http://onlinelibrary.wiley.com/doi/10.1111/lam.2014.59.issue-2/issuetoc" TargetMode="Externa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899517"/>
            <a:ext cx="9069387" cy="216024"/>
          </a:xfrm>
        </p:spPr>
        <p:txBody>
          <a:bodyPr/>
          <a:lstStyle/>
          <a:p>
            <a:r>
              <a:rPr lang="en-US" dirty="0" err="1">
                <a:solidFill>
                  <a:srgbClr val="0070C0"/>
                </a:solidFill>
                <a:latin typeface="Algerian" pitchFamily="82" charset="0"/>
                <a:ea typeface="Times New Roman"/>
                <a:cs typeface="Aparajita" pitchFamily="34" charset="0"/>
              </a:rPr>
              <a:t>Immunochromatography</a:t>
            </a:r>
            <a:r>
              <a:rPr lang="en-US" dirty="0">
                <a:solidFill>
                  <a:srgbClr val="0070C0"/>
                </a:solidFill>
                <a:latin typeface="Algerian" pitchFamily="82" charset="0"/>
                <a:ea typeface="Times New Roman"/>
                <a:cs typeface="Aparajita" pitchFamily="34" charset="0"/>
              </a:rPr>
              <a:t> assay (ICA)</a:t>
            </a:r>
            <a:r>
              <a:rPr lang="en-US" dirty="0">
                <a:latin typeface="Algerian" pitchFamily="82" charset="0"/>
                <a:cs typeface="Aparajita" pitchFamily="34" charset="0"/>
              </a:rPr>
              <a:t/>
            </a:r>
            <a:br>
              <a:rPr lang="en-US" dirty="0">
                <a:latin typeface="Algerian" pitchFamily="82" charset="0"/>
                <a:cs typeface="Aparajita" pitchFamily="34" charset="0"/>
              </a:rPr>
            </a:br>
            <a:endParaRPr lang="en-US" dirty="0">
              <a:latin typeface="Algerian" pitchFamily="82" charset="0"/>
              <a:cs typeface="Aparajita" pitchFamily="34" charset="0"/>
            </a:endParaRPr>
          </a:p>
        </p:txBody>
      </p:sp>
      <p:sp>
        <p:nvSpPr>
          <p:cNvPr id="3" name="Content Placeholder 2"/>
          <p:cNvSpPr>
            <a:spLocks noGrp="1"/>
          </p:cNvSpPr>
          <p:nvPr>
            <p:ph sz="half" idx="1"/>
          </p:nvPr>
        </p:nvSpPr>
        <p:spPr>
          <a:xfrm>
            <a:off x="503238" y="1259557"/>
            <a:ext cx="9069387" cy="720081"/>
          </a:xfrm>
        </p:spPr>
        <p:txBody>
          <a:bodyPr/>
          <a:lstStyle/>
          <a:p>
            <a:r>
              <a:rPr lang="en-US" dirty="0" smtClean="0">
                <a:solidFill>
                  <a:srgbClr val="0070C0"/>
                </a:solidFill>
                <a:latin typeface="Algerian" pitchFamily="82" charset="0"/>
                <a:cs typeface="Times New Roman" pitchFamily="18" charset="0"/>
              </a:rPr>
              <a:t>Dr. Hind </a:t>
            </a:r>
            <a:r>
              <a:rPr lang="en-US" dirty="0" err="1" smtClean="0">
                <a:solidFill>
                  <a:srgbClr val="0070C0"/>
                </a:solidFill>
                <a:latin typeface="Algerian" pitchFamily="82" charset="0"/>
                <a:cs typeface="Times New Roman" pitchFamily="18" charset="0"/>
              </a:rPr>
              <a:t>hamid</a:t>
            </a:r>
            <a:r>
              <a:rPr lang="en-US" dirty="0" smtClean="0">
                <a:solidFill>
                  <a:srgbClr val="0070C0"/>
                </a:solidFill>
                <a:latin typeface="Algerian" pitchFamily="82" charset="0"/>
                <a:cs typeface="Times New Roman" pitchFamily="18" charset="0"/>
              </a:rPr>
              <a:t> abed</a:t>
            </a:r>
            <a:endParaRPr lang="en-US" dirty="0">
              <a:solidFill>
                <a:srgbClr val="0070C0"/>
              </a:solidFill>
              <a:latin typeface="Algerian" pitchFamily="82" charset="0"/>
              <a:cs typeface="Times New Roman" pitchFamily="18" charset="0"/>
            </a:endParaRPr>
          </a:p>
        </p:txBody>
      </p:sp>
      <p:sp>
        <p:nvSpPr>
          <p:cNvPr id="4" name="Text Placeholder 3"/>
          <p:cNvSpPr>
            <a:spLocks noGrp="1"/>
          </p:cNvSpPr>
          <p:nvPr>
            <p:ph type="body" sz="half" idx="2"/>
          </p:nvPr>
        </p:nvSpPr>
        <p:spPr>
          <a:xfrm>
            <a:off x="503238" y="5940076"/>
            <a:ext cx="9069387" cy="816323"/>
          </a:xfrm>
        </p:spPr>
        <p:txBody>
          <a:bodyPr/>
          <a:lstStyle/>
          <a:p>
            <a:endParaRPr lang="en-US" b="1" dirty="0">
              <a:latin typeface="Times New Roman" pitchFamily="18" charset="0"/>
              <a:cs typeface="Times New Roman" pitchFamily="18" charset="0"/>
            </a:endParaRPr>
          </a:p>
        </p:txBody>
      </p:sp>
      <p:pic>
        <p:nvPicPr>
          <p:cNvPr id="2050" name="Picture 2" descr="C:\Users\dr.hind\Desktop\ICA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776" y="1979637"/>
            <a:ext cx="9577063" cy="5256584"/>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375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301626"/>
            <a:ext cx="9069387" cy="237852"/>
          </a:xfrm>
        </p:spPr>
        <p:txBody>
          <a:bodyPr/>
          <a:lstStyle/>
          <a:p>
            <a:endParaRPr lang="en-US" dirty="0"/>
          </a:p>
        </p:txBody>
      </p:sp>
      <p:sp>
        <p:nvSpPr>
          <p:cNvPr id="3" name="Content Placeholder 2"/>
          <p:cNvSpPr>
            <a:spLocks noGrp="1"/>
          </p:cNvSpPr>
          <p:nvPr>
            <p:ph sz="half" idx="1"/>
          </p:nvPr>
        </p:nvSpPr>
        <p:spPr>
          <a:xfrm>
            <a:off x="503238" y="1619597"/>
            <a:ext cx="9069387" cy="3240360"/>
          </a:xfrm>
        </p:spPr>
        <p:txBody>
          <a:bodyPr/>
          <a:lstStyle/>
          <a:p>
            <a:r>
              <a:rPr lang="en-US" sz="1400" dirty="0"/>
              <a:t>. </a:t>
            </a:r>
            <a:r>
              <a:rPr lang="en-US" sz="2800" b="1" dirty="0">
                <a:solidFill>
                  <a:srgbClr val="0070C0"/>
                </a:solidFill>
                <a:latin typeface="Times New Roman" pitchFamily="18" charset="0"/>
                <a:cs typeface="Times New Roman" pitchFamily="18" charset="0"/>
              </a:rPr>
              <a:t>3-Substrate(Nitrocellulose) Membrane</a:t>
            </a:r>
          </a:p>
          <a:p>
            <a:r>
              <a:rPr lang="en-US" sz="2800" dirty="0">
                <a:solidFill>
                  <a:srgbClr val="0070C0"/>
                </a:solidFill>
                <a:latin typeface="Times New Roman" pitchFamily="18" charset="0"/>
                <a:cs typeface="Times New Roman" pitchFamily="18" charset="0"/>
              </a:rPr>
              <a:t>    It is highly critical in determining sensitivity of ICA. Test and control lines are drawn over this piece of membrane. So an ideal membrane should provide support and good binding to capture probes (antibodies, etc.). Nonspecific adsorption over test and control lines may affect results of assay significantly, thus a good membrane will be characterized by lesser non-specific adsorption in the regions of test and control lines. Proper dispensing of </a:t>
            </a:r>
            <a:r>
              <a:rPr lang="en-US" sz="2800" dirty="0" smtClean="0">
                <a:solidFill>
                  <a:srgbClr val="0070C0"/>
                </a:solidFill>
                <a:latin typeface="Times New Roman" pitchFamily="18" charset="0"/>
                <a:cs typeface="Times New Roman" pitchFamily="18" charset="0"/>
              </a:rPr>
              <a:t>bio-reagents</a:t>
            </a:r>
            <a:r>
              <a:rPr lang="en-US" sz="2800" dirty="0">
                <a:solidFill>
                  <a:srgbClr val="0070C0"/>
                </a:solidFill>
                <a:latin typeface="Times New Roman" pitchFamily="18" charset="0"/>
                <a:cs typeface="Times New Roman" pitchFamily="18" charset="0"/>
              </a:rPr>
              <a:t>, drying and blocking play a role in improving sensitivity of the assay.</a:t>
            </a:r>
          </a:p>
          <a:p>
            <a:endParaRPr lang="en-US" sz="2800" dirty="0">
              <a:solidFill>
                <a:srgbClr val="0070C0"/>
              </a:solidFill>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r>
              <a:rPr lang="en-US" sz="1800" dirty="0"/>
              <a:t>.</a:t>
            </a:r>
            <a:r>
              <a:rPr lang="en-US" sz="2800" b="1" dirty="0">
                <a:solidFill>
                  <a:srgbClr val="0070C0"/>
                </a:solidFill>
                <a:latin typeface="Times New Roman" pitchFamily="18" charset="0"/>
                <a:cs typeface="Times New Roman" pitchFamily="18" charset="0"/>
              </a:rPr>
              <a:t>4- Adsorbent Pad</a:t>
            </a:r>
          </a:p>
          <a:p>
            <a:r>
              <a:rPr lang="en-US" sz="2800" dirty="0">
                <a:solidFill>
                  <a:srgbClr val="0070C0"/>
                </a:solidFill>
                <a:latin typeface="Times New Roman" pitchFamily="18" charset="0"/>
                <a:cs typeface="Times New Roman" pitchFamily="18" charset="0"/>
              </a:rPr>
              <a:t>     It works as sink at the end of the strip. It also helps in maintaining flow rate of the liquid over the membrane and stops back flow of the sample. Adsorbent capacity to hold liquid can play an important role in results of assay.</a:t>
            </a:r>
          </a:p>
          <a:p>
            <a:r>
              <a:rPr lang="en-US" sz="2800" dirty="0">
                <a:solidFill>
                  <a:srgbClr val="0070C0"/>
                </a:solidFill>
                <a:latin typeface="Times New Roman" pitchFamily="18" charset="0"/>
                <a:cs typeface="Times New Roman" pitchFamily="18" charset="0"/>
              </a:rPr>
              <a:t>    All these components are fixed or mounted over a backing card. Materials for backing card are highly flexible because they have nothing to do with ICA except providing a platform for proper assembling of all the components. Thus, backing card serves as a support and it makes easy to handle the strip.</a:t>
            </a:r>
          </a:p>
          <a:p>
            <a:endParaRPr lang="en-US" sz="1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a:xfrm>
            <a:off x="503808" y="1768475"/>
            <a:ext cx="9068817" cy="4603650"/>
          </a:xfrm>
        </p:spPr>
        <p:txBody>
          <a:bodyPr/>
          <a:lstStyle/>
          <a:p>
            <a:r>
              <a:rPr lang="en-US" sz="2800" dirty="0">
                <a:solidFill>
                  <a:srgbClr val="0070C0"/>
                </a:solidFill>
                <a:latin typeface="Times New Roman" pitchFamily="18" charset="0"/>
                <a:cs typeface="Times New Roman" pitchFamily="18" charset="0"/>
              </a:rPr>
              <a:t>    </a:t>
            </a:r>
            <a:r>
              <a:rPr lang="en-US" sz="2800" b="1" dirty="0">
                <a:solidFill>
                  <a:srgbClr val="0070C0"/>
                </a:solidFill>
                <a:latin typeface="Times New Roman" pitchFamily="18" charset="0"/>
                <a:cs typeface="Times New Roman" pitchFamily="18" charset="0"/>
              </a:rPr>
              <a:t>Major steps in ICA are:</a:t>
            </a:r>
            <a:br>
              <a:rPr lang="en-US" sz="2800" b="1" dirty="0">
                <a:solidFill>
                  <a:srgbClr val="0070C0"/>
                </a:solidFill>
                <a:latin typeface="Times New Roman" pitchFamily="18" charset="0"/>
                <a:cs typeface="Times New Roman" pitchFamily="18" charset="0"/>
              </a:rPr>
            </a:br>
            <a:r>
              <a:rPr lang="en-US" sz="2800" dirty="0">
                <a:solidFill>
                  <a:srgbClr val="0070C0"/>
                </a:solidFill>
                <a:latin typeface="Times New Roman" pitchFamily="18" charset="0"/>
                <a:cs typeface="Times New Roman" pitchFamily="18" charset="0"/>
              </a:rPr>
              <a:t>(</a:t>
            </a:r>
            <a:r>
              <a:rPr lang="en-US" sz="2800" dirty="0" err="1">
                <a:solidFill>
                  <a:srgbClr val="0070C0"/>
                </a:solidFill>
                <a:latin typeface="Times New Roman" pitchFamily="18" charset="0"/>
                <a:cs typeface="Times New Roman" pitchFamily="18" charset="0"/>
              </a:rPr>
              <a:t>i</a:t>
            </a:r>
            <a:r>
              <a:rPr lang="en-US" sz="2800" dirty="0">
                <a:solidFill>
                  <a:srgbClr val="0070C0"/>
                </a:solidFill>
                <a:latin typeface="Times New Roman" pitchFamily="18" charset="0"/>
                <a:cs typeface="Times New Roman" pitchFamily="18" charset="0"/>
              </a:rPr>
              <a:t>) Preparation of labeled antibody and capture antibody against target </a:t>
            </a:r>
            <a:r>
              <a:rPr lang="en-US" sz="2800" dirty="0" err="1">
                <a:solidFill>
                  <a:srgbClr val="0070C0"/>
                </a:solidFill>
                <a:latin typeface="Times New Roman" pitchFamily="18" charset="0"/>
                <a:cs typeface="Times New Roman" pitchFamily="18" charset="0"/>
              </a:rPr>
              <a:t>analyte</a:t>
            </a:r>
            <a:r>
              <a:rPr lang="en-US" sz="2800" dirty="0">
                <a:solidFill>
                  <a:srgbClr val="0070C0"/>
                </a:solidFill>
                <a:latin typeface="Times New Roman" pitchFamily="18" charset="0"/>
                <a:cs typeface="Times New Roman" pitchFamily="18" charset="0"/>
              </a:rPr>
              <a:t>;</a:t>
            </a:r>
            <a:br>
              <a:rPr lang="en-US" sz="2800" dirty="0">
                <a:solidFill>
                  <a:srgbClr val="0070C0"/>
                </a:solidFill>
                <a:latin typeface="Times New Roman" pitchFamily="18" charset="0"/>
                <a:cs typeface="Times New Roman" pitchFamily="18" charset="0"/>
              </a:rPr>
            </a:br>
            <a:r>
              <a:rPr lang="en-US" sz="2800" dirty="0">
                <a:solidFill>
                  <a:srgbClr val="0070C0"/>
                </a:solidFill>
                <a:latin typeface="Times New Roman" pitchFamily="18" charset="0"/>
                <a:cs typeface="Times New Roman" pitchFamily="18" charset="0"/>
              </a:rPr>
              <a:t>(ii) Immobilizing the labeled antibody onto conjugate pad, and the capture antibody onto the strip membrane to form the Test/Control line.</a:t>
            </a:r>
            <a:br>
              <a:rPr lang="en-US" sz="2800" dirty="0">
                <a:solidFill>
                  <a:srgbClr val="0070C0"/>
                </a:solidFill>
                <a:latin typeface="Times New Roman" pitchFamily="18" charset="0"/>
                <a:cs typeface="Times New Roman" pitchFamily="18" charset="0"/>
              </a:rPr>
            </a:br>
            <a:r>
              <a:rPr lang="en-US" sz="2800" dirty="0">
                <a:solidFill>
                  <a:srgbClr val="0070C0"/>
                </a:solidFill>
                <a:latin typeface="Times New Roman" pitchFamily="18" charset="0"/>
                <a:cs typeface="Times New Roman" pitchFamily="18" charset="0"/>
              </a:rPr>
              <a:t>(iii) Assembling of all components onto a backing card after dispensing of reagents at their proper pads.</a:t>
            </a:r>
            <a:br>
              <a:rPr lang="en-US" sz="2800" dirty="0">
                <a:solidFill>
                  <a:srgbClr val="0070C0"/>
                </a:solidFill>
                <a:latin typeface="Times New Roman" pitchFamily="18" charset="0"/>
                <a:cs typeface="Times New Roman" pitchFamily="18" charset="0"/>
              </a:rPr>
            </a:br>
            <a:r>
              <a:rPr lang="en-US" sz="2800" dirty="0">
                <a:solidFill>
                  <a:srgbClr val="0070C0"/>
                </a:solidFill>
                <a:latin typeface="Times New Roman" pitchFamily="18" charset="0"/>
                <a:cs typeface="Times New Roman" pitchFamily="18" charset="0"/>
              </a:rPr>
              <a:t>(iv) Add samples and buffer onto sample pad.</a:t>
            </a:r>
            <a:br>
              <a:rPr lang="en-US" sz="2800" dirty="0">
                <a:solidFill>
                  <a:srgbClr val="0070C0"/>
                </a:solidFill>
                <a:latin typeface="Times New Roman" pitchFamily="18" charset="0"/>
                <a:cs typeface="Times New Roman" pitchFamily="18" charset="0"/>
              </a:rPr>
            </a:br>
            <a:r>
              <a:rPr lang="en-US" sz="2800" dirty="0">
                <a:solidFill>
                  <a:srgbClr val="0070C0"/>
                </a:solidFill>
                <a:latin typeface="Times New Roman" pitchFamily="18" charset="0"/>
                <a:cs typeface="Times New Roman" pitchFamily="18" charset="0"/>
              </a:rPr>
              <a:t>(v) Wait the sample flow through the test and control line for 5-10min.</a:t>
            </a:r>
            <a:br>
              <a:rPr lang="en-US" sz="2800" dirty="0">
                <a:solidFill>
                  <a:srgbClr val="0070C0"/>
                </a:solidFill>
                <a:latin typeface="Times New Roman" pitchFamily="18" charset="0"/>
                <a:cs typeface="Times New Roman" pitchFamily="18" charset="0"/>
              </a:rPr>
            </a:br>
            <a:r>
              <a:rPr lang="en-US" sz="2800" dirty="0">
                <a:solidFill>
                  <a:srgbClr val="0070C0"/>
                </a:solidFill>
                <a:latin typeface="Times New Roman" pitchFamily="18" charset="0"/>
                <a:cs typeface="Times New Roman" pitchFamily="18" charset="0"/>
              </a:rPr>
              <a:t>(vi) Read the result when the color reveal.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1259557"/>
            <a:ext cx="9069387" cy="302543"/>
          </a:xfrm>
        </p:spPr>
        <p:txBody>
          <a:bodyPr/>
          <a:lstStyle/>
          <a:p>
            <a:r>
              <a:rPr lang="en-US" sz="3600" dirty="0">
                <a:solidFill>
                  <a:srgbClr val="0070C0"/>
                </a:solidFill>
                <a:latin typeface="Times New Roman" pitchFamily="18" charset="0"/>
                <a:cs typeface="Times New Roman" pitchFamily="18" charset="0"/>
              </a:rPr>
              <a:t/>
            </a:r>
            <a:br>
              <a:rPr lang="en-US" sz="3600" dirty="0">
                <a:solidFill>
                  <a:srgbClr val="0070C0"/>
                </a:solidFill>
                <a:latin typeface="Times New Roman" pitchFamily="18" charset="0"/>
                <a:cs typeface="Times New Roman" pitchFamily="18" charset="0"/>
              </a:rPr>
            </a:br>
            <a:r>
              <a:rPr lang="en-US" sz="3600" b="1" dirty="0">
                <a:solidFill>
                  <a:srgbClr val="0070C0"/>
                </a:solidFill>
                <a:latin typeface="Times New Roman" pitchFamily="18" charset="0"/>
                <a:cs typeface="Times New Roman" pitchFamily="18" charset="0"/>
              </a:rPr>
              <a:t>There are many types of ICAs based on detection format, which are:</a:t>
            </a:r>
            <a:r>
              <a:rPr lang="en-US" sz="3600" dirty="0">
                <a:solidFill>
                  <a:srgbClr val="0070C0"/>
                </a:solidFill>
                <a:latin typeface="Times New Roman" pitchFamily="18" charset="0"/>
                <a:cs typeface="Times New Roman" pitchFamily="18" charset="0"/>
              </a:rPr>
              <a:t/>
            </a:r>
            <a:br>
              <a:rPr lang="en-US" sz="3600" dirty="0">
                <a:solidFill>
                  <a:srgbClr val="0070C0"/>
                </a:solidFill>
                <a:latin typeface="Times New Roman" pitchFamily="18" charset="0"/>
                <a:cs typeface="Times New Roman" pitchFamily="18" charset="0"/>
              </a:rPr>
            </a:br>
            <a:r>
              <a:rPr lang="en-US" sz="3600" dirty="0">
                <a:solidFill>
                  <a:srgbClr val="0070C0"/>
                </a:solidFill>
                <a:latin typeface="Times New Roman" pitchFamily="18" charset="0"/>
                <a:cs typeface="Times New Roman" pitchFamily="18" charset="0"/>
              </a:rPr>
              <a:t/>
            </a:r>
            <a:br>
              <a:rPr lang="en-US" sz="3600" dirty="0">
                <a:solidFill>
                  <a:srgbClr val="0070C0"/>
                </a:solidFill>
                <a:latin typeface="Times New Roman" pitchFamily="18" charset="0"/>
                <a:cs typeface="Times New Roman" pitchFamily="18" charset="0"/>
              </a:rPr>
            </a:br>
            <a:endParaRPr lang="en-US" sz="3600" dirty="0">
              <a:solidFill>
                <a:srgbClr val="0070C0"/>
              </a:solidFill>
              <a:latin typeface="Times New Roman" pitchFamily="18" charset="0"/>
              <a:cs typeface="Times New Roman" pitchFamily="18" charset="0"/>
            </a:endParaRPr>
          </a:p>
        </p:txBody>
      </p:sp>
      <p:sp>
        <p:nvSpPr>
          <p:cNvPr id="3" name="Content Placeholder 2"/>
          <p:cNvSpPr>
            <a:spLocks noGrp="1"/>
          </p:cNvSpPr>
          <p:nvPr>
            <p:ph idx="1"/>
          </p:nvPr>
        </p:nvSpPr>
        <p:spPr>
          <a:xfrm>
            <a:off x="287784" y="1835621"/>
            <a:ext cx="9069387" cy="4987925"/>
          </a:xfrm>
        </p:spPr>
        <p:txBody>
          <a:bodyPr/>
          <a:lstStyle/>
          <a:p>
            <a:pPr marL="514350" indent="-514350"/>
            <a:r>
              <a:rPr lang="en-US" dirty="0">
                <a:solidFill>
                  <a:srgbClr val="0070C0"/>
                </a:solidFill>
                <a:latin typeface="Times New Roman" pitchFamily="18" charset="0"/>
                <a:cs typeface="Times New Roman" pitchFamily="18" charset="0"/>
              </a:rPr>
              <a:t>1.Sandwich Assay</a:t>
            </a:r>
          </a:p>
          <a:p>
            <a:pPr marL="0" indent="0"/>
            <a:r>
              <a:rPr lang="en-US" dirty="0">
                <a:solidFill>
                  <a:srgbClr val="0070C0"/>
                </a:solidFill>
                <a:latin typeface="Times New Roman" pitchFamily="18" charset="0"/>
                <a:cs typeface="Times New Roman" pitchFamily="18" charset="0"/>
              </a:rPr>
              <a:t>2. Competitive Assay</a:t>
            </a:r>
          </a:p>
          <a:p>
            <a:pPr>
              <a:lnSpc>
                <a:spcPts val="1730"/>
              </a:lnSpc>
              <a:spcAft>
                <a:spcPts val="760"/>
              </a:spcAft>
            </a:pPr>
            <a:endParaRPr lang="en-US" dirty="0">
              <a:latin typeface="Times New Roman"/>
              <a:ea typeface="Times New Roman"/>
            </a:endParaRPr>
          </a:p>
          <a:p>
            <a:pPr marL="0" indent="0"/>
            <a:endParaRPr lang="en-US" dirty="0"/>
          </a:p>
          <a:p>
            <a:pPr marL="514350" indent="-514350">
              <a:buAutoNum type="arabicPeriod"/>
            </a:pPr>
            <a:endParaRPr lang="en-US" dirty="0"/>
          </a:p>
        </p:txBody>
      </p:sp>
    </p:spTree>
    <p:extLst>
      <p:ext uri="{BB962C8B-B14F-4D97-AF65-F5344CB8AC3E}">
        <p14:creationId xmlns:p14="http://schemas.microsoft.com/office/powerpoint/2010/main" val="1522267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p:txBody>
          <a:bodyPr/>
          <a:lstStyle/>
          <a:p>
            <a:endParaRPr lang="en-US" dirty="0"/>
          </a:p>
        </p:txBody>
      </p:sp>
      <p:sp>
        <p:nvSpPr>
          <p:cNvPr id="4" name="Text Placeholder 3"/>
          <p:cNvSpPr>
            <a:spLocks noGrp="1"/>
          </p:cNvSpPr>
          <p:nvPr>
            <p:ph type="body" sz="half" idx="2"/>
          </p:nvPr>
        </p:nvSpPr>
        <p:spPr/>
        <p:txBody>
          <a:bodyPr/>
          <a:lstStyle/>
          <a:p>
            <a:endParaRPr lang="en-US" dirty="0"/>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23453"/>
            <a:ext cx="9864848" cy="6696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3865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pic>
        <p:nvPicPr>
          <p:cNvPr id="8194" name="Picture 2" descr="C:\Users\windows\Desktop\competitive-assay.png"/>
          <p:cNvPicPr>
            <a:picLocks noGrp="1" noChangeAspect="1" noChangeArrowheads="1"/>
          </p:cNvPicPr>
          <p:nvPr>
            <p:ph sz="half" idx="1"/>
          </p:nvPr>
        </p:nvPicPr>
        <p:blipFill>
          <a:blip r:embed="rId2" cstate="print"/>
          <a:srcRect/>
          <a:stretch>
            <a:fillRect/>
          </a:stretch>
        </p:blipFill>
        <p:spPr bwMode="auto">
          <a:xfrm>
            <a:off x="215776" y="395461"/>
            <a:ext cx="9864849" cy="6912768"/>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p:txBody>
          <a:bodyPr/>
          <a:lstStyle/>
          <a:p>
            <a:endParaRPr lang="en-US" dirty="0"/>
          </a:p>
        </p:txBody>
      </p:sp>
      <p:sp>
        <p:nvSpPr>
          <p:cNvPr id="4" name="Text Placeholder 3"/>
          <p:cNvSpPr>
            <a:spLocks noGrp="1"/>
          </p:cNvSpPr>
          <p:nvPr>
            <p:ph type="body" sz="half" idx="2"/>
          </p:nvPr>
        </p:nvSpPr>
        <p:spPr/>
        <p:txBody>
          <a:bodyPr/>
          <a:lstStyle/>
          <a:p>
            <a:endParaRPr lang="en-US" dirty="0"/>
          </a:p>
        </p:txBody>
      </p:sp>
      <p:pic>
        <p:nvPicPr>
          <p:cNvPr id="11266" name="Picture 2" descr="C:\Users\dr.hind\Desktop\ICA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800" y="611485"/>
            <a:ext cx="9073007" cy="648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5451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pic>
        <p:nvPicPr>
          <p:cNvPr id="6146" name="Picture 2" descr="C:\Users\dr.hind\Desktop\ICA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800" y="107429"/>
            <a:ext cx="9289031" cy="6984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527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pic>
        <p:nvPicPr>
          <p:cNvPr id="7170" name="Picture 2" descr="C:\Users\dr.hind\Desktop\ICA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3808" y="323453"/>
            <a:ext cx="9145016" cy="6984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765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pic>
        <p:nvPicPr>
          <p:cNvPr id="8194" name="Picture 2" descr="C:\Users\dr.hind\Desktop\ICA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784" y="467469"/>
            <a:ext cx="9433048" cy="640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019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marL="342900" lvl="0" indent="-342900">
              <a:lnSpc>
                <a:spcPts val="1730"/>
              </a:lnSpc>
              <a:spcAft>
                <a:spcPts val="760"/>
              </a:spcAft>
            </a:pPr>
            <a:r>
              <a:rPr lang="en-US" sz="3600" b="1" dirty="0">
                <a:solidFill>
                  <a:srgbClr val="0070C0"/>
                </a:solidFill>
                <a:latin typeface="Algerian" pitchFamily="82" charset="0"/>
                <a:ea typeface="Times New Roman"/>
              </a:rPr>
              <a:t>Introduction</a:t>
            </a:r>
            <a:r>
              <a:rPr lang="en-US" sz="3600" dirty="0">
                <a:solidFill>
                  <a:srgbClr val="0070C0"/>
                </a:solidFill>
                <a:latin typeface="Algerian" pitchFamily="82" charset="0"/>
                <a:ea typeface="Times New Roman"/>
              </a:rPr>
              <a:t/>
            </a:r>
            <a:br>
              <a:rPr lang="en-US" sz="3600" dirty="0">
                <a:solidFill>
                  <a:srgbClr val="0070C0"/>
                </a:solidFill>
                <a:latin typeface="Algerian" pitchFamily="82" charset="0"/>
                <a:ea typeface="Times New Roman"/>
              </a:rPr>
            </a:br>
            <a:endParaRPr lang="en-US" dirty="0">
              <a:solidFill>
                <a:srgbClr val="0070C0"/>
              </a:solidFill>
              <a:latin typeface="Algerian" pitchFamily="82" charset="0"/>
            </a:endParaRPr>
          </a:p>
        </p:txBody>
      </p:sp>
      <p:sp>
        <p:nvSpPr>
          <p:cNvPr id="6" name="Content Placeholder 5"/>
          <p:cNvSpPr>
            <a:spLocks noGrp="1"/>
          </p:cNvSpPr>
          <p:nvPr>
            <p:ph idx="1"/>
          </p:nvPr>
        </p:nvSpPr>
        <p:spPr>
          <a:xfrm>
            <a:off x="0" y="1043533"/>
            <a:ext cx="9936856" cy="6192688"/>
          </a:xfrm>
          <a:ln>
            <a:solidFill>
              <a:schemeClr val="accent2">
                <a:lumMod val="60000"/>
                <a:lumOff val="40000"/>
              </a:schemeClr>
            </a:solidFill>
          </a:ln>
        </p:spPr>
        <p:txBody>
          <a:bodyPr/>
          <a:lstStyle/>
          <a:p>
            <a:pPr marL="571500" indent="-571500">
              <a:buFont typeface="Arial" pitchFamily="34" charset="0"/>
              <a:buChar char="•"/>
            </a:pPr>
            <a:r>
              <a:rPr lang="en-US" sz="3600" dirty="0">
                <a:solidFill>
                  <a:srgbClr val="333333"/>
                </a:solidFill>
                <a:latin typeface="Times New Roman" pitchFamily="18" charset="0"/>
                <a:ea typeface="Times New Roman"/>
                <a:cs typeface="Times New Roman" pitchFamily="18" charset="0"/>
              </a:rPr>
              <a:t>    </a:t>
            </a:r>
            <a:r>
              <a:rPr lang="en-US" sz="3600" dirty="0" err="1">
                <a:solidFill>
                  <a:srgbClr val="0070C0"/>
                </a:solidFill>
                <a:latin typeface="Times New Roman" pitchFamily="18" charset="0"/>
                <a:ea typeface="Times New Roman"/>
                <a:cs typeface="Times New Roman" pitchFamily="18" charset="0"/>
              </a:rPr>
              <a:t>Immunochromatography</a:t>
            </a:r>
            <a:r>
              <a:rPr lang="en-US" sz="3600" dirty="0">
                <a:solidFill>
                  <a:srgbClr val="0070C0"/>
                </a:solidFill>
                <a:latin typeface="Times New Roman" pitchFamily="18" charset="0"/>
                <a:ea typeface="Times New Roman"/>
                <a:cs typeface="Times New Roman" pitchFamily="18" charset="0"/>
              </a:rPr>
              <a:t> assay (ICA),  is a </a:t>
            </a:r>
            <a:r>
              <a:rPr lang="en-US" sz="3600" dirty="0">
                <a:solidFill>
                  <a:srgbClr val="C00000"/>
                </a:solidFill>
                <a:latin typeface="Times New Roman" pitchFamily="18" charset="0"/>
                <a:ea typeface="Times New Roman"/>
                <a:cs typeface="Times New Roman" pitchFamily="18" charset="0"/>
              </a:rPr>
              <a:t>simple device  </a:t>
            </a:r>
            <a:r>
              <a:rPr lang="en-US" sz="3600" dirty="0">
                <a:solidFill>
                  <a:srgbClr val="0070C0"/>
                </a:solidFill>
                <a:latin typeface="Times New Roman" pitchFamily="18" charset="0"/>
                <a:ea typeface="Times New Roman"/>
                <a:cs typeface="Times New Roman" pitchFamily="18" charset="0"/>
              </a:rPr>
              <a:t>to detect the </a:t>
            </a:r>
            <a:r>
              <a:rPr lang="en-US" sz="3600" dirty="0">
                <a:solidFill>
                  <a:srgbClr val="C00000"/>
                </a:solidFill>
                <a:latin typeface="Times New Roman" pitchFamily="18" charset="0"/>
                <a:ea typeface="Times New Roman"/>
                <a:cs typeface="Times New Roman" pitchFamily="18" charset="0"/>
              </a:rPr>
              <a:t>presence or absence </a:t>
            </a:r>
            <a:r>
              <a:rPr lang="en-US" sz="3600" dirty="0">
                <a:solidFill>
                  <a:srgbClr val="0070C0"/>
                </a:solidFill>
                <a:latin typeface="Times New Roman" pitchFamily="18" charset="0"/>
                <a:ea typeface="Times New Roman"/>
                <a:cs typeface="Times New Roman" pitchFamily="18" charset="0"/>
              </a:rPr>
              <a:t>of the </a:t>
            </a:r>
            <a:r>
              <a:rPr lang="en-US" sz="3600" dirty="0">
                <a:solidFill>
                  <a:srgbClr val="C00000"/>
                </a:solidFill>
                <a:latin typeface="Times New Roman" pitchFamily="18" charset="0"/>
                <a:ea typeface="Times New Roman"/>
                <a:cs typeface="Times New Roman" pitchFamily="18" charset="0"/>
              </a:rPr>
              <a:t>target </a:t>
            </a:r>
            <a:r>
              <a:rPr lang="en-US" sz="3600" dirty="0" err="1">
                <a:solidFill>
                  <a:srgbClr val="C00000"/>
                </a:solidFill>
                <a:latin typeface="Times New Roman" pitchFamily="18" charset="0"/>
                <a:ea typeface="Times New Roman"/>
                <a:cs typeface="Times New Roman" pitchFamily="18" charset="0"/>
              </a:rPr>
              <a:t>analyte</a:t>
            </a:r>
            <a:r>
              <a:rPr lang="en-US" sz="3600" dirty="0">
                <a:solidFill>
                  <a:srgbClr val="0070C0"/>
                </a:solidFill>
                <a:latin typeface="Times New Roman" pitchFamily="18" charset="0"/>
                <a:ea typeface="Times New Roman"/>
                <a:cs typeface="Times New Roman" pitchFamily="18" charset="0"/>
              </a:rPr>
              <a:t>. </a:t>
            </a:r>
          </a:p>
          <a:p>
            <a:pPr marL="571500" indent="-571500">
              <a:buFont typeface="Arial" pitchFamily="34" charset="0"/>
              <a:buChar char="•"/>
            </a:pPr>
            <a:r>
              <a:rPr lang="en-US" sz="3600" dirty="0">
                <a:solidFill>
                  <a:srgbClr val="0070C0"/>
                </a:solidFill>
                <a:latin typeface="Times New Roman" pitchFamily="18" charset="0"/>
                <a:ea typeface="Times New Roman"/>
                <a:cs typeface="Times New Roman" pitchFamily="18" charset="0"/>
              </a:rPr>
              <a:t>   The concept of immune-chromatography is a </a:t>
            </a:r>
            <a:r>
              <a:rPr lang="en-US" sz="3600" dirty="0">
                <a:solidFill>
                  <a:srgbClr val="C00000"/>
                </a:solidFill>
                <a:latin typeface="Times New Roman" pitchFamily="18" charset="0"/>
                <a:ea typeface="Times New Roman"/>
                <a:cs typeface="Times New Roman" pitchFamily="18" charset="0"/>
              </a:rPr>
              <a:t>combination </a:t>
            </a:r>
            <a:r>
              <a:rPr lang="en-US" sz="3600" dirty="0">
                <a:solidFill>
                  <a:srgbClr val="0070C0"/>
                </a:solidFill>
                <a:latin typeface="Times New Roman" pitchFamily="18" charset="0"/>
                <a:ea typeface="Times New Roman"/>
                <a:cs typeface="Times New Roman" pitchFamily="18" charset="0"/>
              </a:rPr>
              <a:t>of </a:t>
            </a:r>
            <a:r>
              <a:rPr lang="en-US" sz="3600" dirty="0">
                <a:solidFill>
                  <a:srgbClr val="C00000"/>
                </a:solidFill>
                <a:latin typeface="Times New Roman" pitchFamily="18" charset="0"/>
                <a:ea typeface="Times New Roman"/>
                <a:cs typeface="Times New Roman" pitchFamily="18" charset="0"/>
              </a:rPr>
              <a:t>chromatography</a:t>
            </a:r>
            <a:r>
              <a:rPr lang="en-US" sz="3600" dirty="0">
                <a:solidFill>
                  <a:srgbClr val="0070C0"/>
                </a:solidFill>
                <a:latin typeface="Times New Roman" pitchFamily="18" charset="0"/>
                <a:ea typeface="Times New Roman"/>
                <a:cs typeface="Times New Roman" pitchFamily="18" charset="0"/>
              </a:rPr>
              <a:t> (</a:t>
            </a:r>
            <a:r>
              <a:rPr lang="en-US" sz="3600" dirty="0">
                <a:solidFill>
                  <a:srgbClr val="C00000"/>
                </a:solidFill>
                <a:latin typeface="Times New Roman" pitchFamily="18" charset="0"/>
                <a:ea typeface="Times New Roman"/>
                <a:cs typeface="Times New Roman" pitchFamily="18" charset="0"/>
              </a:rPr>
              <a:t>separation</a:t>
            </a:r>
            <a:r>
              <a:rPr lang="en-US" sz="3600" dirty="0">
                <a:solidFill>
                  <a:srgbClr val="0070C0"/>
                </a:solidFill>
                <a:latin typeface="Times New Roman" pitchFamily="18" charset="0"/>
                <a:ea typeface="Times New Roman"/>
                <a:cs typeface="Times New Roman" pitchFamily="18" charset="0"/>
              </a:rPr>
              <a:t> of components of a sample based on </a:t>
            </a:r>
            <a:r>
              <a:rPr lang="en-US" sz="3600" dirty="0">
                <a:solidFill>
                  <a:srgbClr val="C00000"/>
                </a:solidFill>
                <a:latin typeface="Times New Roman" pitchFamily="18" charset="0"/>
                <a:ea typeface="Times New Roman"/>
                <a:cs typeface="Times New Roman" pitchFamily="18" charset="0"/>
              </a:rPr>
              <a:t>differences in their movement through a sorbent</a:t>
            </a:r>
            <a:r>
              <a:rPr lang="en-US" sz="3600" dirty="0">
                <a:solidFill>
                  <a:srgbClr val="0070C0"/>
                </a:solidFill>
                <a:latin typeface="Times New Roman" pitchFamily="18" charset="0"/>
                <a:ea typeface="Times New Roman"/>
                <a:cs typeface="Times New Roman" pitchFamily="18" charset="0"/>
              </a:rPr>
              <a:t>) and </a:t>
            </a:r>
            <a:r>
              <a:rPr lang="en-US" sz="3600" dirty="0">
                <a:solidFill>
                  <a:srgbClr val="C00000"/>
                </a:solidFill>
                <a:latin typeface="Times New Roman" pitchFamily="18" charset="0"/>
                <a:ea typeface="Times New Roman"/>
                <a:cs typeface="Times New Roman" pitchFamily="18" charset="0"/>
              </a:rPr>
              <a:t>immunochemical reactions</a:t>
            </a:r>
            <a:r>
              <a:rPr lang="en-US" sz="3600" dirty="0" smtClean="0">
                <a:solidFill>
                  <a:srgbClr val="0070C0"/>
                </a:solidFill>
                <a:latin typeface="Times New Roman" pitchFamily="18" charset="0"/>
                <a:ea typeface="Times New Roman"/>
                <a:cs typeface="Times New Roman" pitchFamily="18" charset="0"/>
              </a:rPr>
              <a:t>.</a:t>
            </a:r>
          </a:p>
          <a:p>
            <a:pPr marL="571500" indent="-571500">
              <a:buFont typeface="Arial" pitchFamily="34" charset="0"/>
              <a:buChar char="•"/>
            </a:pPr>
            <a:r>
              <a:rPr lang="en-US" sz="3600" dirty="0" smtClean="0">
                <a:solidFill>
                  <a:srgbClr val="0070C0"/>
                </a:solidFill>
                <a:latin typeface="Times New Roman" pitchFamily="18" charset="0"/>
                <a:ea typeface="Times New Roman"/>
                <a:cs typeface="Times New Roman" pitchFamily="18" charset="0"/>
              </a:rPr>
              <a:t> </a:t>
            </a:r>
            <a:r>
              <a:rPr lang="en-US" sz="3600" dirty="0">
                <a:solidFill>
                  <a:srgbClr val="0070C0"/>
                </a:solidFill>
                <a:latin typeface="Times New Roman" pitchFamily="18" charset="0"/>
                <a:ea typeface="Times New Roman"/>
                <a:cs typeface="Times New Roman" pitchFamily="18" charset="0"/>
              </a:rPr>
              <a:t>The most widespread </a:t>
            </a:r>
            <a:r>
              <a:rPr lang="en-US" sz="3600" dirty="0" err="1">
                <a:solidFill>
                  <a:srgbClr val="0070C0"/>
                </a:solidFill>
                <a:latin typeface="Times New Roman" pitchFamily="18" charset="0"/>
                <a:ea typeface="Times New Roman"/>
                <a:cs typeface="Times New Roman" pitchFamily="18" charset="0"/>
              </a:rPr>
              <a:t>immunochromatographic</a:t>
            </a:r>
            <a:r>
              <a:rPr lang="en-US" sz="3600" dirty="0">
                <a:solidFill>
                  <a:srgbClr val="0070C0"/>
                </a:solidFill>
                <a:latin typeface="Times New Roman" pitchFamily="18" charset="0"/>
                <a:ea typeface="Times New Roman"/>
                <a:cs typeface="Times New Roman" pitchFamily="18" charset="0"/>
              </a:rPr>
              <a:t> system is the test </a:t>
            </a:r>
            <a:r>
              <a:rPr lang="en-US" sz="3600" dirty="0" smtClean="0">
                <a:solidFill>
                  <a:srgbClr val="0070C0"/>
                </a:solidFill>
                <a:latin typeface="Times New Roman" pitchFamily="18" charset="0"/>
                <a:ea typeface="Times New Roman"/>
                <a:cs typeface="Times New Roman" pitchFamily="18" charset="0"/>
              </a:rPr>
              <a:t>strip. </a:t>
            </a:r>
            <a:endParaRPr lang="en-US" sz="360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28845693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p:txBody>
          <a:bodyPr/>
          <a:lstStyle/>
          <a:p>
            <a:endParaRPr lang="en-US" dirty="0"/>
          </a:p>
        </p:txBody>
      </p:sp>
      <p:sp>
        <p:nvSpPr>
          <p:cNvPr id="4" name="Text Placeholder 3"/>
          <p:cNvSpPr>
            <a:spLocks noGrp="1"/>
          </p:cNvSpPr>
          <p:nvPr>
            <p:ph type="body" sz="half" idx="2"/>
          </p:nvPr>
        </p:nvSpPr>
        <p:spPr/>
        <p:txBody>
          <a:bodyPr/>
          <a:lstStyle/>
          <a:p>
            <a:endParaRPr lang="en-US" dirty="0"/>
          </a:p>
        </p:txBody>
      </p:sp>
      <p:pic>
        <p:nvPicPr>
          <p:cNvPr id="9218" name="Picture 2" descr="C:\Users\dr.hind\Desktop\ICA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776" y="539477"/>
            <a:ext cx="9433048" cy="640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880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Text Placeholder 3"/>
          <p:cNvSpPr>
            <a:spLocks noGrp="1"/>
          </p:cNvSpPr>
          <p:nvPr>
            <p:ph type="body" sz="half" idx="2"/>
          </p:nvPr>
        </p:nvSpPr>
        <p:spPr/>
        <p:txBody>
          <a:bodyPr/>
          <a:lstStyle/>
          <a:p>
            <a:endParaRPr lang="en-US" dirty="0"/>
          </a:p>
        </p:txBody>
      </p:sp>
      <p:pic>
        <p:nvPicPr>
          <p:cNvPr id="3074" name="Picture 2" descr="C:\Users\windows\Desktop\immunochromatographic-technique-ict-14-638.jpg"/>
          <p:cNvPicPr>
            <a:picLocks noGrp="1" noChangeAspect="1" noChangeArrowheads="1"/>
          </p:cNvPicPr>
          <p:nvPr>
            <p:ph sz="half" idx="1"/>
          </p:nvPr>
        </p:nvPicPr>
        <p:blipFill>
          <a:blip r:embed="rId2" cstate="print"/>
          <a:srcRect/>
          <a:stretch>
            <a:fillRect/>
          </a:stretch>
        </p:blipFill>
        <p:spPr bwMode="auto">
          <a:xfrm>
            <a:off x="431800" y="467469"/>
            <a:ext cx="9433048" cy="7092206"/>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683493"/>
            <a:ext cx="9069387" cy="878607"/>
          </a:xfrm>
        </p:spPr>
        <p:txBody>
          <a:bodyPr/>
          <a:lstStyle/>
          <a:p>
            <a:r>
              <a:rPr lang="en-US" dirty="0">
                <a:solidFill>
                  <a:srgbClr val="0070C0"/>
                </a:solidFill>
                <a:latin typeface="Times New Roman" pitchFamily="18" charset="0"/>
                <a:ea typeface="Times New Roman"/>
                <a:cs typeface="Times New Roman" pitchFamily="18" charset="0"/>
              </a:rPr>
              <a:t>Multiplex Detection Assay</a:t>
            </a:r>
            <a:br>
              <a:rPr lang="en-US" dirty="0">
                <a:solidFill>
                  <a:srgbClr val="0070C0"/>
                </a:solidFill>
                <a:latin typeface="Times New Roman" pitchFamily="18" charset="0"/>
                <a:ea typeface="Times New Roman"/>
                <a:cs typeface="Times New Roman" pitchFamily="18" charset="0"/>
              </a:rPr>
            </a:br>
            <a:endParaRPr lang="en-US" dirty="0"/>
          </a:p>
        </p:txBody>
      </p:sp>
      <p:sp>
        <p:nvSpPr>
          <p:cNvPr id="4" name="Text Placeholder 3"/>
          <p:cNvSpPr>
            <a:spLocks noGrp="1"/>
          </p:cNvSpPr>
          <p:nvPr>
            <p:ph type="body" sz="half" idx="2"/>
          </p:nvPr>
        </p:nvSpPr>
        <p:spPr/>
        <p:txBody>
          <a:bodyPr/>
          <a:lstStyle/>
          <a:p>
            <a:endParaRPr lang="en-US"/>
          </a:p>
        </p:txBody>
      </p:sp>
      <p:pic>
        <p:nvPicPr>
          <p:cNvPr id="1026" name="Picture 2" descr="C:\Users\windows\Desktop\1-s2.0-S0165993613002616-gr4.jpg"/>
          <p:cNvPicPr>
            <a:picLocks noGrp="1" noChangeAspect="1" noChangeArrowheads="1"/>
          </p:cNvPicPr>
          <p:nvPr>
            <p:ph sz="half" idx="1"/>
          </p:nvPr>
        </p:nvPicPr>
        <p:blipFill>
          <a:blip r:embed="rId2" cstate="print"/>
          <a:srcRect/>
          <a:stretch>
            <a:fillRect/>
          </a:stretch>
        </p:blipFill>
        <p:spPr bwMode="auto">
          <a:xfrm>
            <a:off x="359792" y="395461"/>
            <a:ext cx="9505056" cy="6768752"/>
          </a:xfrm>
          <a:prstGeom prst="rect">
            <a:avLst/>
          </a:prstGeom>
          <a:noFill/>
        </p:spPr>
      </p:pic>
      <p:sp>
        <p:nvSpPr>
          <p:cNvPr id="6" name="TextBox 5"/>
          <p:cNvSpPr txBox="1"/>
          <p:nvPr/>
        </p:nvSpPr>
        <p:spPr>
          <a:xfrm>
            <a:off x="647824" y="3203773"/>
            <a:ext cx="2088232" cy="349968"/>
          </a:xfrm>
          <a:prstGeom prst="rect">
            <a:avLst/>
          </a:prstGeom>
          <a:solidFill>
            <a:schemeClr val="bg1"/>
          </a:solidFill>
        </p:spPr>
        <p:txBody>
          <a:bodyPr wrap="square" rtlCol="0">
            <a:spAutoFit/>
          </a:bodyPr>
          <a:lstStyle/>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pic>
        <p:nvPicPr>
          <p:cNvPr id="3074" name="Picture 2" descr="C:\Users\windows\Desktop\sensors-14-16785f4.jpg"/>
          <p:cNvPicPr>
            <a:picLocks noGrp="1" noChangeAspect="1" noChangeArrowheads="1"/>
          </p:cNvPicPr>
          <p:nvPr>
            <p:ph sz="half" idx="1"/>
          </p:nvPr>
        </p:nvPicPr>
        <p:blipFill>
          <a:blip r:embed="rId2" cstate="print"/>
          <a:srcRect/>
          <a:stretch>
            <a:fillRect/>
          </a:stretch>
        </p:blipFill>
        <p:spPr bwMode="auto">
          <a:xfrm>
            <a:off x="431800" y="1043533"/>
            <a:ext cx="8568952" cy="5832648"/>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pic>
        <p:nvPicPr>
          <p:cNvPr id="4098" name="Picture 2" descr="C:\Users\windows\Desktop\sensors-14-16785f5.jpg"/>
          <p:cNvPicPr>
            <a:picLocks noGrp="1" noChangeAspect="1" noChangeArrowheads="1"/>
          </p:cNvPicPr>
          <p:nvPr>
            <p:ph sz="half" idx="1"/>
          </p:nvPr>
        </p:nvPicPr>
        <p:blipFill>
          <a:blip r:embed="rId2" cstate="print"/>
          <a:srcRect/>
          <a:stretch>
            <a:fillRect/>
          </a:stretch>
        </p:blipFill>
        <p:spPr bwMode="auto">
          <a:xfrm>
            <a:off x="431800" y="0"/>
            <a:ext cx="9073008" cy="7020197"/>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pic>
        <p:nvPicPr>
          <p:cNvPr id="2050" name="Picture 2" descr="C:\Users\windows\Desktop\The-KAN-gnathostomiasis-kit-a-with-immunochromatographic-assay-for-the-diagnosis-of.png"/>
          <p:cNvPicPr>
            <a:picLocks noGrp="1" noChangeAspect="1" noChangeArrowheads="1"/>
          </p:cNvPicPr>
          <p:nvPr>
            <p:ph sz="half" idx="1"/>
          </p:nvPr>
        </p:nvPicPr>
        <p:blipFill>
          <a:blip r:embed="rId2" cstate="print"/>
          <a:srcRect/>
          <a:stretch>
            <a:fillRect/>
          </a:stretch>
        </p:blipFill>
        <p:spPr bwMode="auto">
          <a:xfrm>
            <a:off x="287784" y="539477"/>
            <a:ext cx="8928992" cy="648072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a:xfrm>
            <a:off x="215776" y="1691605"/>
            <a:ext cx="9356849" cy="5256584"/>
          </a:xfrm>
        </p:spPr>
        <p:txBody>
          <a:bodyPr/>
          <a:lstStyle/>
          <a:p>
            <a:r>
              <a:rPr lang="en-US" sz="2800" dirty="0">
                <a:solidFill>
                  <a:srgbClr val="0070C0"/>
                </a:solidFill>
                <a:latin typeface="Times New Roman" pitchFamily="18" charset="0"/>
                <a:cs typeface="Times New Roman" pitchFamily="18" charset="0"/>
              </a:rPr>
              <a:t>    </a:t>
            </a:r>
            <a:r>
              <a:rPr lang="en-US" sz="2800" b="1" dirty="0">
                <a:solidFill>
                  <a:srgbClr val="0070C0"/>
                </a:solidFill>
                <a:latin typeface="Times New Roman" pitchFamily="18" charset="0"/>
                <a:cs typeface="Times New Roman" pitchFamily="18" charset="0"/>
              </a:rPr>
              <a:t>Multiplex Detection Assay</a:t>
            </a:r>
          </a:p>
          <a:p>
            <a:r>
              <a:rPr lang="en-US" sz="2800" dirty="0">
                <a:solidFill>
                  <a:srgbClr val="0070C0"/>
                </a:solidFill>
                <a:latin typeface="Times New Roman" pitchFamily="18" charset="0"/>
                <a:cs typeface="Times New Roman" pitchFamily="18" charset="0"/>
              </a:rPr>
              <a:t>     Multiplex detection format is used for detection of more than one target species and assay is performed over the strip containing test lines equal to number of target species to be analyzed. It is highly desirable to analyze multiple </a:t>
            </a:r>
            <a:r>
              <a:rPr lang="en-US" sz="2800" dirty="0" err="1">
                <a:solidFill>
                  <a:srgbClr val="0070C0"/>
                </a:solidFill>
                <a:latin typeface="Times New Roman" pitchFamily="18" charset="0"/>
                <a:cs typeface="Times New Roman" pitchFamily="18" charset="0"/>
              </a:rPr>
              <a:t>analytes</a:t>
            </a:r>
            <a:r>
              <a:rPr lang="en-US" sz="2800" dirty="0">
                <a:solidFill>
                  <a:srgbClr val="0070C0"/>
                </a:solidFill>
                <a:latin typeface="Times New Roman" pitchFamily="18" charset="0"/>
                <a:cs typeface="Times New Roman" pitchFamily="18" charset="0"/>
              </a:rPr>
              <a:t> simultaneously under the same set of conditions. Multiplex detection format is very useful in clinical diagnosis where multiple </a:t>
            </a:r>
            <a:r>
              <a:rPr lang="en-US" sz="2800" dirty="0" err="1">
                <a:solidFill>
                  <a:srgbClr val="0070C0"/>
                </a:solidFill>
                <a:latin typeface="Times New Roman" pitchFamily="18" charset="0"/>
                <a:cs typeface="Times New Roman" pitchFamily="18" charset="0"/>
              </a:rPr>
              <a:t>analytes</a:t>
            </a:r>
            <a:r>
              <a:rPr lang="en-US" sz="2800" dirty="0">
                <a:solidFill>
                  <a:srgbClr val="0070C0"/>
                </a:solidFill>
                <a:latin typeface="Times New Roman" pitchFamily="18" charset="0"/>
                <a:cs typeface="Times New Roman" pitchFamily="18" charset="0"/>
              </a:rPr>
              <a:t> which are inter-dependent in deciding about the stage of a disease are to be detected. Lateral flow strips for this purpose can be built in various ways, for example, by increasing length and test lines on conventional strip, making other structures like parallel threads, stars or T-shapes. Shape of strip for ICA will be dictated by number of target </a:t>
            </a:r>
            <a:r>
              <a:rPr lang="en-US" sz="2800" dirty="0" err="1">
                <a:solidFill>
                  <a:srgbClr val="0070C0"/>
                </a:solidFill>
                <a:latin typeface="Times New Roman" pitchFamily="18" charset="0"/>
                <a:cs typeface="Times New Roman" pitchFamily="18" charset="0"/>
              </a:rPr>
              <a:t>analytes</a:t>
            </a:r>
            <a:r>
              <a:rPr lang="en-US" sz="2800" dirty="0">
                <a:solidFill>
                  <a:srgbClr val="0070C0"/>
                </a:solidFill>
                <a:latin typeface="Times New Roman" pitchFamily="18" charset="0"/>
                <a:cs typeface="Times New Roman" pitchFamily="18" charset="0"/>
              </a:rPr>
              <a:t>.</a:t>
            </a:r>
          </a:p>
          <a:p>
            <a:endParaRPr lang="en-US" sz="2800" dirty="0">
              <a:solidFill>
                <a:srgbClr val="0070C0"/>
              </a:solidFill>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pic>
        <p:nvPicPr>
          <p:cNvPr id="2050" name="Picture 2" descr="C:\Users\windows\Desktop\immunochromatographic-technique-ict-13-638.jpg"/>
          <p:cNvPicPr>
            <a:picLocks noGrp="1" noChangeAspect="1" noChangeArrowheads="1"/>
          </p:cNvPicPr>
          <p:nvPr>
            <p:ph sz="half" idx="1"/>
          </p:nvPr>
        </p:nvPicPr>
        <p:blipFill>
          <a:blip r:embed="rId2" cstate="print"/>
          <a:srcRect/>
          <a:stretch>
            <a:fillRect/>
          </a:stretch>
        </p:blipFill>
        <p:spPr bwMode="auto">
          <a:xfrm>
            <a:off x="431799" y="539477"/>
            <a:ext cx="9648825" cy="6336704"/>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Text Placeholder 3"/>
          <p:cNvSpPr>
            <a:spLocks noGrp="1"/>
          </p:cNvSpPr>
          <p:nvPr>
            <p:ph type="body" sz="half" idx="2"/>
          </p:nvPr>
        </p:nvSpPr>
        <p:spPr/>
        <p:txBody>
          <a:bodyPr/>
          <a:lstStyle/>
          <a:p>
            <a:endParaRPr lang="en-US" dirty="0"/>
          </a:p>
        </p:txBody>
      </p:sp>
      <p:pic>
        <p:nvPicPr>
          <p:cNvPr id="4098" name="Picture 2" descr="C:\Users\windows\Desktop\immunochromatographic-technique-ict-17-638.jpg"/>
          <p:cNvPicPr>
            <a:picLocks noGrp="1" noChangeAspect="1" noChangeArrowheads="1"/>
          </p:cNvPicPr>
          <p:nvPr>
            <p:ph sz="half" idx="1"/>
          </p:nvPr>
        </p:nvPicPr>
        <p:blipFill>
          <a:blip r:embed="rId2" cstate="print"/>
          <a:srcRect/>
          <a:stretch>
            <a:fillRect/>
          </a:stretch>
        </p:blipFill>
        <p:spPr bwMode="auto">
          <a:xfrm>
            <a:off x="215777" y="395461"/>
            <a:ext cx="9864848" cy="684076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p:txBody>
          <a:bodyPr/>
          <a:lstStyle/>
          <a:p>
            <a:endParaRPr lang="en-US" dirty="0"/>
          </a:p>
        </p:txBody>
      </p:sp>
      <p:sp>
        <p:nvSpPr>
          <p:cNvPr id="4" name="Text Placeholder 3"/>
          <p:cNvSpPr>
            <a:spLocks noGrp="1"/>
          </p:cNvSpPr>
          <p:nvPr>
            <p:ph type="body" sz="half" idx="2"/>
          </p:nvPr>
        </p:nvSpPr>
        <p:spPr/>
        <p:txBody>
          <a:bodyPr/>
          <a:lstStyle/>
          <a:p>
            <a:endParaRPr lang="en-US" dirty="0"/>
          </a:p>
        </p:txBody>
      </p:sp>
      <p:pic>
        <p:nvPicPr>
          <p:cNvPr id="10242" name="Picture 2" descr="C:\Users\dr.hind\Desktop\ICA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9792" y="323453"/>
            <a:ext cx="9720833" cy="6480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253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descr="C:\Users\windows\Desktop\Immunochromatography-guide-5.jpg"/>
          <p:cNvPicPr>
            <a:picLocks noGrp="1" noChangeAspect="1" noChangeArrowheads="1"/>
          </p:cNvPicPr>
          <p:nvPr>
            <p:ph idx="1"/>
          </p:nvPr>
        </p:nvPicPr>
        <p:blipFill>
          <a:blip r:embed="rId2" cstate="print"/>
          <a:srcRect/>
          <a:stretch>
            <a:fillRect/>
          </a:stretch>
        </p:blipFill>
        <p:spPr bwMode="auto">
          <a:xfrm>
            <a:off x="647824" y="251445"/>
            <a:ext cx="9217024" cy="730823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solidFill>
                  <a:schemeClr val="accent2">
                    <a:lumMod val="60000"/>
                    <a:lumOff val="40000"/>
                  </a:schemeClr>
                </a:solidFill>
              </a:rPr>
              <a:t>IMMUNOCHROMATOGRAPHIC TESTS </a:t>
            </a:r>
            <a:br>
              <a:rPr lang="en-IN" b="1" dirty="0">
                <a:solidFill>
                  <a:schemeClr val="accent2">
                    <a:lumMod val="60000"/>
                    <a:lumOff val="40000"/>
                  </a:schemeClr>
                </a:solidFill>
              </a:rPr>
            </a:br>
            <a:r>
              <a:rPr lang="en-IN" b="1" dirty="0">
                <a:solidFill>
                  <a:schemeClr val="accent2">
                    <a:lumMod val="60000"/>
                    <a:lumOff val="40000"/>
                  </a:schemeClr>
                </a:solidFill>
              </a:rPr>
              <a:t>(ICG)</a:t>
            </a:r>
            <a:endParaRPr lang="en-IN" dirty="0"/>
          </a:p>
        </p:txBody>
      </p:sp>
      <p:pic>
        <p:nvPicPr>
          <p:cNvPr id="2050"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504031" y="1965800"/>
            <a:ext cx="4452276" cy="4585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sz="half" idx="2"/>
          </p:nvPr>
        </p:nvSpPr>
        <p:spPr/>
        <p:txBody>
          <a:bodyPr>
            <a:normAutofit fontScale="92500" lnSpcReduction="10000"/>
          </a:bodyPr>
          <a:lstStyle/>
          <a:p>
            <a:pPr marL="384978" indent="0">
              <a:defRPr/>
            </a:pPr>
            <a:r>
              <a:rPr lang="en-IN" b="1" dirty="0">
                <a:solidFill>
                  <a:srgbClr val="FF5050"/>
                </a:solidFill>
              </a:rPr>
              <a:t>APPLICATIONS: </a:t>
            </a:r>
            <a:endParaRPr lang="en-US" dirty="0">
              <a:solidFill>
                <a:srgbClr val="0070C0"/>
              </a:solidFill>
            </a:endParaRPr>
          </a:p>
          <a:p>
            <a:pPr marL="755957" indent="-370979">
              <a:buFont typeface="Wingdings" pitchFamily="2" charset="2"/>
              <a:buChar char="Ø"/>
              <a:defRPr/>
            </a:pPr>
            <a:r>
              <a:rPr lang="en-US" dirty="0">
                <a:solidFill>
                  <a:srgbClr val="0070C0"/>
                </a:solidFill>
              </a:rPr>
              <a:t>Antibody and Antigen detection in infectious diseases of:</a:t>
            </a:r>
          </a:p>
          <a:p>
            <a:pPr marL="755957" indent="-370979">
              <a:buFont typeface="Wingdings" pitchFamily="2" charset="2"/>
              <a:buChar char="Ø"/>
              <a:defRPr/>
            </a:pPr>
            <a:r>
              <a:rPr lang="en-US" dirty="0">
                <a:solidFill>
                  <a:srgbClr val="0070C0"/>
                </a:solidFill>
              </a:rPr>
              <a:t>HIV </a:t>
            </a:r>
          </a:p>
          <a:p>
            <a:pPr marL="755957" indent="-370979">
              <a:buFont typeface="Wingdings" pitchFamily="2" charset="2"/>
              <a:buChar char="Ø"/>
              <a:defRPr/>
            </a:pPr>
            <a:r>
              <a:rPr lang="en-US" dirty="0">
                <a:solidFill>
                  <a:srgbClr val="0070C0"/>
                </a:solidFill>
              </a:rPr>
              <a:t>HBV</a:t>
            </a:r>
          </a:p>
          <a:p>
            <a:pPr marL="755957" indent="-370979">
              <a:buFont typeface="Wingdings" pitchFamily="2" charset="2"/>
              <a:buChar char="Ø"/>
              <a:defRPr/>
            </a:pPr>
            <a:r>
              <a:rPr lang="en-US" dirty="0">
                <a:solidFill>
                  <a:srgbClr val="0070C0"/>
                </a:solidFill>
              </a:rPr>
              <a:t>HCV </a:t>
            </a:r>
          </a:p>
          <a:p>
            <a:pPr marL="755957" indent="-370979">
              <a:buFont typeface="Wingdings" pitchFamily="2" charset="2"/>
              <a:buChar char="Ø"/>
              <a:defRPr/>
            </a:pPr>
            <a:r>
              <a:rPr lang="en-US" dirty="0">
                <a:solidFill>
                  <a:srgbClr val="0070C0"/>
                </a:solidFill>
              </a:rPr>
              <a:t>DENGUE</a:t>
            </a:r>
          </a:p>
          <a:p>
            <a:pPr marL="755957" indent="-370979">
              <a:buFont typeface="Wingdings" pitchFamily="2" charset="2"/>
              <a:buChar char="Ø"/>
              <a:defRPr/>
            </a:pPr>
            <a:r>
              <a:rPr lang="en-US" dirty="0">
                <a:solidFill>
                  <a:srgbClr val="0070C0"/>
                </a:solidFill>
              </a:rPr>
              <a:t>VZV</a:t>
            </a:r>
          </a:p>
          <a:p>
            <a:pPr marL="755957" indent="-370979">
              <a:buFont typeface="Wingdings" pitchFamily="2" charset="2"/>
              <a:buChar char="Ø"/>
              <a:defRPr/>
            </a:pPr>
            <a:r>
              <a:rPr lang="en-US" dirty="0">
                <a:solidFill>
                  <a:srgbClr val="0070C0"/>
                </a:solidFill>
              </a:rPr>
              <a:t>Rota virus and etc.</a:t>
            </a:r>
          </a:p>
          <a:p>
            <a:endParaRPr lang="en-IN" dirty="0"/>
          </a:p>
        </p:txBody>
      </p:sp>
    </p:spTree>
    <p:extLst>
      <p:ext uri="{BB962C8B-B14F-4D97-AF65-F5344CB8AC3E}">
        <p14:creationId xmlns:p14="http://schemas.microsoft.com/office/powerpoint/2010/main" val="37058600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468313" y="461963"/>
            <a:ext cx="9070975" cy="798512"/>
          </a:xfrm>
        </p:spPr>
        <p:txBody>
          <a:bodyPr tIns="14112"/>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1600" b="1" dirty="0"/>
              <a:t>A rapid one‐step </a:t>
            </a:r>
            <a:r>
              <a:rPr lang="en-GB" sz="1600" b="1" dirty="0" err="1"/>
              <a:t>immunochromatographic</a:t>
            </a:r>
            <a:r>
              <a:rPr lang="en-GB" sz="1600" b="1" dirty="0"/>
              <a:t> test strip for rabies detection using canine serum samples</a:t>
            </a:r>
          </a:p>
        </p:txBody>
      </p:sp>
      <p:pic>
        <p:nvPicPr>
          <p:cNvPr id="2051" name="Picture 2"/>
          <p:cNvPicPr>
            <a:picLocks noChangeAspect="1" noChangeArrowheads="1"/>
          </p:cNvPicPr>
          <p:nvPr/>
        </p:nvPicPr>
        <p:blipFill>
          <a:blip r:embed="rId3" cstate="print"/>
          <a:srcRect/>
          <a:stretch>
            <a:fillRect/>
          </a:stretch>
        </p:blipFill>
        <p:spPr bwMode="auto">
          <a:xfrm>
            <a:off x="503808" y="1259557"/>
            <a:ext cx="8928992" cy="4968552"/>
          </a:xfrm>
          <a:prstGeom prst="rect">
            <a:avLst/>
          </a:prstGeom>
          <a:noFill/>
          <a:ln w="9525">
            <a:noFill/>
            <a:round/>
            <a:headEnd/>
            <a:tailEnd/>
          </a:ln>
        </p:spPr>
      </p:pic>
      <p:pic>
        <p:nvPicPr>
          <p:cNvPr id="2052" name="Picture 3"/>
          <p:cNvPicPr>
            <a:picLocks noChangeAspect="1" noChangeArrowheads="1"/>
          </p:cNvPicPr>
          <p:nvPr/>
        </p:nvPicPr>
        <p:blipFill>
          <a:blip r:embed="rId4" cstate="print"/>
          <a:srcRect/>
          <a:stretch>
            <a:fillRect/>
          </a:stretch>
        </p:blipFill>
        <p:spPr bwMode="auto">
          <a:xfrm>
            <a:off x="0" y="0"/>
            <a:ext cx="0" cy="0"/>
          </a:xfrm>
          <a:prstGeom prst="rect">
            <a:avLst/>
          </a:prstGeom>
          <a:noFill/>
          <a:ln w="9525">
            <a:noFill/>
            <a:round/>
            <a:headEnd/>
            <a:tailEnd/>
          </a:ln>
        </p:spPr>
      </p:pic>
      <p:sp>
        <p:nvSpPr>
          <p:cNvPr id="2053" name="Text Box 4"/>
          <p:cNvSpPr txBox="1">
            <a:spLocks noChangeArrowheads="1"/>
          </p:cNvSpPr>
          <p:nvPr/>
        </p:nvSpPr>
        <p:spPr bwMode="auto">
          <a:xfrm>
            <a:off x="127000" y="6840538"/>
            <a:ext cx="6892925" cy="557212"/>
          </a:xfrm>
          <a:prstGeom prst="rect">
            <a:avLst/>
          </a:prstGeom>
          <a:noFill/>
          <a:ln w="9525">
            <a:noFill/>
            <a:round/>
            <a:headEnd/>
            <a:tailEnd/>
          </a:ln>
        </p:spPr>
        <p:txBody>
          <a:bodyPr lIns="90000" tIns="54702" rIns="90000" bIns="45000"/>
          <a:lstStyle/>
          <a:p>
            <a:pPr>
              <a:tabLst>
                <a:tab pos="723900" algn="l"/>
                <a:tab pos="1447800" algn="l"/>
                <a:tab pos="2171700" algn="l"/>
                <a:tab pos="2895600" algn="l"/>
                <a:tab pos="3619500" algn="l"/>
                <a:tab pos="4343400" algn="l"/>
                <a:tab pos="5067300" algn="l"/>
                <a:tab pos="5791200" algn="l"/>
                <a:tab pos="6515100" algn="l"/>
              </a:tabLst>
            </a:pPr>
            <a:r>
              <a:rPr lang="en-GB" sz="1100" b="1">
                <a:solidFill>
                  <a:srgbClr val="000000"/>
                </a:solidFill>
              </a:rPr>
              <a:t>Letters in Applied Microbiology</a:t>
            </a:r>
            <a:r>
              <a:rPr lang="en-GB" sz="1100">
                <a:solidFill>
                  <a:srgbClr val="000000"/>
                </a:solidFill>
              </a:rPr>
              <a:t/>
            </a:r>
            <a:br>
              <a:rPr lang="en-GB" sz="1100">
                <a:solidFill>
                  <a:srgbClr val="000000"/>
                </a:solidFill>
              </a:rPr>
            </a:br>
            <a:r>
              <a:rPr lang="en-GB" sz="1100">
                <a:solidFill>
                  <a:srgbClr val="000000"/>
                </a:solidFill>
                <a:hlinkClick r:id="rId5"/>
              </a:rPr>
              <a:t>Volume 59, Issue 2, </a:t>
            </a:r>
            <a:r>
              <a:rPr lang="en-GB" sz="1100">
                <a:solidFill>
                  <a:srgbClr val="000000"/>
                </a:solidFill>
              </a:rPr>
              <a:t>pages 247-251, 2 JUN 2014 DOI: 10.1111/lam.12282</a:t>
            </a:r>
            <a:br>
              <a:rPr lang="en-GB" sz="1100">
                <a:solidFill>
                  <a:srgbClr val="000000"/>
                </a:solidFill>
              </a:rPr>
            </a:br>
            <a:r>
              <a:rPr lang="en-GB" sz="1100">
                <a:solidFill>
                  <a:srgbClr val="000000"/>
                </a:solidFill>
                <a:hlinkClick r:id="rId6"/>
              </a:rPr>
              <a:t>http://onlinelibrary.wiley.com/doi/10.1111/lam.12282/full#lam12282-fig-0003</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pic>
        <p:nvPicPr>
          <p:cNvPr id="3074" name="Picture 2" descr="C:\Users\dr.hind\Desktop\ICA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3808" y="323453"/>
            <a:ext cx="9145016" cy="6840760"/>
          </a:xfrm>
          <a:prstGeom prst="rect">
            <a:avLst/>
          </a:prstGeom>
          <a:noFill/>
          <a:ln>
            <a:solidFill>
              <a:schemeClr val="accent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6877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pic>
        <p:nvPicPr>
          <p:cNvPr id="4098" name="Picture 2" descr="C:\Users\dr.hind\Desktop\ICA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3808" y="251445"/>
            <a:ext cx="9433047" cy="6768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4124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1400" dirty="0"/>
          </a:p>
        </p:txBody>
      </p:sp>
      <p:pic>
        <p:nvPicPr>
          <p:cNvPr id="1026" name="Picture 2" descr="C:\Users\windows\Desktop\immunochromatographic-technique-ict-8-638.jpg"/>
          <p:cNvPicPr>
            <a:picLocks noGrp="1" noChangeAspect="1" noChangeArrowheads="1"/>
          </p:cNvPicPr>
          <p:nvPr>
            <p:ph idx="1"/>
          </p:nvPr>
        </p:nvPicPr>
        <p:blipFill>
          <a:blip r:embed="rId2" cstate="print"/>
          <a:srcRect/>
          <a:stretch>
            <a:fillRect/>
          </a:stretch>
        </p:blipFill>
        <p:spPr bwMode="auto">
          <a:xfrm>
            <a:off x="791840" y="323453"/>
            <a:ext cx="9001000" cy="6840759"/>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pic>
        <p:nvPicPr>
          <p:cNvPr id="5122" name="Picture 2" descr="C:\Users\dr.hind\Desktop\ICA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800" y="395461"/>
            <a:ext cx="9361040" cy="655272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31800" y="5364013"/>
            <a:ext cx="3816424" cy="349968"/>
          </a:xfrm>
          <a:prstGeom prst="rect">
            <a:avLst/>
          </a:prstGeom>
          <a:solidFill>
            <a:schemeClr val="bg1"/>
          </a:solidFill>
        </p:spPr>
        <p:txBody>
          <a:bodyPr wrap="square" rtlCol="0">
            <a:spAutoFit/>
          </a:bodyPr>
          <a:lstStyle/>
          <a:p>
            <a:endParaRPr lang="en-US" dirty="0"/>
          </a:p>
        </p:txBody>
      </p:sp>
      <p:sp>
        <p:nvSpPr>
          <p:cNvPr id="7" name="TextBox 6"/>
          <p:cNvSpPr txBox="1"/>
          <p:nvPr/>
        </p:nvSpPr>
        <p:spPr>
          <a:xfrm>
            <a:off x="503808" y="5652045"/>
            <a:ext cx="3672408" cy="349968"/>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577044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342900" lvl="0" indent="-342900">
              <a:spcAft>
                <a:spcPts val="1425"/>
              </a:spcAft>
            </a:pPr>
            <a:r>
              <a:rPr lang="en-US" sz="1800" dirty="0"/>
              <a:t>1- </a:t>
            </a:r>
            <a:r>
              <a:rPr lang="en-US" sz="2800" b="1" dirty="0">
                <a:solidFill>
                  <a:srgbClr val="0070C0"/>
                </a:solidFill>
                <a:latin typeface="Times New Roman" pitchFamily="18" charset="0"/>
                <a:cs typeface="Times New Roman" pitchFamily="18" charset="0"/>
              </a:rPr>
              <a:t>Sample Application Pad</a:t>
            </a:r>
            <a:br>
              <a:rPr lang="en-US" sz="2800" b="1" dirty="0">
                <a:solidFill>
                  <a:srgbClr val="0070C0"/>
                </a:solidFill>
                <a:latin typeface="Times New Roman" pitchFamily="18" charset="0"/>
                <a:cs typeface="Times New Roman" pitchFamily="18" charset="0"/>
              </a:rPr>
            </a:br>
            <a:endParaRPr lang="en-US" dirty="0"/>
          </a:p>
        </p:txBody>
      </p:sp>
      <p:sp>
        <p:nvSpPr>
          <p:cNvPr id="3" name="Content Placeholder 2"/>
          <p:cNvSpPr>
            <a:spLocks noGrp="1"/>
          </p:cNvSpPr>
          <p:nvPr>
            <p:ph sz="half" idx="1"/>
          </p:nvPr>
        </p:nvSpPr>
        <p:spPr>
          <a:xfrm>
            <a:off x="287784" y="1768475"/>
            <a:ext cx="9649071" cy="4243610"/>
          </a:xfrm>
        </p:spPr>
        <p:txBody>
          <a:bodyPr/>
          <a:lstStyle/>
          <a:p>
            <a:pPr marL="457200" indent="-457200">
              <a:buFont typeface="Arial" pitchFamily="34" charset="0"/>
              <a:buChar char="•"/>
            </a:pPr>
            <a:r>
              <a:rPr lang="en-US" sz="2800" dirty="0" smtClean="0">
                <a:solidFill>
                  <a:schemeClr val="tx1"/>
                </a:solidFill>
                <a:latin typeface="Times New Roman" pitchFamily="18" charset="0"/>
                <a:cs typeface="Times New Roman" pitchFamily="18" charset="0"/>
              </a:rPr>
              <a:t>It </a:t>
            </a:r>
            <a:r>
              <a:rPr lang="en-US" sz="2800" dirty="0">
                <a:solidFill>
                  <a:schemeClr val="tx1"/>
                </a:solidFill>
                <a:latin typeface="Times New Roman" pitchFamily="18" charset="0"/>
                <a:cs typeface="Times New Roman" pitchFamily="18" charset="0"/>
              </a:rPr>
              <a:t>is made of cellulose and/or glass fiber and sample is applied on this pad to start the assay. Its function is to transport the sample to other components. </a:t>
            </a:r>
          </a:p>
          <a:p>
            <a:pPr marL="457200" indent="-457200">
              <a:buFont typeface="Arial" pitchFamily="34" charset="0"/>
              <a:buChar char="•"/>
            </a:pPr>
            <a:r>
              <a:rPr lang="en-US" sz="2800" dirty="0" smtClean="0">
                <a:solidFill>
                  <a:schemeClr val="tx1"/>
                </a:solidFill>
                <a:latin typeface="Times New Roman" pitchFamily="18" charset="0"/>
                <a:cs typeface="Times New Roman" pitchFamily="18" charset="0"/>
              </a:rPr>
              <a:t>Sample </a:t>
            </a:r>
            <a:r>
              <a:rPr lang="en-US" sz="2800" dirty="0">
                <a:solidFill>
                  <a:schemeClr val="tx1"/>
                </a:solidFill>
                <a:latin typeface="Times New Roman" pitchFamily="18" charset="0"/>
                <a:cs typeface="Times New Roman" pitchFamily="18" charset="0"/>
              </a:rPr>
              <a:t>pad should be capable of transportation of the sample in a smooth, continuous and homogenous manner.</a:t>
            </a:r>
          </a:p>
          <a:p>
            <a:pPr marL="457200" indent="-457200">
              <a:buFont typeface="Arial" pitchFamily="34" charset="0"/>
              <a:buChar char="•"/>
            </a:pPr>
            <a:r>
              <a:rPr lang="en-US" sz="2800" dirty="0" smtClean="0">
                <a:solidFill>
                  <a:schemeClr val="tx1"/>
                </a:solidFill>
                <a:latin typeface="Times New Roman" pitchFamily="18" charset="0"/>
                <a:cs typeface="Times New Roman" pitchFamily="18" charset="0"/>
              </a:rPr>
              <a:t>This </a:t>
            </a:r>
            <a:r>
              <a:rPr lang="en-US" sz="2800" dirty="0">
                <a:solidFill>
                  <a:schemeClr val="tx1"/>
                </a:solidFill>
                <a:latin typeface="Times New Roman" pitchFamily="18" charset="0"/>
                <a:cs typeface="Times New Roman" pitchFamily="18" charset="0"/>
              </a:rPr>
              <a:t>pretreatment may include separation of sample components, removal of interferences, adjustment of the pH, etc. </a:t>
            </a:r>
            <a:r>
              <a:rPr lang="en-US" sz="2800" dirty="0" err="1">
                <a:solidFill>
                  <a:schemeClr val="tx1"/>
                </a:solidFill>
                <a:latin typeface="Times New Roman" pitchFamily="18" charset="0"/>
                <a:cs typeface="Times New Roman" pitchFamily="18" charset="0"/>
              </a:rPr>
              <a:t>analyte</a:t>
            </a:r>
            <a:r>
              <a:rPr lang="en-US" sz="2800" dirty="0">
                <a:solidFill>
                  <a:schemeClr val="tx1"/>
                </a:solidFill>
                <a:latin typeface="Times New Roman" pitchFamily="18" charset="0"/>
                <a:cs typeface="Times New Roman" pitchFamily="18" charset="0"/>
              </a:rPr>
              <a:t> sample should be added to the sample application pad to start the test.</a:t>
            </a:r>
          </a:p>
          <a:p>
            <a:pPr marL="457200" indent="-457200">
              <a:buFont typeface="Arial" pitchFamily="34" charset="0"/>
              <a:buChar char="•"/>
            </a:pPr>
            <a:endParaRPr lang="en-US" sz="2800" dirty="0">
              <a:solidFill>
                <a:schemeClr val="tx1"/>
              </a:solidFill>
              <a:latin typeface="Times New Roman" pitchFamily="18" charset="0"/>
              <a:cs typeface="Times New Roman" pitchFamily="18" charset="0"/>
            </a:endParaRPr>
          </a:p>
          <a:p>
            <a:pPr marL="457200" indent="-457200">
              <a:buFont typeface="Arial" pitchFamily="34" charset="0"/>
              <a:buChar char="•"/>
            </a:pPr>
            <a:endParaRPr lang="en-US" sz="2800" dirty="0">
              <a:solidFill>
                <a:schemeClr val="tx1"/>
              </a:solidFill>
              <a:latin typeface="Times New Roman" pitchFamily="18" charset="0"/>
              <a:cs typeface="Times New Roman" pitchFamily="18" charset="0"/>
            </a:endParaRPr>
          </a:p>
        </p:txBody>
      </p:sp>
      <p:sp>
        <p:nvSpPr>
          <p:cNvPr id="4" name="Text Placeholder 3"/>
          <p:cNvSpPr>
            <a:spLocks noGrp="1"/>
          </p:cNvSpPr>
          <p:nvPr>
            <p:ph type="body" sz="half" idx="2"/>
          </p:nvPr>
        </p:nvSpPr>
        <p:spPr>
          <a:xfrm flipV="1">
            <a:off x="503238" y="6756399"/>
            <a:ext cx="9069387" cy="1415926"/>
          </a:xfrm>
        </p:spPr>
        <p:txBody>
          <a:bodyPr/>
          <a:lstStyle/>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a:xfrm>
            <a:off x="719832" y="1115541"/>
            <a:ext cx="8853363" cy="4392488"/>
          </a:xfrm>
        </p:spPr>
        <p:txBody>
          <a:bodyPr/>
          <a:lstStyle/>
          <a:p>
            <a:r>
              <a:rPr lang="en-US" sz="2800" b="1" dirty="0">
                <a:solidFill>
                  <a:srgbClr val="0070C0"/>
                </a:solidFill>
                <a:latin typeface="Times New Roman" pitchFamily="18" charset="0"/>
                <a:cs typeface="Times New Roman" pitchFamily="18" charset="0"/>
              </a:rPr>
              <a:t>2.Conjugate Pad</a:t>
            </a:r>
          </a:p>
          <a:p>
            <a:r>
              <a:rPr lang="en-US" sz="2800" dirty="0">
                <a:solidFill>
                  <a:srgbClr val="0070C0"/>
                </a:solidFill>
                <a:latin typeface="Times New Roman" pitchFamily="18" charset="0"/>
                <a:cs typeface="Times New Roman" pitchFamily="18" charset="0"/>
              </a:rPr>
              <a:t>     It is the place where labeled </a:t>
            </a:r>
            <a:r>
              <a:rPr lang="en-US" sz="2800" dirty="0" smtClean="0">
                <a:solidFill>
                  <a:srgbClr val="0070C0"/>
                </a:solidFill>
                <a:latin typeface="Times New Roman" pitchFamily="18" charset="0"/>
                <a:cs typeface="Times New Roman" pitchFamily="18" charset="0"/>
              </a:rPr>
              <a:t>bio-recognition </a:t>
            </a:r>
            <a:r>
              <a:rPr lang="en-US" sz="2800" dirty="0">
                <a:solidFill>
                  <a:srgbClr val="0070C0"/>
                </a:solidFill>
                <a:latin typeface="Times New Roman" pitchFamily="18" charset="0"/>
                <a:cs typeface="Times New Roman" pitchFamily="18" charset="0"/>
              </a:rPr>
              <a:t>molecules (labeled antibodies, usually </a:t>
            </a:r>
            <a:r>
              <a:rPr lang="en-US" sz="2800" dirty="0" err="1" smtClean="0">
                <a:solidFill>
                  <a:srgbClr val="0070C0"/>
                </a:solidFill>
                <a:latin typeface="Times New Roman" pitchFamily="18" charset="0"/>
                <a:cs typeface="Times New Roman" pitchFamily="18" charset="0"/>
              </a:rPr>
              <a:t>nano</a:t>
            </a:r>
            <a:r>
              <a:rPr lang="en-US" sz="2800" dirty="0">
                <a:solidFill>
                  <a:srgbClr val="0070C0"/>
                </a:solidFill>
                <a:latin typeface="Times New Roman" pitchFamily="18" charset="0"/>
                <a:cs typeface="Times New Roman" pitchFamily="18" charset="0"/>
              </a:rPr>
              <a:t>-</a:t>
            </a:r>
            <a:r>
              <a:rPr lang="en-US" sz="2800" dirty="0" smtClean="0">
                <a:solidFill>
                  <a:srgbClr val="0070C0"/>
                </a:solidFill>
                <a:latin typeface="Times New Roman" pitchFamily="18" charset="0"/>
                <a:cs typeface="Times New Roman" pitchFamily="18" charset="0"/>
              </a:rPr>
              <a:t>colloid </a:t>
            </a:r>
            <a:r>
              <a:rPr lang="en-US" sz="2800" dirty="0">
                <a:solidFill>
                  <a:srgbClr val="0070C0"/>
                </a:solidFill>
                <a:latin typeface="Times New Roman" pitchFamily="18" charset="0"/>
                <a:cs typeface="Times New Roman" pitchFamily="18" charset="0"/>
              </a:rPr>
              <a:t>gold particle) are dispensed.</a:t>
            </a:r>
          </a:p>
          <a:p>
            <a:r>
              <a:rPr lang="en-US" sz="2800" dirty="0">
                <a:solidFill>
                  <a:srgbClr val="0070C0"/>
                </a:solidFill>
                <a:latin typeface="Times New Roman" pitchFamily="18" charset="0"/>
                <a:cs typeface="Times New Roman" pitchFamily="18" charset="0"/>
              </a:rPr>
              <a:t>    Material of conjugate pad should immediately release labeled conjugate upon contact with moving liquid sample. Labeled conjugate should stay stable over entire life span of the lateral flow strip. </a:t>
            </a:r>
          </a:p>
          <a:p>
            <a:r>
              <a:rPr lang="en-US" sz="2800" dirty="0">
                <a:solidFill>
                  <a:srgbClr val="0070C0"/>
                </a:solidFill>
                <a:latin typeface="Times New Roman" pitchFamily="18" charset="0"/>
                <a:cs typeface="Times New Roman" pitchFamily="18" charset="0"/>
              </a:rPr>
              <a:t>    Any variations in dispensing, drying or release of conjugate can change the results of assay significantly. Poor preparation of labeled conjugate can adversely affect sensitivity of the assay. Glass fiber, cellulose, polyesters and some other materials are used to make conjugate pad.</a:t>
            </a:r>
          </a:p>
          <a:p>
            <a:r>
              <a:rPr lang="en-US" sz="2800" dirty="0">
                <a:latin typeface="Times New Roman" pitchFamily="18" charset="0"/>
                <a:cs typeface="Times New Roman" pitchFamily="18" charset="0"/>
              </a:rPr>
              <a:t> </a:t>
            </a:r>
          </a:p>
        </p:txBody>
      </p:sp>
    </p:spTree>
  </p:cSld>
  <p:clrMapOvr>
    <a:masterClrMapping/>
  </p:clrMapOvr>
</p:sld>
</file>

<file path=ppt/theme/theme1.xml><?xml version="1.0" encoding="utf-8"?>
<a:theme xmlns:a="http://schemas.openxmlformats.org/drawingml/2006/main" name="Office Them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Them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immunochromatochraphy </Template>
  <TotalTime>0</TotalTime>
  <Words>782</Words>
  <Application>Microsoft Office PowerPoint</Application>
  <PresentationFormat>Custom</PresentationFormat>
  <Paragraphs>44</Paragraphs>
  <Slides>31</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Algerian</vt:lpstr>
      <vt:lpstr>Aparajita</vt:lpstr>
      <vt:lpstr>Arial</vt:lpstr>
      <vt:lpstr>DejaVu Sans</vt:lpstr>
      <vt:lpstr>Times New Roman</vt:lpstr>
      <vt:lpstr>Wingdings</vt:lpstr>
      <vt:lpstr>Office Theme</vt:lpstr>
      <vt:lpstr>Immunochromatography assay (ICA) </vt:lpstr>
      <vt:lpstr>Introduction </vt:lpstr>
      <vt:lpstr>PowerPoint Presentation</vt:lpstr>
      <vt:lpstr>PowerPoint Presentation</vt:lpstr>
      <vt:lpstr>PowerPoint Presentation</vt:lpstr>
      <vt:lpstr>PowerPoint Presentation</vt:lpstr>
      <vt:lpstr>PowerPoint Presentation</vt:lpstr>
      <vt:lpstr>1- Sample Application Pad </vt:lpstr>
      <vt:lpstr>PowerPoint Presentation</vt:lpstr>
      <vt:lpstr>PowerPoint Presentation</vt:lpstr>
      <vt:lpstr>PowerPoint Presentation</vt:lpstr>
      <vt:lpstr>PowerPoint Presentation</vt:lpstr>
      <vt:lpstr> There are many types of ICAs based on detection format, which are: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Multiplex Detection Assay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IMMUNOCHROMATOGRAPHIC TESTS  (ICG)</vt:lpstr>
      <vt:lpstr>A rapid one‐step immunochromatographic test strip for rabies detection using canine serum samples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Immunochromatography assay (ICA) </dc:title>
  <dc:creator>ACER</dc:creator>
  <cp:lastModifiedBy>ACER</cp:lastModifiedBy>
  <cp:revision>1</cp:revision>
  <cp:lastPrinted>1601-01-01T00:00:00Z</cp:lastPrinted>
  <dcterms:created xsi:type="dcterms:W3CDTF">2026-06-28T09:52:15Z</dcterms:created>
  <dcterms:modified xsi:type="dcterms:W3CDTF">2026-06-28T09:52:37Z</dcterms:modified>
</cp:coreProperties>
</file>