
<file path=[Content_Types].xml><?xml version="1.0" encoding="utf-8"?>
<Types xmlns="http://schemas.openxmlformats.org/package/2006/content-types">
  <Default Extension="png" ContentType="image/png"/>
  <Default Extension="bin" ContentType="application/vnd.openxmlformats-officedocument.oleObject"/>
  <Default Extension="jfif" ContentType="image/jpe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61" r:id="rId6"/>
    <p:sldId id="262" r:id="rId7"/>
    <p:sldId id="296" r:id="rId8"/>
    <p:sldId id="263" r:id="rId9"/>
    <p:sldId id="264" r:id="rId10"/>
    <p:sldId id="265" r:id="rId11"/>
    <p:sldId id="266" r:id="rId12"/>
    <p:sldId id="267" r:id="rId13"/>
    <p:sldId id="258"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horzBarState="maximized">
    <p:restoredLeft sz="15630" autoAdjust="0"/>
    <p:restoredTop sz="94708" autoAdjust="0"/>
  </p:normalViewPr>
  <p:slideViewPr>
    <p:cSldViewPr>
      <p:cViewPr>
        <p:scale>
          <a:sx n="64" d="100"/>
          <a:sy n="64" d="100"/>
        </p:scale>
        <p:origin x="-1936" y="-43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D0A7AB9-029B-4E13-999F-7F57B3B2ECFA}"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9514B3D5-C088-42D9-9147-34621F8904AB}">
      <dgm:prSet custT="1"/>
      <dgm:spPr/>
      <dgm:t>
        <a:bodyPr/>
        <a:lstStyle/>
        <a:p>
          <a:r>
            <a:rPr lang="en-US" sz="1800" b="1" dirty="0" smtClean="0">
              <a:solidFill>
                <a:srgbClr val="FFC000"/>
              </a:solidFill>
            </a:rPr>
            <a:t>Inorganic salts </a:t>
          </a:r>
          <a:endParaRPr lang="en-US" sz="1800" dirty="0">
            <a:solidFill>
              <a:srgbClr val="FFC000"/>
            </a:solidFill>
          </a:endParaRPr>
        </a:p>
      </dgm:t>
    </dgm:pt>
    <dgm:pt modelId="{B9F8DD8A-B2BD-4825-B903-9224AA9D64E6}" type="parTrans" cxnId="{27BACFF9-9CFE-4C59-9832-6EDC10E8710A}">
      <dgm:prSet/>
      <dgm:spPr/>
      <dgm:t>
        <a:bodyPr/>
        <a:lstStyle/>
        <a:p>
          <a:endParaRPr lang="en-US"/>
        </a:p>
      </dgm:t>
    </dgm:pt>
    <dgm:pt modelId="{9BA9CB2C-ECE4-451D-9287-2222BDA9B757}" type="sibTrans" cxnId="{27BACFF9-9CFE-4C59-9832-6EDC10E8710A}">
      <dgm:prSet/>
      <dgm:spPr/>
      <dgm:t>
        <a:bodyPr/>
        <a:lstStyle/>
        <a:p>
          <a:endParaRPr lang="en-US"/>
        </a:p>
      </dgm:t>
    </dgm:pt>
    <dgm:pt modelId="{3262754D-E1D4-4A91-AA59-1BA89AF475CA}">
      <dgm:prSet custT="1"/>
      <dgm:spPr/>
      <dgm:t>
        <a:bodyPr/>
        <a:lstStyle/>
        <a:p>
          <a:r>
            <a:rPr lang="en-US" sz="1800" b="1" dirty="0" smtClean="0">
              <a:solidFill>
                <a:srgbClr val="FFC000"/>
              </a:solidFill>
            </a:rPr>
            <a:t>Lacto albumin </a:t>
          </a:r>
          <a:endParaRPr lang="en-US" sz="1800" dirty="0">
            <a:solidFill>
              <a:srgbClr val="FFC000"/>
            </a:solidFill>
          </a:endParaRPr>
        </a:p>
      </dgm:t>
    </dgm:pt>
    <dgm:pt modelId="{471563A4-1602-4CCE-A319-06BEAEA08A0D}" type="parTrans" cxnId="{33A2907B-8753-4808-8B47-D02DA49B52FF}">
      <dgm:prSet/>
      <dgm:spPr/>
      <dgm:t>
        <a:bodyPr/>
        <a:lstStyle/>
        <a:p>
          <a:endParaRPr lang="en-US"/>
        </a:p>
      </dgm:t>
    </dgm:pt>
    <dgm:pt modelId="{7E63546A-A2FF-4907-B19C-917E7BDF6964}" type="sibTrans" cxnId="{33A2907B-8753-4808-8B47-D02DA49B52FF}">
      <dgm:prSet/>
      <dgm:spPr/>
      <dgm:t>
        <a:bodyPr/>
        <a:lstStyle/>
        <a:p>
          <a:endParaRPr lang="en-US"/>
        </a:p>
      </dgm:t>
    </dgm:pt>
    <dgm:pt modelId="{F620DC24-746C-486E-A54F-DCD8DCDAB2B4}">
      <dgm:prSet custT="1"/>
      <dgm:spPr/>
      <dgm:t>
        <a:bodyPr/>
        <a:lstStyle/>
        <a:p>
          <a:r>
            <a:rPr lang="en-US" sz="1800" b="1" dirty="0" smtClean="0">
              <a:solidFill>
                <a:srgbClr val="FFC000"/>
              </a:solidFill>
            </a:rPr>
            <a:t>Glucose</a:t>
          </a:r>
          <a:endParaRPr lang="en-US" sz="1800" dirty="0">
            <a:solidFill>
              <a:srgbClr val="FFC000"/>
            </a:solidFill>
          </a:endParaRPr>
        </a:p>
      </dgm:t>
    </dgm:pt>
    <dgm:pt modelId="{0BC48211-E9E3-4456-82D7-0EA57508D0AC}" type="parTrans" cxnId="{78858836-146D-471E-9F55-3FE925DE00F7}">
      <dgm:prSet/>
      <dgm:spPr/>
      <dgm:t>
        <a:bodyPr/>
        <a:lstStyle/>
        <a:p>
          <a:endParaRPr lang="en-US"/>
        </a:p>
      </dgm:t>
    </dgm:pt>
    <dgm:pt modelId="{F3F69C83-2681-4981-85D3-1C5E55174B75}" type="sibTrans" cxnId="{78858836-146D-471E-9F55-3FE925DE00F7}">
      <dgm:prSet/>
      <dgm:spPr/>
      <dgm:t>
        <a:bodyPr/>
        <a:lstStyle/>
        <a:p>
          <a:endParaRPr lang="en-US"/>
        </a:p>
      </dgm:t>
    </dgm:pt>
    <dgm:pt modelId="{7E4E9E4A-74F1-47E1-920F-30E876B8DE32}">
      <dgm:prSet custT="1"/>
      <dgm:spPr/>
      <dgm:t>
        <a:bodyPr/>
        <a:lstStyle/>
        <a:p>
          <a:r>
            <a:rPr lang="en-US" sz="1800" b="1" dirty="0" smtClean="0">
              <a:solidFill>
                <a:srgbClr val="FFC000"/>
              </a:solidFill>
            </a:rPr>
            <a:t>Vitamins</a:t>
          </a:r>
          <a:endParaRPr lang="en-US" sz="1400" dirty="0" smtClean="0">
            <a:solidFill>
              <a:srgbClr val="FFC000"/>
            </a:solidFill>
          </a:endParaRPr>
        </a:p>
      </dgm:t>
    </dgm:pt>
    <dgm:pt modelId="{F2809680-2511-4B37-8B8C-A9668EA0D9F3}" type="parTrans" cxnId="{7956893F-9F75-4E45-8AC5-BBAB141B0256}">
      <dgm:prSet/>
      <dgm:spPr/>
      <dgm:t>
        <a:bodyPr/>
        <a:lstStyle/>
        <a:p>
          <a:endParaRPr lang="en-US"/>
        </a:p>
      </dgm:t>
    </dgm:pt>
    <dgm:pt modelId="{5472B38F-44D0-48A7-ABD8-10D80EB0E3EE}" type="sibTrans" cxnId="{7956893F-9F75-4E45-8AC5-BBAB141B0256}">
      <dgm:prSet/>
      <dgm:spPr/>
      <dgm:t>
        <a:bodyPr/>
        <a:lstStyle/>
        <a:p>
          <a:endParaRPr lang="en-US"/>
        </a:p>
      </dgm:t>
    </dgm:pt>
    <dgm:pt modelId="{4DBC9623-F6B9-4985-9058-0FC835AF4BE9}">
      <dgm:prSet custT="1"/>
      <dgm:spPr/>
      <dgm:t>
        <a:bodyPr/>
        <a:lstStyle/>
        <a:p>
          <a:r>
            <a:rPr lang="en-US" sz="1800" b="1" dirty="0" smtClean="0">
              <a:solidFill>
                <a:srgbClr val="FFC000"/>
              </a:solidFill>
            </a:rPr>
            <a:t>amino acids</a:t>
          </a:r>
          <a:endParaRPr lang="en-US" sz="1800" b="1" dirty="0">
            <a:solidFill>
              <a:srgbClr val="FFC000"/>
            </a:solidFill>
          </a:endParaRPr>
        </a:p>
      </dgm:t>
    </dgm:pt>
    <dgm:pt modelId="{74C2B8B4-5FBF-4BD4-B8E2-B3B54F34FF97}" type="parTrans" cxnId="{7CC1FC55-38CB-4EFD-8B4C-FEBA976EE808}">
      <dgm:prSet/>
      <dgm:spPr/>
      <dgm:t>
        <a:bodyPr/>
        <a:lstStyle/>
        <a:p>
          <a:endParaRPr lang="en-US"/>
        </a:p>
      </dgm:t>
    </dgm:pt>
    <dgm:pt modelId="{C28E33D8-ABF2-4030-A086-DC6D7FFACE58}" type="sibTrans" cxnId="{7CC1FC55-38CB-4EFD-8B4C-FEBA976EE808}">
      <dgm:prSet/>
      <dgm:spPr/>
      <dgm:t>
        <a:bodyPr/>
        <a:lstStyle/>
        <a:p>
          <a:endParaRPr lang="en-US"/>
        </a:p>
      </dgm:t>
    </dgm:pt>
    <dgm:pt modelId="{F1967579-E18E-4249-86F2-7C2505FF4D86}">
      <dgm:prSet custT="1"/>
      <dgm:spPr/>
      <dgm:t>
        <a:bodyPr/>
        <a:lstStyle/>
        <a:p>
          <a:r>
            <a:rPr lang="en-US" sz="1800" b="1" dirty="0" smtClean="0">
              <a:solidFill>
                <a:srgbClr val="FFC000"/>
              </a:solidFill>
            </a:rPr>
            <a:t>Phenol red </a:t>
          </a:r>
          <a:endParaRPr lang="en-US" sz="1800" dirty="0">
            <a:solidFill>
              <a:srgbClr val="FFC000"/>
            </a:solidFill>
          </a:endParaRPr>
        </a:p>
      </dgm:t>
    </dgm:pt>
    <dgm:pt modelId="{96589810-929E-4D39-B611-6D5D031BC002}" type="parTrans" cxnId="{6C8D2FCD-BEFD-43B0-9E0D-7A9D16568EDF}">
      <dgm:prSet/>
      <dgm:spPr/>
      <dgm:t>
        <a:bodyPr/>
        <a:lstStyle/>
        <a:p>
          <a:endParaRPr lang="en-US"/>
        </a:p>
      </dgm:t>
    </dgm:pt>
    <dgm:pt modelId="{02DEDE18-0B85-478D-93B9-7BE8B25B7E03}" type="sibTrans" cxnId="{6C8D2FCD-BEFD-43B0-9E0D-7A9D16568EDF}">
      <dgm:prSet/>
      <dgm:spPr/>
      <dgm:t>
        <a:bodyPr/>
        <a:lstStyle/>
        <a:p>
          <a:endParaRPr lang="en-US"/>
        </a:p>
      </dgm:t>
    </dgm:pt>
    <dgm:pt modelId="{852ABA4C-F177-48E8-81C1-79144F015064}">
      <dgm:prSet custT="1"/>
      <dgm:spPr/>
      <dgm:t>
        <a:bodyPr/>
        <a:lstStyle/>
        <a:p>
          <a:r>
            <a:rPr lang="en-US" sz="1800" b="1" dirty="0" smtClean="0">
              <a:solidFill>
                <a:srgbClr val="FFC000"/>
              </a:solidFill>
            </a:rPr>
            <a:t>Sodium</a:t>
          </a:r>
          <a:r>
            <a:rPr lang="en-US" sz="1800" b="1" dirty="0" smtClean="0"/>
            <a:t> </a:t>
          </a:r>
          <a:r>
            <a:rPr lang="en-US" sz="1800" b="1" dirty="0" smtClean="0">
              <a:solidFill>
                <a:srgbClr val="FFC000"/>
              </a:solidFill>
            </a:rPr>
            <a:t>bicarbonate </a:t>
          </a:r>
          <a:endParaRPr lang="en-US" sz="1400" dirty="0">
            <a:solidFill>
              <a:srgbClr val="FFC000"/>
            </a:solidFill>
          </a:endParaRPr>
        </a:p>
      </dgm:t>
    </dgm:pt>
    <dgm:pt modelId="{6A39F19B-19B7-4012-BD97-5DF5CF20009F}" type="parTrans" cxnId="{C135BAF5-4299-4373-B909-7596422C9775}">
      <dgm:prSet/>
      <dgm:spPr/>
      <dgm:t>
        <a:bodyPr/>
        <a:lstStyle/>
        <a:p>
          <a:endParaRPr lang="en-US"/>
        </a:p>
      </dgm:t>
    </dgm:pt>
    <dgm:pt modelId="{F8F88166-4F9F-4746-9AD0-35BF13183631}" type="sibTrans" cxnId="{C135BAF5-4299-4373-B909-7596422C9775}">
      <dgm:prSet/>
      <dgm:spPr/>
      <dgm:t>
        <a:bodyPr/>
        <a:lstStyle/>
        <a:p>
          <a:endParaRPr lang="en-US"/>
        </a:p>
      </dgm:t>
    </dgm:pt>
    <dgm:pt modelId="{BA33BCE9-6D1C-416A-9822-8E91C91A49DD}" type="pres">
      <dgm:prSet presAssocID="{2D0A7AB9-029B-4E13-999F-7F57B3B2ECFA}" presName="cycle" presStyleCnt="0">
        <dgm:presLayoutVars>
          <dgm:dir/>
          <dgm:resizeHandles val="exact"/>
        </dgm:presLayoutVars>
      </dgm:prSet>
      <dgm:spPr/>
      <dgm:t>
        <a:bodyPr/>
        <a:lstStyle/>
        <a:p>
          <a:endParaRPr lang="en-US"/>
        </a:p>
      </dgm:t>
    </dgm:pt>
    <dgm:pt modelId="{A9F784FA-55E1-4488-950F-BFDE9FD1567C}" type="pres">
      <dgm:prSet presAssocID="{9514B3D5-C088-42D9-9147-34621F8904AB}" presName="node" presStyleLbl="node1" presStyleIdx="0" presStyleCnt="7" custRadScaleRad="100269" custRadScaleInc="-885">
        <dgm:presLayoutVars>
          <dgm:bulletEnabled val="1"/>
        </dgm:presLayoutVars>
      </dgm:prSet>
      <dgm:spPr/>
      <dgm:t>
        <a:bodyPr/>
        <a:lstStyle/>
        <a:p>
          <a:endParaRPr lang="en-US"/>
        </a:p>
      </dgm:t>
    </dgm:pt>
    <dgm:pt modelId="{6425AF08-1ACA-42A3-BAD3-78B1CA543EE1}" type="pres">
      <dgm:prSet presAssocID="{9BA9CB2C-ECE4-451D-9287-2222BDA9B757}" presName="sibTrans" presStyleLbl="sibTrans2D1" presStyleIdx="0" presStyleCnt="7"/>
      <dgm:spPr/>
      <dgm:t>
        <a:bodyPr/>
        <a:lstStyle/>
        <a:p>
          <a:endParaRPr lang="en-US"/>
        </a:p>
      </dgm:t>
    </dgm:pt>
    <dgm:pt modelId="{6EA86149-278B-4942-9CD8-453257123B78}" type="pres">
      <dgm:prSet presAssocID="{9BA9CB2C-ECE4-451D-9287-2222BDA9B757}" presName="connectorText" presStyleLbl="sibTrans2D1" presStyleIdx="0" presStyleCnt="7"/>
      <dgm:spPr/>
      <dgm:t>
        <a:bodyPr/>
        <a:lstStyle/>
        <a:p>
          <a:endParaRPr lang="en-US"/>
        </a:p>
      </dgm:t>
    </dgm:pt>
    <dgm:pt modelId="{2B601B79-73E7-4B6D-A455-45C8E708254E}" type="pres">
      <dgm:prSet presAssocID="{3262754D-E1D4-4A91-AA59-1BA89AF475CA}" presName="node" presStyleLbl="node1" presStyleIdx="1" presStyleCnt="7">
        <dgm:presLayoutVars>
          <dgm:bulletEnabled val="1"/>
        </dgm:presLayoutVars>
      </dgm:prSet>
      <dgm:spPr/>
      <dgm:t>
        <a:bodyPr/>
        <a:lstStyle/>
        <a:p>
          <a:endParaRPr lang="en-US"/>
        </a:p>
      </dgm:t>
    </dgm:pt>
    <dgm:pt modelId="{7365E344-92CC-433B-B4CF-C519BE02F853}" type="pres">
      <dgm:prSet presAssocID="{7E63546A-A2FF-4907-B19C-917E7BDF6964}" presName="sibTrans" presStyleLbl="sibTrans2D1" presStyleIdx="1" presStyleCnt="7"/>
      <dgm:spPr/>
      <dgm:t>
        <a:bodyPr/>
        <a:lstStyle/>
        <a:p>
          <a:endParaRPr lang="en-US"/>
        </a:p>
      </dgm:t>
    </dgm:pt>
    <dgm:pt modelId="{D778FED4-3B86-4D24-9E07-96D2F6F27361}" type="pres">
      <dgm:prSet presAssocID="{7E63546A-A2FF-4907-B19C-917E7BDF6964}" presName="connectorText" presStyleLbl="sibTrans2D1" presStyleIdx="1" presStyleCnt="7"/>
      <dgm:spPr/>
      <dgm:t>
        <a:bodyPr/>
        <a:lstStyle/>
        <a:p>
          <a:endParaRPr lang="en-US"/>
        </a:p>
      </dgm:t>
    </dgm:pt>
    <dgm:pt modelId="{52DA7553-73E7-4563-9E08-FA4F2746C343}" type="pres">
      <dgm:prSet presAssocID="{F620DC24-746C-486E-A54F-DCD8DCDAB2B4}" presName="node" presStyleLbl="node1" presStyleIdx="2" presStyleCnt="7">
        <dgm:presLayoutVars>
          <dgm:bulletEnabled val="1"/>
        </dgm:presLayoutVars>
      </dgm:prSet>
      <dgm:spPr/>
      <dgm:t>
        <a:bodyPr/>
        <a:lstStyle/>
        <a:p>
          <a:endParaRPr lang="en-US"/>
        </a:p>
      </dgm:t>
    </dgm:pt>
    <dgm:pt modelId="{1D37F8E3-094A-41CA-85F7-42C71C013585}" type="pres">
      <dgm:prSet presAssocID="{F3F69C83-2681-4981-85D3-1C5E55174B75}" presName="sibTrans" presStyleLbl="sibTrans2D1" presStyleIdx="2" presStyleCnt="7"/>
      <dgm:spPr/>
      <dgm:t>
        <a:bodyPr/>
        <a:lstStyle/>
        <a:p>
          <a:endParaRPr lang="en-US"/>
        </a:p>
      </dgm:t>
    </dgm:pt>
    <dgm:pt modelId="{07ED18EA-3D76-43C3-89BF-A0FB7219B907}" type="pres">
      <dgm:prSet presAssocID="{F3F69C83-2681-4981-85D3-1C5E55174B75}" presName="connectorText" presStyleLbl="sibTrans2D1" presStyleIdx="2" presStyleCnt="7"/>
      <dgm:spPr/>
      <dgm:t>
        <a:bodyPr/>
        <a:lstStyle/>
        <a:p>
          <a:endParaRPr lang="en-US"/>
        </a:p>
      </dgm:t>
    </dgm:pt>
    <dgm:pt modelId="{08CFE2B9-ED58-4F42-8220-E809BA433709}" type="pres">
      <dgm:prSet presAssocID="{7E4E9E4A-74F1-47E1-920F-30E876B8DE32}" presName="node" presStyleLbl="node1" presStyleIdx="3" presStyleCnt="7" custRadScaleRad="99966" custRadScaleInc="3303">
        <dgm:presLayoutVars>
          <dgm:bulletEnabled val="1"/>
        </dgm:presLayoutVars>
      </dgm:prSet>
      <dgm:spPr/>
      <dgm:t>
        <a:bodyPr/>
        <a:lstStyle/>
        <a:p>
          <a:endParaRPr lang="en-US"/>
        </a:p>
      </dgm:t>
    </dgm:pt>
    <dgm:pt modelId="{1E77722A-895F-4808-8BCC-9F77CB40F697}" type="pres">
      <dgm:prSet presAssocID="{5472B38F-44D0-48A7-ABD8-10D80EB0E3EE}" presName="sibTrans" presStyleLbl="sibTrans2D1" presStyleIdx="3" presStyleCnt="7"/>
      <dgm:spPr/>
      <dgm:t>
        <a:bodyPr/>
        <a:lstStyle/>
        <a:p>
          <a:endParaRPr lang="en-US"/>
        </a:p>
      </dgm:t>
    </dgm:pt>
    <dgm:pt modelId="{CCFD56B4-6A7F-406F-B23B-618A0162AAC8}" type="pres">
      <dgm:prSet presAssocID="{5472B38F-44D0-48A7-ABD8-10D80EB0E3EE}" presName="connectorText" presStyleLbl="sibTrans2D1" presStyleIdx="3" presStyleCnt="7"/>
      <dgm:spPr/>
      <dgm:t>
        <a:bodyPr/>
        <a:lstStyle/>
        <a:p>
          <a:endParaRPr lang="en-US"/>
        </a:p>
      </dgm:t>
    </dgm:pt>
    <dgm:pt modelId="{963305EC-DCFF-4364-A9EB-B7FF1C8BE6F4}" type="pres">
      <dgm:prSet presAssocID="{852ABA4C-F177-48E8-81C1-79144F015064}" presName="node" presStyleLbl="node1" presStyleIdx="4" presStyleCnt="7">
        <dgm:presLayoutVars>
          <dgm:bulletEnabled val="1"/>
        </dgm:presLayoutVars>
      </dgm:prSet>
      <dgm:spPr/>
      <dgm:t>
        <a:bodyPr/>
        <a:lstStyle/>
        <a:p>
          <a:endParaRPr lang="en-US"/>
        </a:p>
      </dgm:t>
    </dgm:pt>
    <dgm:pt modelId="{5FB6D6DF-46AB-4855-94B5-C0C758EEBD4E}" type="pres">
      <dgm:prSet presAssocID="{F8F88166-4F9F-4746-9AD0-35BF13183631}" presName="sibTrans" presStyleLbl="sibTrans2D1" presStyleIdx="4" presStyleCnt="7"/>
      <dgm:spPr/>
      <dgm:t>
        <a:bodyPr/>
        <a:lstStyle/>
        <a:p>
          <a:endParaRPr lang="en-US"/>
        </a:p>
      </dgm:t>
    </dgm:pt>
    <dgm:pt modelId="{3B48DBCD-45D3-4847-9817-FF7ABF6E02E1}" type="pres">
      <dgm:prSet presAssocID="{F8F88166-4F9F-4746-9AD0-35BF13183631}" presName="connectorText" presStyleLbl="sibTrans2D1" presStyleIdx="4" presStyleCnt="7"/>
      <dgm:spPr/>
      <dgm:t>
        <a:bodyPr/>
        <a:lstStyle/>
        <a:p>
          <a:endParaRPr lang="en-US"/>
        </a:p>
      </dgm:t>
    </dgm:pt>
    <dgm:pt modelId="{89147E65-A777-4198-B639-25D49858E538}" type="pres">
      <dgm:prSet presAssocID="{F1967579-E18E-4249-86F2-7C2505FF4D86}" presName="node" presStyleLbl="node1" presStyleIdx="5" presStyleCnt="7">
        <dgm:presLayoutVars>
          <dgm:bulletEnabled val="1"/>
        </dgm:presLayoutVars>
      </dgm:prSet>
      <dgm:spPr/>
      <dgm:t>
        <a:bodyPr/>
        <a:lstStyle/>
        <a:p>
          <a:endParaRPr lang="en-US"/>
        </a:p>
      </dgm:t>
    </dgm:pt>
    <dgm:pt modelId="{BA49888F-D660-4D1F-9452-5C56A6EE5EB6}" type="pres">
      <dgm:prSet presAssocID="{02DEDE18-0B85-478D-93B9-7BE8B25B7E03}" presName="sibTrans" presStyleLbl="sibTrans2D1" presStyleIdx="5" presStyleCnt="7"/>
      <dgm:spPr/>
      <dgm:t>
        <a:bodyPr/>
        <a:lstStyle/>
        <a:p>
          <a:endParaRPr lang="en-US"/>
        </a:p>
      </dgm:t>
    </dgm:pt>
    <dgm:pt modelId="{120FB346-9C59-465A-8D6F-8255183E46A4}" type="pres">
      <dgm:prSet presAssocID="{02DEDE18-0B85-478D-93B9-7BE8B25B7E03}" presName="connectorText" presStyleLbl="sibTrans2D1" presStyleIdx="5" presStyleCnt="7"/>
      <dgm:spPr/>
      <dgm:t>
        <a:bodyPr/>
        <a:lstStyle/>
        <a:p>
          <a:endParaRPr lang="en-US"/>
        </a:p>
      </dgm:t>
    </dgm:pt>
    <dgm:pt modelId="{24AD412E-EAF9-4DBD-A30D-B36D1B5963E9}" type="pres">
      <dgm:prSet presAssocID="{4DBC9623-F6B9-4985-9058-0FC835AF4BE9}" presName="node" presStyleLbl="node1" presStyleIdx="6" presStyleCnt="7">
        <dgm:presLayoutVars>
          <dgm:bulletEnabled val="1"/>
        </dgm:presLayoutVars>
      </dgm:prSet>
      <dgm:spPr/>
      <dgm:t>
        <a:bodyPr/>
        <a:lstStyle/>
        <a:p>
          <a:endParaRPr lang="en-US"/>
        </a:p>
      </dgm:t>
    </dgm:pt>
    <dgm:pt modelId="{52BB9F86-D8AF-49F7-AA5C-17FBA5EBB2A0}" type="pres">
      <dgm:prSet presAssocID="{C28E33D8-ABF2-4030-A086-DC6D7FFACE58}" presName="sibTrans" presStyleLbl="sibTrans2D1" presStyleIdx="6" presStyleCnt="7"/>
      <dgm:spPr/>
      <dgm:t>
        <a:bodyPr/>
        <a:lstStyle/>
        <a:p>
          <a:endParaRPr lang="en-US"/>
        </a:p>
      </dgm:t>
    </dgm:pt>
    <dgm:pt modelId="{74551AF1-91D3-403D-8C5F-F2AEC1F49330}" type="pres">
      <dgm:prSet presAssocID="{C28E33D8-ABF2-4030-A086-DC6D7FFACE58}" presName="connectorText" presStyleLbl="sibTrans2D1" presStyleIdx="6" presStyleCnt="7"/>
      <dgm:spPr/>
      <dgm:t>
        <a:bodyPr/>
        <a:lstStyle/>
        <a:p>
          <a:endParaRPr lang="en-US"/>
        </a:p>
      </dgm:t>
    </dgm:pt>
  </dgm:ptLst>
  <dgm:cxnLst>
    <dgm:cxn modelId="{C135BAF5-4299-4373-B909-7596422C9775}" srcId="{2D0A7AB9-029B-4E13-999F-7F57B3B2ECFA}" destId="{852ABA4C-F177-48E8-81C1-79144F015064}" srcOrd="4" destOrd="0" parTransId="{6A39F19B-19B7-4012-BD97-5DF5CF20009F}" sibTransId="{F8F88166-4F9F-4746-9AD0-35BF13183631}"/>
    <dgm:cxn modelId="{43E08F9C-9242-4FDB-AF9C-BEFBCDCF7E57}" type="presOf" srcId="{C28E33D8-ABF2-4030-A086-DC6D7FFACE58}" destId="{52BB9F86-D8AF-49F7-AA5C-17FBA5EBB2A0}" srcOrd="0" destOrd="0" presId="urn:microsoft.com/office/officeart/2005/8/layout/cycle2"/>
    <dgm:cxn modelId="{D84C15BB-A1C8-4035-BA2C-2552639026A3}" type="presOf" srcId="{5472B38F-44D0-48A7-ABD8-10D80EB0E3EE}" destId="{1E77722A-895F-4808-8BCC-9F77CB40F697}" srcOrd="0" destOrd="0" presId="urn:microsoft.com/office/officeart/2005/8/layout/cycle2"/>
    <dgm:cxn modelId="{6761423E-C0AB-4183-A141-B37E9331840D}" type="presOf" srcId="{7E63546A-A2FF-4907-B19C-917E7BDF6964}" destId="{D778FED4-3B86-4D24-9E07-96D2F6F27361}" srcOrd="1" destOrd="0" presId="urn:microsoft.com/office/officeart/2005/8/layout/cycle2"/>
    <dgm:cxn modelId="{C710ED16-EE2A-47AA-9AF6-D01559F81DF1}" type="presOf" srcId="{F3F69C83-2681-4981-85D3-1C5E55174B75}" destId="{1D37F8E3-094A-41CA-85F7-42C71C013585}" srcOrd="0" destOrd="0" presId="urn:microsoft.com/office/officeart/2005/8/layout/cycle2"/>
    <dgm:cxn modelId="{3E166C9D-A339-4EE6-8025-6F09737DE01F}" type="presOf" srcId="{2D0A7AB9-029B-4E13-999F-7F57B3B2ECFA}" destId="{BA33BCE9-6D1C-416A-9822-8E91C91A49DD}" srcOrd="0" destOrd="0" presId="urn:microsoft.com/office/officeart/2005/8/layout/cycle2"/>
    <dgm:cxn modelId="{F17E61E7-9940-44A9-B646-F38E9986E2A1}" type="presOf" srcId="{02DEDE18-0B85-478D-93B9-7BE8B25B7E03}" destId="{120FB346-9C59-465A-8D6F-8255183E46A4}" srcOrd="1" destOrd="0" presId="urn:microsoft.com/office/officeart/2005/8/layout/cycle2"/>
    <dgm:cxn modelId="{693858C6-5B90-42EF-AC52-90F1C07FD74D}" type="presOf" srcId="{F1967579-E18E-4249-86F2-7C2505FF4D86}" destId="{89147E65-A777-4198-B639-25D49858E538}" srcOrd="0" destOrd="0" presId="urn:microsoft.com/office/officeart/2005/8/layout/cycle2"/>
    <dgm:cxn modelId="{7CC1FC55-38CB-4EFD-8B4C-FEBA976EE808}" srcId="{2D0A7AB9-029B-4E13-999F-7F57B3B2ECFA}" destId="{4DBC9623-F6B9-4985-9058-0FC835AF4BE9}" srcOrd="6" destOrd="0" parTransId="{74C2B8B4-5FBF-4BD4-B8E2-B3B54F34FF97}" sibTransId="{C28E33D8-ABF2-4030-A086-DC6D7FFACE58}"/>
    <dgm:cxn modelId="{D1560E65-FF28-4371-9B02-1FCCA84749D7}" type="presOf" srcId="{F3F69C83-2681-4981-85D3-1C5E55174B75}" destId="{07ED18EA-3D76-43C3-89BF-A0FB7219B907}" srcOrd="1" destOrd="0" presId="urn:microsoft.com/office/officeart/2005/8/layout/cycle2"/>
    <dgm:cxn modelId="{944AF84D-F02A-4283-9236-5DFE13ED787C}" type="presOf" srcId="{5472B38F-44D0-48A7-ABD8-10D80EB0E3EE}" destId="{CCFD56B4-6A7F-406F-B23B-618A0162AAC8}" srcOrd="1" destOrd="0" presId="urn:microsoft.com/office/officeart/2005/8/layout/cycle2"/>
    <dgm:cxn modelId="{E5BFDC8A-3A16-4DF5-A92E-4EE1736D5142}" type="presOf" srcId="{3262754D-E1D4-4A91-AA59-1BA89AF475CA}" destId="{2B601B79-73E7-4B6D-A455-45C8E708254E}" srcOrd="0" destOrd="0" presId="urn:microsoft.com/office/officeart/2005/8/layout/cycle2"/>
    <dgm:cxn modelId="{7956893F-9F75-4E45-8AC5-BBAB141B0256}" srcId="{2D0A7AB9-029B-4E13-999F-7F57B3B2ECFA}" destId="{7E4E9E4A-74F1-47E1-920F-30E876B8DE32}" srcOrd="3" destOrd="0" parTransId="{F2809680-2511-4B37-8B8C-A9668EA0D9F3}" sibTransId="{5472B38F-44D0-48A7-ABD8-10D80EB0E3EE}"/>
    <dgm:cxn modelId="{D7052435-0561-4877-ADB5-BCE7FFC58675}" type="presOf" srcId="{7E4E9E4A-74F1-47E1-920F-30E876B8DE32}" destId="{08CFE2B9-ED58-4F42-8220-E809BA433709}" srcOrd="0" destOrd="0" presId="urn:microsoft.com/office/officeart/2005/8/layout/cycle2"/>
    <dgm:cxn modelId="{EA2CB19D-A48D-4947-865E-8D78A1C2209F}" type="presOf" srcId="{9BA9CB2C-ECE4-451D-9287-2222BDA9B757}" destId="{6425AF08-1ACA-42A3-BAD3-78B1CA543EE1}" srcOrd="0" destOrd="0" presId="urn:microsoft.com/office/officeart/2005/8/layout/cycle2"/>
    <dgm:cxn modelId="{33A2907B-8753-4808-8B47-D02DA49B52FF}" srcId="{2D0A7AB9-029B-4E13-999F-7F57B3B2ECFA}" destId="{3262754D-E1D4-4A91-AA59-1BA89AF475CA}" srcOrd="1" destOrd="0" parTransId="{471563A4-1602-4CCE-A319-06BEAEA08A0D}" sibTransId="{7E63546A-A2FF-4907-B19C-917E7BDF6964}"/>
    <dgm:cxn modelId="{183AFA48-3F5F-46AA-946B-AC9FA755BE22}" type="presOf" srcId="{852ABA4C-F177-48E8-81C1-79144F015064}" destId="{963305EC-DCFF-4364-A9EB-B7FF1C8BE6F4}" srcOrd="0" destOrd="0" presId="urn:microsoft.com/office/officeart/2005/8/layout/cycle2"/>
    <dgm:cxn modelId="{F577C9BA-9D59-4F65-903E-65841CC65F58}" type="presOf" srcId="{F620DC24-746C-486E-A54F-DCD8DCDAB2B4}" destId="{52DA7553-73E7-4563-9E08-FA4F2746C343}" srcOrd="0" destOrd="0" presId="urn:microsoft.com/office/officeart/2005/8/layout/cycle2"/>
    <dgm:cxn modelId="{994F36B1-42D2-4CDA-B358-B3B6094D4516}" type="presOf" srcId="{7E63546A-A2FF-4907-B19C-917E7BDF6964}" destId="{7365E344-92CC-433B-B4CF-C519BE02F853}" srcOrd="0" destOrd="0" presId="urn:microsoft.com/office/officeart/2005/8/layout/cycle2"/>
    <dgm:cxn modelId="{6C8D2FCD-BEFD-43B0-9E0D-7A9D16568EDF}" srcId="{2D0A7AB9-029B-4E13-999F-7F57B3B2ECFA}" destId="{F1967579-E18E-4249-86F2-7C2505FF4D86}" srcOrd="5" destOrd="0" parTransId="{96589810-929E-4D39-B611-6D5D031BC002}" sibTransId="{02DEDE18-0B85-478D-93B9-7BE8B25B7E03}"/>
    <dgm:cxn modelId="{0F9BD270-0AD3-4ED7-9719-55600E1BBD15}" type="presOf" srcId="{C28E33D8-ABF2-4030-A086-DC6D7FFACE58}" destId="{74551AF1-91D3-403D-8C5F-F2AEC1F49330}" srcOrd="1" destOrd="0" presId="urn:microsoft.com/office/officeart/2005/8/layout/cycle2"/>
    <dgm:cxn modelId="{990DF83B-99EF-4EC4-9FF5-1C44F584C823}" type="presOf" srcId="{F8F88166-4F9F-4746-9AD0-35BF13183631}" destId="{3B48DBCD-45D3-4847-9817-FF7ABF6E02E1}" srcOrd="1" destOrd="0" presId="urn:microsoft.com/office/officeart/2005/8/layout/cycle2"/>
    <dgm:cxn modelId="{27BACFF9-9CFE-4C59-9832-6EDC10E8710A}" srcId="{2D0A7AB9-029B-4E13-999F-7F57B3B2ECFA}" destId="{9514B3D5-C088-42D9-9147-34621F8904AB}" srcOrd="0" destOrd="0" parTransId="{B9F8DD8A-B2BD-4825-B903-9224AA9D64E6}" sibTransId="{9BA9CB2C-ECE4-451D-9287-2222BDA9B757}"/>
    <dgm:cxn modelId="{7A93A893-E369-4429-A4B2-1FD7F5C576A2}" type="presOf" srcId="{9BA9CB2C-ECE4-451D-9287-2222BDA9B757}" destId="{6EA86149-278B-4942-9CD8-453257123B78}" srcOrd="1" destOrd="0" presId="urn:microsoft.com/office/officeart/2005/8/layout/cycle2"/>
    <dgm:cxn modelId="{8EFC1518-C850-41BF-9835-42C1526678E9}" type="presOf" srcId="{4DBC9623-F6B9-4985-9058-0FC835AF4BE9}" destId="{24AD412E-EAF9-4DBD-A30D-B36D1B5963E9}" srcOrd="0" destOrd="0" presId="urn:microsoft.com/office/officeart/2005/8/layout/cycle2"/>
    <dgm:cxn modelId="{78858836-146D-471E-9F55-3FE925DE00F7}" srcId="{2D0A7AB9-029B-4E13-999F-7F57B3B2ECFA}" destId="{F620DC24-746C-486E-A54F-DCD8DCDAB2B4}" srcOrd="2" destOrd="0" parTransId="{0BC48211-E9E3-4456-82D7-0EA57508D0AC}" sibTransId="{F3F69C83-2681-4981-85D3-1C5E55174B75}"/>
    <dgm:cxn modelId="{5D5D8AEC-FB97-488F-A2B6-0FD07C9EE109}" type="presOf" srcId="{F8F88166-4F9F-4746-9AD0-35BF13183631}" destId="{5FB6D6DF-46AB-4855-94B5-C0C758EEBD4E}" srcOrd="0" destOrd="0" presId="urn:microsoft.com/office/officeart/2005/8/layout/cycle2"/>
    <dgm:cxn modelId="{3B79D37B-8CD6-46D6-83EC-1C8DFC885722}" type="presOf" srcId="{02DEDE18-0B85-478D-93B9-7BE8B25B7E03}" destId="{BA49888F-D660-4D1F-9452-5C56A6EE5EB6}" srcOrd="0" destOrd="0" presId="urn:microsoft.com/office/officeart/2005/8/layout/cycle2"/>
    <dgm:cxn modelId="{4623AF0E-7953-416E-90E5-FC7CE3165305}" type="presOf" srcId="{9514B3D5-C088-42D9-9147-34621F8904AB}" destId="{A9F784FA-55E1-4488-950F-BFDE9FD1567C}" srcOrd="0" destOrd="0" presId="urn:microsoft.com/office/officeart/2005/8/layout/cycle2"/>
    <dgm:cxn modelId="{2C80461F-9BD3-4B73-8DC5-0A72F9DEE6F5}" type="presParOf" srcId="{BA33BCE9-6D1C-416A-9822-8E91C91A49DD}" destId="{A9F784FA-55E1-4488-950F-BFDE9FD1567C}" srcOrd="0" destOrd="0" presId="urn:microsoft.com/office/officeart/2005/8/layout/cycle2"/>
    <dgm:cxn modelId="{CFFB5186-AB66-4460-9297-3ACC36BEECB7}" type="presParOf" srcId="{BA33BCE9-6D1C-416A-9822-8E91C91A49DD}" destId="{6425AF08-1ACA-42A3-BAD3-78B1CA543EE1}" srcOrd="1" destOrd="0" presId="urn:microsoft.com/office/officeart/2005/8/layout/cycle2"/>
    <dgm:cxn modelId="{D16F99A4-634B-4877-AC14-0AB8C388E52D}" type="presParOf" srcId="{6425AF08-1ACA-42A3-BAD3-78B1CA543EE1}" destId="{6EA86149-278B-4942-9CD8-453257123B78}" srcOrd="0" destOrd="0" presId="urn:microsoft.com/office/officeart/2005/8/layout/cycle2"/>
    <dgm:cxn modelId="{661AD7C9-54FA-4701-80A0-DF689A1C5519}" type="presParOf" srcId="{BA33BCE9-6D1C-416A-9822-8E91C91A49DD}" destId="{2B601B79-73E7-4B6D-A455-45C8E708254E}" srcOrd="2" destOrd="0" presId="urn:microsoft.com/office/officeart/2005/8/layout/cycle2"/>
    <dgm:cxn modelId="{21FC125F-8219-4A53-B633-8F3FF2BA4633}" type="presParOf" srcId="{BA33BCE9-6D1C-416A-9822-8E91C91A49DD}" destId="{7365E344-92CC-433B-B4CF-C519BE02F853}" srcOrd="3" destOrd="0" presId="urn:microsoft.com/office/officeart/2005/8/layout/cycle2"/>
    <dgm:cxn modelId="{851B0DCD-5673-4A64-871B-77E387D3CE55}" type="presParOf" srcId="{7365E344-92CC-433B-B4CF-C519BE02F853}" destId="{D778FED4-3B86-4D24-9E07-96D2F6F27361}" srcOrd="0" destOrd="0" presId="urn:microsoft.com/office/officeart/2005/8/layout/cycle2"/>
    <dgm:cxn modelId="{C75D5E7B-675A-4DBD-8B73-975F848945A0}" type="presParOf" srcId="{BA33BCE9-6D1C-416A-9822-8E91C91A49DD}" destId="{52DA7553-73E7-4563-9E08-FA4F2746C343}" srcOrd="4" destOrd="0" presId="urn:microsoft.com/office/officeart/2005/8/layout/cycle2"/>
    <dgm:cxn modelId="{DEF98EBA-5F18-406C-8760-9F8E9DDEC898}" type="presParOf" srcId="{BA33BCE9-6D1C-416A-9822-8E91C91A49DD}" destId="{1D37F8E3-094A-41CA-85F7-42C71C013585}" srcOrd="5" destOrd="0" presId="urn:microsoft.com/office/officeart/2005/8/layout/cycle2"/>
    <dgm:cxn modelId="{50F3340C-350E-4C7A-B805-8B65B610C027}" type="presParOf" srcId="{1D37F8E3-094A-41CA-85F7-42C71C013585}" destId="{07ED18EA-3D76-43C3-89BF-A0FB7219B907}" srcOrd="0" destOrd="0" presId="urn:microsoft.com/office/officeart/2005/8/layout/cycle2"/>
    <dgm:cxn modelId="{57E433CF-B8CD-47B8-8BC9-C7FDED38B82E}" type="presParOf" srcId="{BA33BCE9-6D1C-416A-9822-8E91C91A49DD}" destId="{08CFE2B9-ED58-4F42-8220-E809BA433709}" srcOrd="6" destOrd="0" presId="urn:microsoft.com/office/officeart/2005/8/layout/cycle2"/>
    <dgm:cxn modelId="{819D2F75-EE7A-445F-8E5B-408EE2F6D266}" type="presParOf" srcId="{BA33BCE9-6D1C-416A-9822-8E91C91A49DD}" destId="{1E77722A-895F-4808-8BCC-9F77CB40F697}" srcOrd="7" destOrd="0" presId="urn:microsoft.com/office/officeart/2005/8/layout/cycle2"/>
    <dgm:cxn modelId="{85D72DCE-C897-4623-9916-B0DB20250E15}" type="presParOf" srcId="{1E77722A-895F-4808-8BCC-9F77CB40F697}" destId="{CCFD56B4-6A7F-406F-B23B-618A0162AAC8}" srcOrd="0" destOrd="0" presId="urn:microsoft.com/office/officeart/2005/8/layout/cycle2"/>
    <dgm:cxn modelId="{0C3E1EEB-8A6A-4995-839D-F8C5D53E901A}" type="presParOf" srcId="{BA33BCE9-6D1C-416A-9822-8E91C91A49DD}" destId="{963305EC-DCFF-4364-A9EB-B7FF1C8BE6F4}" srcOrd="8" destOrd="0" presId="urn:microsoft.com/office/officeart/2005/8/layout/cycle2"/>
    <dgm:cxn modelId="{A437EAAB-1008-44E1-BF76-26466D9C9E1B}" type="presParOf" srcId="{BA33BCE9-6D1C-416A-9822-8E91C91A49DD}" destId="{5FB6D6DF-46AB-4855-94B5-C0C758EEBD4E}" srcOrd="9" destOrd="0" presId="urn:microsoft.com/office/officeart/2005/8/layout/cycle2"/>
    <dgm:cxn modelId="{369AADE5-9659-454A-A5A4-783B9FA518BF}" type="presParOf" srcId="{5FB6D6DF-46AB-4855-94B5-C0C758EEBD4E}" destId="{3B48DBCD-45D3-4847-9817-FF7ABF6E02E1}" srcOrd="0" destOrd="0" presId="urn:microsoft.com/office/officeart/2005/8/layout/cycle2"/>
    <dgm:cxn modelId="{969C05FC-F9D3-4AFC-A0F5-44638F53D015}" type="presParOf" srcId="{BA33BCE9-6D1C-416A-9822-8E91C91A49DD}" destId="{89147E65-A777-4198-B639-25D49858E538}" srcOrd="10" destOrd="0" presId="urn:microsoft.com/office/officeart/2005/8/layout/cycle2"/>
    <dgm:cxn modelId="{E24E7B24-A71F-4DF4-9FB6-2CC7B1893E2D}" type="presParOf" srcId="{BA33BCE9-6D1C-416A-9822-8E91C91A49DD}" destId="{BA49888F-D660-4D1F-9452-5C56A6EE5EB6}" srcOrd="11" destOrd="0" presId="urn:microsoft.com/office/officeart/2005/8/layout/cycle2"/>
    <dgm:cxn modelId="{876FAA81-BB41-4890-9353-81A2F67DC0B7}" type="presParOf" srcId="{BA49888F-D660-4D1F-9452-5C56A6EE5EB6}" destId="{120FB346-9C59-465A-8D6F-8255183E46A4}" srcOrd="0" destOrd="0" presId="urn:microsoft.com/office/officeart/2005/8/layout/cycle2"/>
    <dgm:cxn modelId="{229302A7-D04B-45BD-948F-95C34BE04EF9}" type="presParOf" srcId="{BA33BCE9-6D1C-416A-9822-8E91C91A49DD}" destId="{24AD412E-EAF9-4DBD-A30D-B36D1B5963E9}" srcOrd="12" destOrd="0" presId="urn:microsoft.com/office/officeart/2005/8/layout/cycle2"/>
    <dgm:cxn modelId="{10C35358-85EA-49C8-A6F9-52296A63743B}" type="presParOf" srcId="{BA33BCE9-6D1C-416A-9822-8E91C91A49DD}" destId="{52BB9F86-D8AF-49F7-AA5C-17FBA5EBB2A0}" srcOrd="13" destOrd="0" presId="urn:microsoft.com/office/officeart/2005/8/layout/cycle2"/>
    <dgm:cxn modelId="{03237004-A4C6-4109-A8C2-5331F80F2DAA}" type="presParOf" srcId="{52BB9F86-D8AF-49F7-AA5C-17FBA5EBB2A0}" destId="{74551AF1-91D3-403D-8C5F-F2AEC1F49330}" srcOrd="0" destOrd="0" presId="urn:microsoft.com/office/officeart/2005/8/layout/cycle2"/>
  </dgm:cxnLst>
  <dgm:bg>
    <a:solidFill>
      <a:schemeClr val="accent2">
        <a:lumMod val="20000"/>
        <a:lumOff val="8000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F784FA-55E1-4488-950F-BFDE9FD1567C}">
      <dsp:nvSpPr>
        <dsp:cNvPr id="0" name=""/>
        <dsp:cNvSpPr/>
      </dsp:nvSpPr>
      <dsp:spPr>
        <a:xfrm>
          <a:off x="3436516" y="0"/>
          <a:ext cx="1338113" cy="133811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solidFill>
                <a:srgbClr val="FFC000"/>
              </a:solidFill>
            </a:rPr>
            <a:t>Inorganic salts </a:t>
          </a:r>
          <a:endParaRPr lang="en-US" sz="1800" kern="1200" dirty="0">
            <a:solidFill>
              <a:srgbClr val="FFC000"/>
            </a:solidFill>
          </a:endParaRPr>
        </a:p>
      </dsp:txBody>
      <dsp:txXfrm>
        <a:off x="3632478" y="195962"/>
        <a:ext cx="946189" cy="946189"/>
      </dsp:txXfrm>
    </dsp:sp>
    <dsp:sp modelId="{6425AF08-1ACA-42A3-BAD3-78B1CA543EE1}">
      <dsp:nvSpPr>
        <dsp:cNvPr id="0" name=""/>
        <dsp:cNvSpPr/>
      </dsp:nvSpPr>
      <dsp:spPr>
        <a:xfrm rot="1538189">
          <a:off x="4826122" y="875686"/>
          <a:ext cx="361084" cy="45161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4831454" y="942575"/>
        <a:ext cx="252759" cy="270967"/>
      </dsp:txXfrm>
    </dsp:sp>
    <dsp:sp modelId="{2B601B79-73E7-4B6D-A455-45C8E708254E}">
      <dsp:nvSpPr>
        <dsp:cNvPr id="0" name=""/>
        <dsp:cNvSpPr/>
      </dsp:nvSpPr>
      <dsp:spPr>
        <a:xfrm>
          <a:off x="5257125" y="873715"/>
          <a:ext cx="1338113" cy="133811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solidFill>
                <a:srgbClr val="FFC000"/>
              </a:solidFill>
            </a:rPr>
            <a:t>Lacto albumin </a:t>
          </a:r>
          <a:endParaRPr lang="en-US" sz="1800" kern="1200" dirty="0">
            <a:solidFill>
              <a:srgbClr val="FFC000"/>
            </a:solidFill>
          </a:endParaRPr>
        </a:p>
      </dsp:txBody>
      <dsp:txXfrm>
        <a:off x="5453087" y="1069677"/>
        <a:ext cx="946189" cy="946189"/>
      </dsp:txXfrm>
    </dsp:sp>
    <dsp:sp modelId="{7365E344-92CC-433B-B4CF-C519BE02F853}">
      <dsp:nvSpPr>
        <dsp:cNvPr id="0" name=""/>
        <dsp:cNvSpPr/>
      </dsp:nvSpPr>
      <dsp:spPr>
        <a:xfrm rot="4628571">
          <a:off x="5969447" y="2287170"/>
          <a:ext cx="356355" cy="45161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6011006" y="2325380"/>
        <a:ext cx="249449" cy="270967"/>
      </dsp:txXfrm>
    </dsp:sp>
    <dsp:sp modelId="{52DA7553-73E7-4563-9E08-FA4F2746C343}">
      <dsp:nvSpPr>
        <dsp:cNvPr id="0" name=""/>
        <dsp:cNvSpPr/>
      </dsp:nvSpPr>
      <dsp:spPr>
        <a:xfrm>
          <a:off x="5704499" y="2833791"/>
          <a:ext cx="1338113" cy="133811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solidFill>
                <a:srgbClr val="FFC000"/>
              </a:solidFill>
            </a:rPr>
            <a:t>Glucose</a:t>
          </a:r>
          <a:endParaRPr lang="en-US" sz="1800" kern="1200" dirty="0">
            <a:solidFill>
              <a:srgbClr val="FFC000"/>
            </a:solidFill>
          </a:endParaRPr>
        </a:p>
      </dsp:txBody>
      <dsp:txXfrm>
        <a:off x="5900461" y="3029753"/>
        <a:ext cx="946189" cy="946189"/>
      </dsp:txXfrm>
    </dsp:sp>
    <dsp:sp modelId="{1D37F8E3-094A-41CA-85F7-42C71C013585}">
      <dsp:nvSpPr>
        <dsp:cNvPr id="0" name=""/>
        <dsp:cNvSpPr/>
      </dsp:nvSpPr>
      <dsp:spPr>
        <a:xfrm rot="7754336">
          <a:off x="5553994" y="4055617"/>
          <a:ext cx="367379" cy="45161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rot="10800000">
        <a:off x="5643959" y="4103259"/>
        <a:ext cx="257165" cy="270967"/>
      </dsp:txXfrm>
    </dsp:sp>
    <dsp:sp modelId="{08CFE2B9-ED58-4F42-8220-E809BA433709}">
      <dsp:nvSpPr>
        <dsp:cNvPr id="0" name=""/>
        <dsp:cNvSpPr/>
      </dsp:nvSpPr>
      <dsp:spPr>
        <a:xfrm>
          <a:off x="4419600" y="4407049"/>
          <a:ext cx="1338113" cy="133811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solidFill>
                <a:srgbClr val="FFC000"/>
              </a:solidFill>
            </a:rPr>
            <a:t>Vitamins</a:t>
          </a:r>
          <a:endParaRPr lang="en-US" sz="1400" kern="1200" dirty="0" smtClean="0">
            <a:solidFill>
              <a:srgbClr val="FFC000"/>
            </a:solidFill>
          </a:endParaRPr>
        </a:p>
      </dsp:txBody>
      <dsp:txXfrm>
        <a:off x="4615562" y="4603011"/>
        <a:ext cx="946189" cy="946189"/>
      </dsp:txXfrm>
    </dsp:sp>
    <dsp:sp modelId="{1E77722A-895F-4808-8BCC-9F77CB40F697}">
      <dsp:nvSpPr>
        <dsp:cNvPr id="0" name=""/>
        <dsp:cNvSpPr/>
      </dsp:nvSpPr>
      <dsp:spPr>
        <a:xfrm rot="10802431">
          <a:off x="3938861" y="4849606"/>
          <a:ext cx="339722" cy="45161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rot="10800000">
        <a:off x="4040778" y="4939965"/>
        <a:ext cx="237805" cy="270967"/>
      </dsp:txXfrm>
    </dsp:sp>
    <dsp:sp modelId="{963305EC-DCFF-4364-A9EB-B7FF1C8BE6F4}">
      <dsp:nvSpPr>
        <dsp:cNvPr id="0" name=""/>
        <dsp:cNvSpPr/>
      </dsp:nvSpPr>
      <dsp:spPr>
        <a:xfrm>
          <a:off x="2440501" y="4405649"/>
          <a:ext cx="1338113" cy="133811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solidFill>
                <a:srgbClr val="FFC000"/>
              </a:solidFill>
            </a:rPr>
            <a:t>Sodium</a:t>
          </a:r>
          <a:r>
            <a:rPr lang="en-US" sz="1800" b="1" kern="1200" dirty="0" smtClean="0"/>
            <a:t> </a:t>
          </a:r>
          <a:r>
            <a:rPr lang="en-US" sz="1800" b="1" kern="1200" dirty="0" smtClean="0">
              <a:solidFill>
                <a:srgbClr val="FFC000"/>
              </a:solidFill>
            </a:rPr>
            <a:t>bicarbonate </a:t>
          </a:r>
          <a:endParaRPr lang="en-US" sz="1400" kern="1200" dirty="0">
            <a:solidFill>
              <a:srgbClr val="FFC000"/>
            </a:solidFill>
          </a:endParaRPr>
        </a:p>
      </dsp:txBody>
      <dsp:txXfrm>
        <a:off x="2636463" y="4601611"/>
        <a:ext cx="946189" cy="946189"/>
      </dsp:txXfrm>
    </dsp:sp>
    <dsp:sp modelId="{5FB6D6DF-46AB-4855-94B5-C0C758EEBD4E}">
      <dsp:nvSpPr>
        <dsp:cNvPr id="0" name=""/>
        <dsp:cNvSpPr/>
      </dsp:nvSpPr>
      <dsp:spPr>
        <a:xfrm rot="13885714">
          <a:off x="2310911" y="4070855"/>
          <a:ext cx="356355" cy="45161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rot="10800000">
        <a:off x="2397691" y="4202969"/>
        <a:ext cx="249449" cy="270967"/>
      </dsp:txXfrm>
    </dsp:sp>
    <dsp:sp modelId="{89147E65-A777-4198-B639-25D49858E538}">
      <dsp:nvSpPr>
        <dsp:cNvPr id="0" name=""/>
        <dsp:cNvSpPr/>
      </dsp:nvSpPr>
      <dsp:spPr>
        <a:xfrm>
          <a:off x="1186986" y="2833791"/>
          <a:ext cx="1338113" cy="133811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solidFill>
                <a:srgbClr val="FFC000"/>
              </a:solidFill>
            </a:rPr>
            <a:t>Phenol red </a:t>
          </a:r>
          <a:endParaRPr lang="en-US" sz="1800" kern="1200" dirty="0">
            <a:solidFill>
              <a:srgbClr val="FFC000"/>
            </a:solidFill>
          </a:endParaRPr>
        </a:p>
      </dsp:txBody>
      <dsp:txXfrm>
        <a:off x="1382948" y="3029753"/>
        <a:ext cx="946189" cy="946189"/>
      </dsp:txXfrm>
    </dsp:sp>
    <dsp:sp modelId="{BA49888F-D660-4D1F-9452-5C56A6EE5EB6}">
      <dsp:nvSpPr>
        <dsp:cNvPr id="0" name=""/>
        <dsp:cNvSpPr/>
      </dsp:nvSpPr>
      <dsp:spPr>
        <a:xfrm rot="16971429">
          <a:off x="1899308" y="2306836"/>
          <a:ext cx="356355" cy="45161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1940867" y="2449272"/>
        <a:ext cx="249449" cy="270967"/>
      </dsp:txXfrm>
    </dsp:sp>
    <dsp:sp modelId="{24AD412E-EAF9-4DBD-A30D-B36D1B5963E9}">
      <dsp:nvSpPr>
        <dsp:cNvPr id="0" name=""/>
        <dsp:cNvSpPr/>
      </dsp:nvSpPr>
      <dsp:spPr>
        <a:xfrm>
          <a:off x="1634360" y="873715"/>
          <a:ext cx="1338113" cy="133811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solidFill>
                <a:srgbClr val="FFC000"/>
              </a:solidFill>
            </a:rPr>
            <a:t>amino acids</a:t>
          </a:r>
          <a:endParaRPr lang="en-US" sz="1800" b="1" kern="1200" dirty="0">
            <a:solidFill>
              <a:srgbClr val="FFC000"/>
            </a:solidFill>
          </a:endParaRPr>
        </a:p>
      </dsp:txBody>
      <dsp:txXfrm>
        <a:off x="1830322" y="1069677"/>
        <a:ext cx="946189" cy="946189"/>
      </dsp:txXfrm>
    </dsp:sp>
    <dsp:sp modelId="{52BB9F86-D8AF-49F7-AA5C-17FBA5EBB2A0}">
      <dsp:nvSpPr>
        <dsp:cNvPr id="0" name=""/>
        <dsp:cNvSpPr/>
      </dsp:nvSpPr>
      <dsp:spPr>
        <a:xfrm rot="20048106">
          <a:off x="3019386" y="884457"/>
          <a:ext cx="352275" cy="45161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3024679" y="997832"/>
        <a:ext cx="246593" cy="270967"/>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8524EFA-3803-498A-B961-C8916954AD91}" type="datetimeFigureOut">
              <a:rPr lang="en-US" smtClean="0"/>
              <a:t>6/18/2026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3B7669-DFCA-418E-B572-4CBC9FF84CBC}" type="slidenum">
              <a:rPr lang="en-US" smtClean="0"/>
              <a:t>‹#›</a:t>
            </a:fld>
            <a:endParaRPr lang="en-US"/>
          </a:p>
        </p:txBody>
      </p:sp>
    </p:spTree>
    <p:extLst>
      <p:ext uri="{BB962C8B-B14F-4D97-AF65-F5344CB8AC3E}">
        <p14:creationId xmlns:p14="http://schemas.microsoft.com/office/powerpoint/2010/main" val="34390679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524EFA-3803-498A-B961-C8916954AD91}" type="datetimeFigureOut">
              <a:rPr lang="en-US" smtClean="0"/>
              <a:t>6/18/2026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3B7669-DFCA-418E-B572-4CBC9FF84CBC}" type="slidenum">
              <a:rPr lang="en-US" smtClean="0"/>
              <a:t>‹#›</a:t>
            </a:fld>
            <a:endParaRPr lang="en-US"/>
          </a:p>
        </p:txBody>
      </p:sp>
    </p:spTree>
    <p:extLst>
      <p:ext uri="{BB962C8B-B14F-4D97-AF65-F5344CB8AC3E}">
        <p14:creationId xmlns:p14="http://schemas.microsoft.com/office/powerpoint/2010/main" val="13804885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524EFA-3803-498A-B961-C8916954AD91}" type="datetimeFigureOut">
              <a:rPr lang="en-US" smtClean="0"/>
              <a:t>6/18/2026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3B7669-DFCA-418E-B572-4CBC9FF84CBC}" type="slidenum">
              <a:rPr lang="en-US" smtClean="0"/>
              <a:t>‹#›</a:t>
            </a:fld>
            <a:endParaRPr lang="en-US"/>
          </a:p>
        </p:txBody>
      </p:sp>
    </p:spTree>
    <p:extLst>
      <p:ext uri="{BB962C8B-B14F-4D97-AF65-F5344CB8AC3E}">
        <p14:creationId xmlns:p14="http://schemas.microsoft.com/office/powerpoint/2010/main" val="30978653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524EFA-3803-498A-B961-C8916954AD91}" type="datetimeFigureOut">
              <a:rPr lang="en-US" smtClean="0"/>
              <a:t>6/18/2026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3B7669-DFCA-418E-B572-4CBC9FF84CBC}" type="slidenum">
              <a:rPr lang="en-US" smtClean="0"/>
              <a:t>‹#›</a:t>
            </a:fld>
            <a:endParaRPr lang="en-US"/>
          </a:p>
        </p:txBody>
      </p:sp>
    </p:spTree>
    <p:extLst>
      <p:ext uri="{BB962C8B-B14F-4D97-AF65-F5344CB8AC3E}">
        <p14:creationId xmlns:p14="http://schemas.microsoft.com/office/powerpoint/2010/main" val="3264354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8524EFA-3803-498A-B961-C8916954AD91}" type="datetimeFigureOut">
              <a:rPr lang="en-US" smtClean="0"/>
              <a:t>6/18/2026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3B7669-DFCA-418E-B572-4CBC9FF84CBC}" type="slidenum">
              <a:rPr lang="en-US" smtClean="0"/>
              <a:t>‹#›</a:t>
            </a:fld>
            <a:endParaRPr lang="en-US"/>
          </a:p>
        </p:txBody>
      </p:sp>
    </p:spTree>
    <p:extLst>
      <p:ext uri="{BB962C8B-B14F-4D97-AF65-F5344CB8AC3E}">
        <p14:creationId xmlns:p14="http://schemas.microsoft.com/office/powerpoint/2010/main" val="7846523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8524EFA-3803-498A-B961-C8916954AD91}" type="datetimeFigureOut">
              <a:rPr lang="en-US" smtClean="0"/>
              <a:t>6/18/2026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3B7669-DFCA-418E-B572-4CBC9FF84CBC}" type="slidenum">
              <a:rPr lang="en-US" smtClean="0"/>
              <a:t>‹#›</a:t>
            </a:fld>
            <a:endParaRPr lang="en-US"/>
          </a:p>
        </p:txBody>
      </p:sp>
    </p:spTree>
    <p:extLst>
      <p:ext uri="{BB962C8B-B14F-4D97-AF65-F5344CB8AC3E}">
        <p14:creationId xmlns:p14="http://schemas.microsoft.com/office/powerpoint/2010/main" val="36497482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8524EFA-3803-498A-B961-C8916954AD91}" type="datetimeFigureOut">
              <a:rPr lang="en-US" smtClean="0"/>
              <a:t>6/18/2026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3B7669-DFCA-418E-B572-4CBC9FF84CBC}" type="slidenum">
              <a:rPr lang="en-US" smtClean="0"/>
              <a:t>‹#›</a:t>
            </a:fld>
            <a:endParaRPr lang="en-US"/>
          </a:p>
        </p:txBody>
      </p:sp>
    </p:spTree>
    <p:extLst>
      <p:ext uri="{BB962C8B-B14F-4D97-AF65-F5344CB8AC3E}">
        <p14:creationId xmlns:p14="http://schemas.microsoft.com/office/powerpoint/2010/main" val="3147332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8524EFA-3803-498A-B961-C8916954AD91}" type="datetimeFigureOut">
              <a:rPr lang="en-US" smtClean="0"/>
              <a:t>6/18/2026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3B7669-DFCA-418E-B572-4CBC9FF84CBC}" type="slidenum">
              <a:rPr lang="en-US" smtClean="0"/>
              <a:t>‹#›</a:t>
            </a:fld>
            <a:endParaRPr lang="en-US"/>
          </a:p>
        </p:txBody>
      </p:sp>
    </p:spTree>
    <p:extLst>
      <p:ext uri="{BB962C8B-B14F-4D97-AF65-F5344CB8AC3E}">
        <p14:creationId xmlns:p14="http://schemas.microsoft.com/office/powerpoint/2010/main" val="21306997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524EFA-3803-498A-B961-C8916954AD91}" type="datetimeFigureOut">
              <a:rPr lang="en-US" smtClean="0"/>
              <a:t>6/18/2026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3B7669-DFCA-418E-B572-4CBC9FF84CBC}" type="slidenum">
              <a:rPr lang="en-US" smtClean="0"/>
              <a:t>‹#›</a:t>
            </a:fld>
            <a:endParaRPr lang="en-US"/>
          </a:p>
        </p:txBody>
      </p:sp>
    </p:spTree>
    <p:extLst>
      <p:ext uri="{BB962C8B-B14F-4D97-AF65-F5344CB8AC3E}">
        <p14:creationId xmlns:p14="http://schemas.microsoft.com/office/powerpoint/2010/main" val="19204657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524EFA-3803-498A-B961-C8916954AD91}" type="datetimeFigureOut">
              <a:rPr lang="en-US" smtClean="0"/>
              <a:t>6/18/2026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3B7669-DFCA-418E-B572-4CBC9FF84CBC}" type="slidenum">
              <a:rPr lang="en-US" smtClean="0"/>
              <a:t>‹#›</a:t>
            </a:fld>
            <a:endParaRPr lang="en-US"/>
          </a:p>
        </p:txBody>
      </p:sp>
    </p:spTree>
    <p:extLst>
      <p:ext uri="{BB962C8B-B14F-4D97-AF65-F5344CB8AC3E}">
        <p14:creationId xmlns:p14="http://schemas.microsoft.com/office/powerpoint/2010/main" val="21912130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524EFA-3803-498A-B961-C8916954AD91}" type="datetimeFigureOut">
              <a:rPr lang="en-US" smtClean="0"/>
              <a:t>6/18/2026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3B7669-DFCA-418E-B572-4CBC9FF84CBC}" type="slidenum">
              <a:rPr lang="en-US" smtClean="0"/>
              <a:t>‹#›</a:t>
            </a:fld>
            <a:endParaRPr lang="en-US"/>
          </a:p>
        </p:txBody>
      </p:sp>
    </p:spTree>
    <p:extLst>
      <p:ext uri="{BB962C8B-B14F-4D97-AF65-F5344CB8AC3E}">
        <p14:creationId xmlns:p14="http://schemas.microsoft.com/office/powerpoint/2010/main" val="32214902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524EFA-3803-498A-B961-C8916954AD91}" type="datetimeFigureOut">
              <a:rPr lang="en-US" smtClean="0"/>
              <a:t>6/18/2026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3B7669-DFCA-418E-B572-4CBC9FF84CBC}" type="slidenum">
              <a:rPr lang="en-US" smtClean="0"/>
              <a:t>‹#›</a:t>
            </a:fld>
            <a:endParaRPr lang="en-US"/>
          </a:p>
        </p:txBody>
      </p:sp>
    </p:spTree>
    <p:extLst>
      <p:ext uri="{BB962C8B-B14F-4D97-AF65-F5344CB8AC3E}">
        <p14:creationId xmlns:p14="http://schemas.microsoft.com/office/powerpoint/2010/main" val="30272028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6.wmf"/></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3" Type="http://schemas.openxmlformats.org/officeDocument/2006/relationships/hyperlink" Target="https://doi.org/10.7554/eLife.41676" TargetMode="External"/><Relationship Id="rId18" Type="http://schemas.openxmlformats.org/officeDocument/2006/relationships/hyperlink" Target="https://doi.org/10.1186/s13578-018-0264-9" TargetMode="External"/><Relationship Id="rId26" Type="http://schemas.openxmlformats.org/officeDocument/2006/relationships/hyperlink" Target="https://pmc.ncbi.nlm.nih.gov/articles/PMC9809370/" TargetMode="External"/><Relationship Id="rId39" Type="http://schemas.openxmlformats.org/officeDocument/2006/relationships/hyperlink" Target="https://doi.org/10.1002/biot.201900411" TargetMode="External"/><Relationship Id="rId21" Type="http://schemas.openxmlformats.org/officeDocument/2006/relationships/hyperlink" Target="https://scholar.google.com/scholar_lookup?journal=Cell%20Biosci.&amp;title=A%20prospect%20of%20cell%20immortalization%20combined%20with%20matrix%20microenvironmental%20optimization%20strategy%20for%20tissue%20engineering%20and%20regeneration&amp;author=Y.%20Wang&amp;author=S.%20Chen&amp;author=Z.%20Yan&amp;author=M.%20Pei&amp;volume=9&amp;publication_year=2019&amp;pages=7&amp;pmid=30627420&amp;doi=10.1186/s13578-018-0264-9&amp;" TargetMode="External"/><Relationship Id="rId34" Type="http://schemas.openxmlformats.org/officeDocument/2006/relationships/hyperlink" Target="https://pubmed.ncbi.nlm.nih.gov/22745179/" TargetMode="External"/><Relationship Id="rId42" Type="http://schemas.openxmlformats.org/officeDocument/2006/relationships/hyperlink" Target="https://doi.org/10.3390/biomedicines9111613" TargetMode="External"/><Relationship Id="rId47" Type="http://schemas.openxmlformats.org/officeDocument/2006/relationships/hyperlink" Target="https://pmc.ncbi.nlm.nih.gov/articles/PMC8983651/" TargetMode="External"/><Relationship Id="rId50" Type="http://schemas.openxmlformats.org/officeDocument/2006/relationships/hyperlink" Target="https://doi.org/10.1111/j.1432-1033.1989.tb14534.x" TargetMode="External"/><Relationship Id="rId55" Type="http://schemas.openxmlformats.org/officeDocument/2006/relationships/hyperlink" Target="https://scholar.google.com/scholar_lookup?journal=J.%20Investig.%20Dermatol.&amp;title=Dispase,%20a%20neutral%20protease%20from%20Bacillus%20polymyxa,%20is%20a%20powerful%20fibronectinase%20and%20type%20IV%20collagenase&amp;author=K.S.%20Stenn&amp;author=R.%20Link&amp;author=G.%20Moellmann&amp;author=J.%20Madri&amp;author=E.%20Kuklinska&amp;volume=93&amp;publication_year=1989&amp;pages=287-290&amp;pmid=2546994&amp;doi=10.1111/1523-1747.ep12277593&amp;" TargetMode="External"/><Relationship Id="rId63" Type="http://schemas.openxmlformats.org/officeDocument/2006/relationships/hyperlink" Target="https://scholar.google.com/scholar_lookup?journal=Braz.%20J.%20Med.%20Biol.%20Res.&amp;title=Impact%20of%20cell%20harvesting%20methods%20on%20detection%20of%20cell%20surface%20proteins%20and%20apoptotic%20markers&amp;author=A.%20Nowak-Terpi%C5%82owska&amp;author=P.%20%C5%9Aledzi%C5%84ski&amp;author=J.%20Zeyland&amp;volume=54&amp;publication_year=2021&amp;pages=e10197&amp;pmid=33439932&amp;doi=10.1590/1414-431x202010197&amp;" TargetMode="External"/><Relationship Id="rId68" Type="http://schemas.openxmlformats.org/officeDocument/2006/relationships/hyperlink" Target="https://doi.org/10.1073/pnas.83.8.2496" TargetMode="External"/><Relationship Id="rId76" Type="http://schemas.openxmlformats.org/officeDocument/2006/relationships/hyperlink" Target="https://doi.org/10.14573/altex.2010.1.53" TargetMode="External"/><Relationship Id="rId7" Type="http://schemas.openxmlformats.org/officeDocument/2006/relationships/hyperlink" Target="https://pubmed.ncbi.nlm.nih.gov/34882777/" TargetMode="External"/><Relationship Id="rId71" Type="http://schemas.openxmlformats.org/officeDocument/2006/relationships/hyperlink" Target="https://scholar.google.com/scholar_lookup?journal=Proc.%20Natl.%20Acad.%20Sci.%20USA&amp;title=Phenol%20red%20in%20tissue%20culture%20media%20is%20a%20weak%20estrogen:%20Implications%20concerning%20the%20study%20of%20estrogen-responsive%20cells%20in%20culture&amp;author=Y.%20Berthois&amp;author=J.A.%20Katzenellenbogen&amp;author=B.S.%20Katzenellenbogen&amp;volume=83&amp;publication_year=1986&amp;pages=2496-2500&amp;pmid=3458212&amp;doi=10.1073/pnas.83.8.2496&amp;" TargetMode="External"/><Relationship Id="rId2" Type="http://schemas.openxmlformats.org/officeDocument/2006/relationships/hyperlink" Target="https://doi.org/10.3390/ani9100754" TargetMode="External"/><Relationship Id="rId16" Type="http://schemas.openxmlformats.org/officeDocument/2006/relationships/hyperlink" Target="https://scholar.google.com/scholar_lookup?journal=Elife&amp;title=Incidences%20of%20problematic%20cell%20lines%20are%20lower%20in%20papers%20that%20use%20RRIDs%20to%20identify%20cell%20lines&amp;author=Z.%20Babic&amp;author=A.%20Capes-Davis&amp;author=M.E.%20Martone&amp;author=A.%20Bairoch&amp;author=I.B.%20Ozyurt&amp;volume=8&amp;publication_year=2019&amp;pages=e41676&amp;pmid=30693867&amp;doi=10.7554/eLife.41676&amp;" TargetMode="External"/><Relationship Id="rId29" Type="http://schemas.openxmlformats.org/officeDocument/2006/relationships/hyperlink" Target="https://doi.org/10.1177/026119290503300313" TargetMode="External"/><Relationship Id="rId11" Type="http://schemas.openxmlformats.org/officeDocument/2006/relationships/hyperlink" Target="https://pubmed.ncbi.nlm.nih.gov/29023500/" TargetMode="External"/><Relationship Id="rId24" Type="http://schemas.openxmlformats.org/officeDocument/2006/relationships/hyperlink" Target="https://scholar.google.com/scholar_lookup?journal=J.%20Cell.%20Biochem.&amp;title=A%20comprehensive%20overview%20of%20CRISPR/Cas%209%20technology%20and%20application%20thereof%20in%20drug%20discovery&amp;author=A.%20Khurana&amp;author=N.%20Sayed&amp;author=V.%20Singh&amp;author=I.%20Khurana&amp;author=P.%20Allawadhi&amp;volume=123&amp;publication_year=2022&amp;pages=1674-1698&amp;pmid=36128934&amp;doi=10.1002/jcb.30329&amp;" TargetMode="External"/><Relationship Id="rId32" Type="http://schemas.openxmlformats.org/officeDocument/2006/relationships/hyperlink" Target="https://doi.org/10.18632/aging.100467" TargetMode="External"/><Relationship Id="rId37" Type="http://schemas.openxmlformats.org/officeDocument/2006/relationships/hyperlink" Target="https://pubmed.ncbi.nlm.nih.gov/31288997/" TargetMode="External"/><Relationship Id="rId40" Type="http://schemas.openxmlformats.org/officeDocument/2006/relationships/hyperlink" Target="https://pubmed.ncbi.nlm.nih.gov/31950598/" TargetMode="External"/><Relationship Id="rId45" Type="http://schemas.openxmlformats.org/officeDocument/2006/relationships/hyperlink" Target="https://scholar.google.com/scholar_lookup?journal=Biomedicines&amp;title=Flow%20cytometry:%20A%20blessing%20and%20a%20curse&amp;author=H.%20Drescher&amp;author=S.%20Weiskirchen&amp;author=R.%20Weiskirchen&amp;volume=9&amp;publication_year=2021&amp;pages=1613&amp;pmid=34829841&amp;doi=10.3390/biomedicines9111613&amp;" TargetMode="External"/><Relationship Id="rId53" Type="http://schemas.openxmlformats.org/officeDocument/2006/relationships/hyperlink" Target="https://doi.org/10.1111/1523-1747.ep12277593" TargetMode="External"/><Relationship Id="rId58" Type="http://schemas.openxmlformats.org/officeDocument/2006/relationships/hyperlink" Target="https://pubmed.ncbi.nlm.nih.gov/28139195/" TargetMode="External"/><Relationship Id="rId66" Type="http://schemas.openxmlformats.org/officeDocument/2006/relationships/hyperlink" Target="https://pubmed.ncbi.nlm.nih.gov/32211418/" TargetMode="External"/><Relationship Id="rId74" Type="http://schemas.openxmlformats.org/officeDocument/2006/relationships/hyperlink" Target="https://pubmed.ncbi.nlm.nih.gov/33791287/" TargetMode="External"/><Relationship Id="rId79" Type="http://schemas.openxmlformats.org/officeDocument/2006/relationships/hyperlink" Target="https://doi.org/10.1002/rmb2.12024" TargetMode="External"/><Relationship Id="rId5" Type="http://schemas.openxmlformats.org/officeDocument/2006/relationships/hyperlink" Target="https://scholar.google.com/scholar_lookup?journal=Animals&amp;title=The%203Rs%20and%20humane%20experimental%20technique:%20Implementing%20change&amp;author=R.C.%20Hubrecht&amp;author=E.%20Carter&amp;volume=9&amp;publication_year=2019&amp;pages=754&amp;pmid=31575048&amp;doi=10.3390/ani9100754&amp;" TargetMode="External"/><Relationship Id="rId61" Type="http://schemas.openxmlformats.org/officeDocument/2006/relationships/hyperlink" Target="https://pmc.ncbi.nlm.nih.gov/articles/PMC7798138/" TargetMode="External"/><Relationship Id="rId82" Type="http://schemas.openxmlformats.org/officeDocument/2006/relationships/hyperlink" Target="https://scholar.google.com/scholar_lookup?journal=Reprod.%20Med.%20Biol.&amp;title=Animal-cell%20culture%20media:%20History,%20characteristics,%20and%20current%20issues&amp;author=T.%20Yao&amp;author=Y.%20Asayama&amp;volume=16&amp;publication_year=2017&amp;pages=99-117&amp;pmid=29259457&amp;doi=10.1002/rmb2.12024&amp;" TargetMode="External"/><Relationship Id="rId10" Type="http://schemas.openxmlformats.org/officeDocument/2006/relationships/hyperlink" Target="https://pmc.ncbi.nlm.nih.gov/articles/PMC5638414/" TargetMode="External"/><Relationship Id="rId19" Type="http://schemas.openxmlformats.org/officeDocument/2006/relationships/hyperlink" Target="https://pmc.ncbi.nlm.nih.gov/articles/PMC6321683/" TargetMode="External"/><Relationship Id="rId31" Type="http://schemas.openxmlformats.org/officeDocument/2006/relationships/hyperlink" Target="https://scholar.google.com/scholar_lookup?journal=Altern.%20Lab.%20Anim.&amp;title=Guidance%20on%20good%20cell%20culture%20practice.%20A%20report%20of%20the%20second%20ECVAM%20task%20force%20on%20good%20cell%20culture%20practice&amp;author=S.%20Coecke&amp;author=M.%20Balls&amp;author=G.%20Bowe&amp;author=J.%20Davis&amp;author=G.%20Gstraunthaler&amp;volume=33&amp;publication_year=2005&amp;pages=261-287&amp;pmid=16180980&amp;doi=10.1177/026119290503300313&amp;" TargetMode="External"/><Relationship Id="rId44" Type="http://schemas.openxmlformats.org/officeDocument/2006/relationships/hyperlink" Target="https://pubmed.ncbi.nlm.nih.gov/34829841/" TargetMode="External"/><Relationship Id="rId52" Type="http://schemas.openxmlformats.org/officeDocument/2006/relationships/hyperlink" Target="https://scholar.google.com/scholar_lookup?journal=Eur.%20J.%20Biochem.&amp;title=Characterization%20of%20the%20S%E2%80%99-subsite%20specificity%20of%20porcine%20pancreatic%20elastase&amp;author=V.%20Schellenberger&amp;author=U.%20Schellenberger&amp;author=Y.V.%20Mitin&amp;author=H.D.%20Jakubke&amp;volume=179&amp;publication_year=1989&amp;pages=161-163&amp;pmid=2917556&amp;doi=10.1111/j.1432-1033.1989.tb14534.x&amp;" TargetMode="External"/><Relationship Id="rId60" Type="http://schemas.openxmlformats.org/officeDocument/2006/relationships/hyperlink" Target="https://doi.org/10.1590/1414-431x202010197" TargetMode="External"/><Relationship Id="rId65" Type="http://schemas.openxmlformats.org/officeDocument/2006/relationships/hyperlink" Target="https://pmc.ncbi.nlm.nih.gov/articles/PMC7067892/" TargetMode="External"/><Relationship Id="rId73" Type="http://schemas.openxmlformats.org/officeDocument/2006/relationships/hyperlink" Target="https://pmc.ncbi.nlm.nih.gov/articles/PMC8006267/" TargetMode="External"/><Relationship Id="rId78" Type="http://schemas.openxmlformats.org/officeDocument/2006/relationships/hyperlink" Target="https://scholar.google.com/scholar_lookup?journal=ALTEX&amp;title=Serum-free%20cell%20culture:%20The%20serum-free%20media%20interactive%20online%20database&amp;author=D.%20Brunner&amp;author=J.%20Frank&amp;author=H.%20Appl&amp;author=H.%20Sch%C3%B6ffl&amp;author=W.%20Pfaller&amp;volume=27&amp;publication_year=2010&amp;pages=53-62&amp;pmid=20390239&amp;doi=10.14573/altex.2010.1.53&amp;" TargetMode="External"/><Relationship Id="rId81" Type="http://schemas.openxmlformats.org/officeDocument/2006/relationships/hyperlink" Target="https://pubmed.ncbi.nlm.nih.gov/29259457/" TargetMode="External"/><Relationship Id="rId4" Type="http://schemas.openxmlformats.org/officeDocument/2006/relationships/hyperlink" Target="https://pubmed.ncbi.nlm.nih.gov/31575048/" TargetMode="External"/><Relationship Id="rId9" Type="http://schemas.openxmlformats.org/officeDocument/2006/relationships/hyperlink" Target="https://doi.org/10.1371/journal.pone.0186281" TargetMode="External"/><Relationship Id="rId14" Type="http://schemas.openxmlformats.org/officeDocument/2006/relationships/hyperlink" Target="https://pmc.ncbi.nlm.nih.gov/articles/PMC6351100/" TargetMode="External"/><Relationship Id="rId22" Type="http://schemas.openxmlformats.org/officeDocument/2006/relationships/hyperlink" Target="https://doi.org/10.1002/jcb.30329" TargetMode="External"/><Relationship Id="rId27" Type="http://schemas.openxmlformats.org/officeDocument/2006/relationships/hyperlink" Target="https://pubmed.ncbi.nlm.nih.gov/36605591/" TargetMode="External"/><Relationship Id="rId30" Type="http://schemas.openxmlformats.org/officeDocument/2006/relationships/hyperlink" Target="https://pubmed.ncbi.nlm.nih.gov/16180980/" TargetMode="External"/><Relationship Id="rId35" Type="http://schemas.openxmlformats.org/officeDocument/2006/relationships/hyperlink" Target="https://scholar.google.com/scholar_lookup?journal=Aging&amp;title=Replicatively%20senescent%20cells%20are%20arrested%20in%20G1%20and%20G2%20phases&amp;author=Z.%20Mao&amp;author=Z.%20Ke&amp;author=V.%20Gorbunova&amp;author=A.%20Seluanov&amp;volume=4&amp;publication_year=2012&amp;pages=431-435&amp;pmid=22745179&amp;doi=10.18632/aging.100467&amp;" TargetMode="External"/><Relationship Id="rId43" Type="http://schemas.openxmlformats.org/officeDocument/2006/relationships/hyperlink" Target="https://pmc.ncbi.nlm.nih.gov/articles/PMC8615642/" TargetMode="External"/><Relationship Id="rId48" Type="http://schemas.openxmlformats.org/officeDocument/2006/relationships/hyperlink" Target="https://pubmed.ncbi.nlm.nih.gov/35383242/" TargetMode="External"/><Relationship Id="rId56" Type="http://schemas.openxmlformats.org/officeDocument/2006/relationships/hyperlink" Target="https://doi.org/10.3727/096368917X694831" TargetMode="External"/><Relationship Id="rId64" Type="http://schemas.openxmlformats.org/officeDocument/2006/relationships/hyperlink" Target="https://doi.org/10.3389/fmolb.2020.00033" TargetMode="External"/><Relationship Id="rId69" Type="http://schemas.openxmlformats.org/officeDocument/2006/relationships/hyperlink" Target="https://pmc.ncbi.nlm.nih.gov/articles/PMC323325/" TargetMode="External"/><Relationship Id="rId77" Type="http://schemas.openxmlformats.org/officeDocument/2006/relationships/hyperlink" Target="https://pubmed.ncbi.nlm.nih.gov/20390239/" TargetMode="External"/><Relationship Id="rId8" Type="http://schemas.openxmlformats.org/officeDocument/2006/relationships/hyperlink" Target="https://scholar.google.com/scholar_lookup?journal=ALTEX&amp;title=Guidance%20document%20on%20Good%20Cell%20and%20Tissue%20Culture%20Practice%202.0%20(GCCP%202.0)&amp;author=D.%20Pamies&amp;author=M.%20Leist&amp;author=S.%20Coecke&amp;author=G.%20Bowe&amp;author=D.G.%20Allen&amp;volume=39&amp;publication_year=2022&amp;pages=30-70&amp;pmid=34882777&amp;doi=10.14573/altex.2111011&amp;" TargetMode="External"/><Relationship Id="rId51" Type="http://schemas.openxmlformats.org/officeDocument/2006/relationships/hyperlink" Target="https://pubmed.ncbi.nlm.nih.gov/2917556/" TargetMode="External"/><Relationship Id="rId72" Type="http://schemas.openxmlformats.org/officeDocument/2006/relationships/hyperlink" Target="https://doi.org/10.3389/fbioe.2021.646363" TargetMode="External"/><Relationship Id="rId80" Type="http://schemas.openxmlformats.org/officeDocument/2006/relationships/hyperlink" Target="https://pmc.ncbi.nlm.nih.gov/articles/PMC5661806/" TargetMode="External"/><Relationship Id="rId3" Type="http://schemas.openxmlformats.org/officeDocument/2006/relationships/hyperlink" Target="https://pmc.ncbi.nlm.nih.gov/articles/PMC6826930/" TargetMode="External"/><Relationship Id="rId12" Type="http://schemas.openxmlformats.org/officeDocument/2006/relationships/hyperlink" Target="https://scholar.google.com/scholar_lookup?journal=PLoS%20ONE&amp;title=The%20ghosts%20of%20HeLa:%20How%20cell%20line%20misidentification%20contaminates%20the%20scientific%20literature&amp;author=S.P.J.M.%20Horbach&amp;author=W.%20Halffman&amp;volume=12&amp;publication_year=2017&amp;pages=e0186281&amp;pmid=29023500&amp;doi=10.1371/journal.pone.0186281&amp;" TargetMode="External"/><Relationship Id="rId17" Type="http://schemas.openxmlformats.org/officeDocument/2006/relationships/hyperlink" Target="https://iclac.org/" TargetMode="External"/><Relationship Id="rId25" Type="http://schemas.openxmlformats.org/officeDocument/2006/relationships/hyperlink" Target="https://doi.org/10.1080/19768354.2022.2151509" TargetMode="External"/><Relationship Id="rId33" Type="http://schemas.openxmlformats.org/officeDocument/2006/relationships/hyperlink" Target="https://pmc.ncbi.nlm.nih.gov/articles/PMC3409679/" TargetMode="External"/><Relationship Id="rId38" Type="http://schemas.openxmlformats.org/officeDocument/2006/relationships/hyperlink" Target="https://scholar.google.com/scholar_lookup?journal=Vaccine&amp;title=Development%20of%20suspension%20adapted%20Vero%20cell%20culture%20process%20technology%20for%20production%20of%20viral%20vaccines&amp;author=C.F.%20Shen&amp;author=C.%20Guilbault&amp;author=X.%20Li&amp;author=S.M.%20Elahi&amp;author=S.%20Ansorge&amp;volume=37&amp;publication_year=2019&amp;pages=6996-7002&amp;pmid=31288997&amp;doi=10.1016/j.vaccine.2019.07.003&amp;" TargetMode="External"/><Relationship Id="rId46" Type="http://schemas.openxmlformats.org/officeDocument/2006/relationships/hyperlink" Target="https://doi.org/10.1038/s41598-022-09605-y" TargetMode="External"/><Relationship Id="rId59" Type="http://schemas.openxmlformats.org/officeDocument/2006/relationships/hyperlink" Target="https://scholar.google.com/scholar_lookup?journal=Cell%20Transplant.&amp;title=Effects%20of%20different%20cell-detaching%20methods%20on%20the%20viability%20and%20cell%20surface%20antigen%20expression%20of%20synovial%20mesenchymal%20stem%20cells&amp;author=K.%20Tsuji&amp;author=M.%20Ojima&amp;author=K.%20Otabe&amp;author=M.%20Horie&amp;author=H.%20Koga&amp;volume=26&amp;publication_year=2017&amp;pages=1089-1102&amp;pmid=28139195&amp;doi=10.3727/096368917X694831&amp;" TargetMode="External"/><Relationship Id="rId67" Type="http://schemas.openxmlformats.org/officeDocument/2006/relationships/hyperlink" Target="https://scholar.google.com/scholar_lookup?journal=Front.%20Mol.%20Biosci.&amp;title=Is%20it%20time%20to%20start%20transitioning%20from%202D%20to%203D%20cell%20culture?&amp;author=C.%20Jensen&amp;author=Y.%20Teng&amp;volume=7&amp;publication_year=2020&amp;pages=33&amp;pmid=32211418&amp;doi=10.3389/fmolb.2020.00033&amp;" TargetMode="External"/><Relationship Id="rId20" Type="http://schemas.openxmlformats.org/officeDocument/2006/relationships/hyperlink" Target="https://pubmed.ncbi.nlm.nih.gov/30627420/" TargetMode="External"/><Relationship Id="rId41" Type="http://schemas.openxmlformats.org/officeDocument/2006/relationships/hyperlink" Target="https://scholar.google.com/scholar_lookup?journal=Biotechnol.%20J.&amp;title=Establishing%20suspension%20cell%20cultures%20for%20improved%20manufacturing%20of%20oncolytic%20adenovirus&amp;author=A.S.%20Moreira&amp;author=A.C.%20Silva&amp;author=M.F.Q.%20Sousa&amp;author=%C3%85.%20Hagner-McWhirterc&amp;author=G.%20Ahl%C3%A9nc&amp;volume=15&amp;publication_year=2020&amp;pages=e1900411&amp;pmid=31950598&amp;doi=10.1002/biot.201900411&amp;" TargetMode="External"/><Relationship Id="rId54" Type="http://schemas.openxmlformats.org/officeDocument/2006/relationships/hyperlink" Target="https://pubmed.ncbi.nlm.nih.gov/2546994/" TargetMode="External"/><Relationship Id="rId62" Type="http://schemas.openxmlformats.org/officeDocument/2006/relationships/hyperlink" Target="https://pubmed.ncbi.nlm.nih.gov/33439932/" TargetMode="External"/><Relationship Id="rId70" Type="http://schemas.openxmlformats.org/officeDocument/2006/relationships/hyperlink" Target="https://pubmed.ncbi.nlm.nih.gov/3458212/" TargetMode="External"/><Relationship Id="rId75" Type="http://schemas.openxmlformats.org/officeDocument/2006/relationships/hyperlink" Target="https://scholar.google.com/scholar_lookup?journal=Front.%20Bioeng.%20Biotechnol.&amp;title=Serum-free%20medium%20for%20recombinant%20protein%20expression%20in%20Chinese%20hamster%20ovary%20cells&amp;author=W.%20Li&amp;author=Z.%20Fan&amp;author=Y.%20Lin&amp;author=T.Y.%20Wang&amp;volume=9&amp;publication_year=2021&amp;pages=646363&amp;pmid=33791287&amp;doi=10.3389/fbioe.2021.646363&amp;" TargetMode="External"/><Relationship Id="rId1" Type="http://schemas.openxmlformats.org/officeDocument/2006/relationships/slideLayout" Target="../slideLayouts/slideLayout2.xml"/><Relationship Id="rId6" Type="http://schemas.openxmlformats.org/officeDocument/2006/relationships/hyperlink" Target="https://doi.org/10.14573/altex.2111011" TargetMode="External"/><Relationship Id="rId15" Type="http://schemas.openxmlformats.org/officeDocument/2006/relationships/hyperlink" Target="https://pubmed.ncbi.nlm.nih.gov/30693867/" TargetMode="External"/><Relationship Id="rId23" Type="http://schemas.openxmlformats.org/officeDocument/2006/relationships/hyperlink" Target="https://pubmed.ncbi.nlm.nih.gov/36128934/" TargetMode="External"/><Relationship Id="rId28" Type="http://schemas.openxmlformats.org/officeDocument/2006/relationships/hyperlink" Target="https://scholar.google.com/scholar_lookup?journal=Anim.%20Cells%20Syst.&amp;title=Immortalization%20of%20primary%20marmoset%20skin%20fibroblasts%20by%20CRISPR-Cas9-mediated%20gene%20targeting&amp;author=Y.J.%20Jeong&amp;author=J.%20Cho&amp;author=J.%20Kwak&amp;author=Y.H.%20Sung&amp;author=B.C.%20Kang&amp;volume=26&amp;publication_year=2022&amp;pages=266-274&amp;pmid=36605591&amp;doi=10.1080/19768354.2022.2151509&amp;" TargetMode="External"/><Relationship Id="rId36" Type="http://schemas.openxmlformats.org/officeDocument/2006/relationships/hyperlink" Target="https://doi.org/10.1016/j.vaccine.2019.07.003" TargetMode="External"/><Relationship Id="rId49" Type="http://schemas.openxmlformats.org/officeDocument/2006/relationships/hyperlink" Target="https://scholar.google.com/scholar_lookup?journal=Sci.%20Rep.&amp;title=Different%20methods%20of%20detaching%20adherent%20cells%20and%20their%20effects%20on%20the%20cell%20surface%20expression%20of%20Fas%20receptor%20and%20Fas%20ligand&amp;author=T.Y.%20Lai&amp;author=J.%20Cao&amp;author=P.%20Ou-Yang&amp;author=C.Y.%20Tsai&amp;author=C.W.%20Lin&amp;volume=12&amp;publication_year=2022&amp;pages=5713&amp;pmid=35383242&amp;doi=10.1038/s41598-022-09605-y&amp;" TargetMode="External"/><Relationship Id="rId57" Type="http://schemas.openxmlformats.org/officeDocument/2006/relationships/hyperlink" Target="https://pmc.ncbi.nlm.nih.gov/articles/PMC5657749/"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9.jf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1371600"/>
            <a:ext cx="6400800" cy="3352800"/>
          </a:xfrm>
          <a:solidFill>
            <a:schemeClr val="tx2">
              <a:lumMod val="20000"/>
              <a:lumOff val="80000"/>
            </a:schemeClr>
          </a:solidFill>
        </p:spPr>
        <p:txBody>
          <a:bodyPr>
            <a:normAutofit/>
          </a:bodyPr>
          <a:lstStyle/>
          <a:p>
            <a:r>
              <a:rPr lang="en-US" sz="3600" b="1" dirty="0" smtClean="0">
                <a:solidFill>
                  <a:srgbClr val="FF0000"/>
                </a:solidFill>
              </a:rPr>
              <a:t>cell </a:t>
            </a:r>
            <a:r>
              <a:rPr lang="en-US" sz="3600" b="1" dirty="0" smtClean="0">
                <a:solidFill>
                  <a:srgbClr val="FF0000"/>
                </a:solidFill>
              </a:rPr>
              <a:t>culture </a:t>
            </a:r>
            <a:r>
              <a:rPr lang="en-US" sz="3600" b="1" dirty="0" smtClean="0">
                <a:solidFill>
                  <a:srgbClr val="FF0000"/>
                </a:solidFill>
              </a:rPr>
              <a:t>techniques</a:t>
            </a:r>
            <a:endParaRPr lang="ar-IQ" sz="3600" b="1" dirty="0" smtClean="0">
              <a:solidFill>
                <a:srgbClr val="FF0000"/>
              </a:solidFill>
            </a:endParaRPr>
          </a:p>
          <a:p>
            <a:r>
              <a:rPr lang="ar-IQ" sz="3600" b="1" dirty="0" smtClean="0">
                <a:solidFill>
                  <a:srgbClr val="FF0000"/>
                </a:solidFill>
              </a:rPr>
              <a:t>اعداد :-</a:t>
            </a:r>
            <a:r>
              <a:rPr lang="ar-IQ" sz="3600" b="1" dirty="0">
                <a:solidFill>
                  <a:srgbClr val="FF0000"/>
                </a:solidFill>
              </a:rPr>
              <a:t> م.م.</a:t>
            </a:r>
            <a:r>
              <a:rPr lang="ar-IQ" sz="3600" b="1" dirty="0" smtClean="0">
                <a:solidFill>
                  <a:srgbClr val="FF0000"/>
                </a:solidFill>
              </a:rPr>
              <a:t> ضحى اسماعيل</a:t>
            </a:r>
            <a:endParaRPr lang="ar-IQ" sz="3600" b="1" dirty="0" smtClean="0">
              <a:solidFill>
                <a:srgbClr val="FF0000"/>
              </a:solidFill>
            </a:endParaRPr>
          </a:p>
        </p:txBody>
      </p:sp>
      <p:pic>
        <p:nvPicPr>
          <p:cNvPr id="4" name="Picture 5" descr="46178891_15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 y="3330851"/>
            <a:ext cx="7467600" cy="33126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68965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762000"/>
            <a:ext cx="8229600" cy="5364163"/>
          </a:xfrm>
          <a:solidFill>
            <a:schemeClr val="tx2">
              <a:lumMod val="20000"/>
              <a:lumOff val="80000"/>
            </a:schemeClr>
          </a:solidFill>
        </p:spPr>
        <p:txBody>
          <a:bodyPr/>
          <a:lstStyle/>
          <a:p>
            <a:pPr>
              <a:buNone/>
            </a:pPr>
            <a:r>
              <a:rPr lang="en-US" b="1" dirty="0">
                <a:solidFill>
                  <a:srgbClr val="FF0000"/>
                </a:solidFill>
              </a:rPr>
              <a:t>fetal calf </a:t>
            </a:r>
            <a:r>
              <a:rPr lang="en-US" b="1" dirty="0" smtClean="0">
                <a:solidFill>
                  <a:srgbClr val="FF0000"/>
                </a:solidFill>
              </a:rPr>
              <a:t>serum:</a:t>
            </a:r>
          </a:p>
          <a:p>
            <a:pPr>
              <a:buNone/>
            </a:pPr>
            <a:r>
              <a:rPr lang="en-US" b="1" dirty="0" smtClean="0">
                <a:solidFill>
                  <a:srgbClr val="FF0000"/>
                </a:solidFill>
              </a:rPr>
              <a:t> </a:t>
            </a:r>
            <a:r>
              <a:rPr lang="en-US" b="1" dirty="0"/>
              <a:t>The major functions of serum as a culture medium are: to provide nutrients, </a:t>
            </a:r>
            <a:r>
              <a:rPr lang="en-US" b="1" dirty="0" smtClean="0"/>
              <a:t>growth </a:t>
            </a:r>
            <a:r>
              <a:rPr lang="en-US" b="1" dirty="0"/>
              <a:t>factors, attachment and spreading factors, binding proteins, vitamins, minerals, lipids, protease inhibitors and pH buffer.</a:t>
            </a:r>
          </a:p>
          <a:p>
            <a:endParaRPr lang="en-US" dirty="0"/>
          </a:p>
          <a:p>
            <a:endParaRPr lang="en-US" dirty="0"/>
          </a:p>
        </p:txBody>
      </p:sp>
    </p:spTree>
    <p:extLst>
      <p:ext uri="{BB962C8B-B14F-4D97-AF65-F5344CB8AC3E}">
        <p14:creationId xmlns:p14="http://schemas.microsoft.com/office/powerpoint/2010/main" val="33591305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20000"/>
              <a:lumOff val="80000"/>
            </a:schemeClr>
          </a:solidFill>
        </p:spPr>
        <p:txBody>
          <a:bodyPr>
            <a:noAutofit/>
          </a:bodyPr>
          <a:lstStyle/>
          <a:p>
            <a:r>
              <a:rPr lang="en-US" sz="3200" b="1" dirty="0" smtClean="0"/>
              <a:t/>
            </a:r>
            <a:br>
              <a:rPr lang="en-US" sz="3200" b="1" dirty="0" smtClean="0"/>
            </a:br>
            <a:r>
              <a:rPr lang="en-US" sz="3600" b="1" dirty="0" smtClean="0"/>
              <a:t>There </a:t>
            </a:r>
            <a:r>
              <a:rPr lang="en-US" sz="3600" b="1" dirty="0"/>
              <a:t>are three types of artificial culture media</a:t>
            </a:r>
            <a:r>
              <a:rPr lang="en-US" sz="3600" dirty="0"/>
              <a:t>:</a:t>
            </a:r>
            <a:br>
              <a:rPr lang="en-US" sz="3600" dirty="0"/>
            </a:br>
            <a:endParaRPr lang="en-US" sz="3200" dirty="0"/>
          </a:p>
        </p:txBody>
      </p:sp>
      <p:sp>
        <p:nvSpPr>
          <p:cNvPr id="3" name="Content Placeholder 2"/>
          <p:cNvSpPr>
            <a:spLocks noGrp="1"/>
          </p:cNvSpPr>
          <p:nvPr>
            <p:ph idx="1"/>
          </p:nvPr>
        </p:nvSpPr>
        <p:spPr>
          <a:solidFill>
            <a:schemeClr val="tx2">
              <a:lumMod val="20000"/>
              <a:lumOff val="80000"/>
            </a:schemeClr>
          </a:solidFill>
        </p:spPr>
        <p:txBody>
          <a:bodyPr/>
          <a:lstStyle/>
          <a:p>
            <a:pPr marL="514350" indent="-514350">
              <a:buFont typeface="+mj-lt"/>
              <a:buAutoNum type="arabicPeriod"/>
            </a:pPr>
            <a:r>
              <a:rPr lang="en-US" b="1" dirty="0"/>
              <a:t>Minimum Essential Medium (MEM). </a:t>
            </a:r>
          </a:p>
          <a:p>
            <a:pPr marL="514350" indent="-514350">
              <a:buFont typeface="+mj-lt"/>
              <a:buAutoNum type="arabicPeriod"/>
            </a:pPr>
            <a:r>
              <a:rPr lang="en-US" b="1" dirty="0"/>
              <a:t>Hanks solution.</a:t>
            </a:r>
          </a:p>
          <a:p>
            <a:pPr marL="514350" indent="-514350">
              <a:buFont typeface="+mj-lt"/>
              <a:buAutoNum type="arabicPeriod"/>
            </a:pPr>
            <a:r>
              <a:rPr lang="en-US" b="1" dirty="0"/>
              <a:t>199 media.</a:t>
            </a:r>
          </a:p>
          <a:p>
            <a:endParaRPr lang="en-US" dirty="0"/>
          </a:p>
        </p:txBody>
      </p:sp>
    </p:spTree>
    <p:extLst>
      <p:ext uri="{BB962C8B-B14F-4D97-AF65-F5344CB8AC3E}">
        <p14:creationId xmlns:p14="http://schemas.microsoft.com/office/powerpoint/2010/main" val="33567449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20000"/>
              <a:lumOff val="80000"/>
            </a:schemeClr>
          </a:solidFill>
        </p:spPr>
        <p:txBody>
          <a:bodyPr>
            <a:normAutofit fontScale="90000"/>
          </a:bodyPr>
          <a:lstStyle/>
          <a:p>
            <a:r>
              <a:rPr lang="en-US" b="1" dirty="0"/>
              <a:t>Types of cytopathogenic effects (CPE) caused by viruses:</a:t>
            </a:r>
            <a:endParaRPr lang="en-US" dirty="0"/>
          </a:p>
        </p:txBody>
      </p:sp>
      <p:sp>
        <p:nvSpPr>
          <p:cNvPr id="3" name="Content Placeholder 2"/>
          <p:cNvSpPr>
            <a:spLocks noGrp="1"/>
          </p:cNvSpPr>
          <p:nvPr>
            <p:ph idx="1"/>
          </p:nvPr>
        </p:nvSpPr>
        <p:spPr>
          <a:solidFill>
            <a:schemeClr val="tx2">
              <a:lumMod val="20000"/>
              <a:lumOff val="80000"/>
            </a:schemeClr>
          </a:solidFill>
        </p:spPr>
        <p:txBody>
          <a:bodyPr/>
          <a:lstStyle/>
          <a:p>
            <a:r>
              <a:rPr lang="en-US" b="1" dirty="0"/>
              <a:t>Cell rounding, aggregation and dehydration.   </a:t>
            </a:r>
          </a:p>
          <a:p>
            <a:endParaRPr lang="en-US" dirty="0"/>
          </a:p>
        </p:txBody>
      </p:sp>
      <p:pic>
        <p:nvPicPr>
          <p:cNvPr id="4" name="Picture 5" descr="adenovirus_in_human"/>
          <p:cNvPicPr>
            <a:picLocks noChangeAspect="1" noChangeArrowheads="1"/>
          </p:cNvPicPr>
          <p:nvPr/>
        </p:nvPicPr>
        <p:blipFill>
          <a:blip r:embed="rId2"/>
          <a:srcRect/>
          <a:stretch>
            <a:fillRect/>
          </a:stretch>
        </p:blipFill>
        <p:spPr bwMode="auto">
          <a:xfrm>
            <a:off x="1142976" y="2590800"/>
            <a:ext cx="5857916" cy="3414712"/>
          </a:xfrm>
          <a:prstGeom prst="rect">
            <a:avLst/>
          </a:prstGeom>
          <a:noFill/>
        </p:spPr>
      </p:pic>
    </p:spTree>
    <p:extLst>
      <p:ext uri="{BB962C8B-B14F-4D97-AF65-F5344CB8AC3E}">
        <p14:creationId xmlns:p14="http://schemas.microsoft.com/office/powerpoint/2010/main" val="38214552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430963"/>
          </a:xfrm>
          <a:solidFill>
            <a:schemeClr val="tx2">
              <a:lumMod val="20000"/>
              <a:lumOff val="80000"/>
            </a:schemeClr>
          </a:solidFill>
        </p:spPr>
        <p:txBody>
          <a:bodyPr/>
          <a:lstStyle/>
          <a:p>
            <a:r>
              <a:rPr lang="en-US" b="1" dirty="0" smtClean="0"/>
              <a:t>Giant </a:t>
            </a:r>
            <a:r>
              <a:rPr lang="en-US" b="1" dirty="0"/>
              <a:t>cells formation (syncytia type) as seen in </a:t>
            </a:r>
            <a:r>
              <a:rPr lang="en-US" b="1" dirty="0" err="1"/>
              <a:t>paramyxoviruses</a:t>
            </a:r>
            <a:r>
              <a:rPr lang="en-US" b="1" dirty="0"/>
              <a:t>. </a:t>
            </a:r>
            <a:endParaRPr lang="en-US" b="1" dirty="0" smtClean="0"/>
          </a:p>
          <a:p>
            <a:endParaRPr lang="en-US" dirty="0"/>
          </a:p>
          <a:p>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3957957970"/>
              </p:ext>
            </p:extLst>
          </p:nvPr>
        </p:nvGraphicFramePr>
        <p:xfrm>
          <a:off x="2057400" y="2362200"/>
          <a:ext cx="4267200" cy="2895600"/>
        </p:xfrm>
        <a:graphic>
          <a:graphicData uri="http://schemas.openxmlformats.org/presentationml/2006/ole">
            <mc:AlternateContent xmlns:mc="http://schemas.openxmlformats.org/markup-compatibility/2006">
              <mc:Choice xmlns:v="urn:schemas-microsoft-com:vml" Requires="v">
                <p:oleObj spid="_x0000_s1039" name="PhotoSuite Image" r:id="rId3" imgW="3924300" imgH="1552575" progId="">
                  <p:embed/>
                </p:oleObj>
              </mc:Choice>
              <mc:Fallback>
                <p:oleObj name="PhotoSuite Image" r:id="rId3" imgW="3924300" imgH="1552575" progId="">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2362200"/>
                        <a:ext cx="4267200" cy="2895600"/>
                      </a:xfrm>
                      <a:prstGeom prst="rect">
                        <a:avLst/>
                      </a:prstGeom>
                      <a:noFill/>
                      <a:ln w="19050">
                        <a:solidFill>
                          <a:srgbClr val="000000"/>
                        </a:solidFill>
                        <a:miter lim="800000"/>
                        <a:headEnd/>
                        <a:tailEnd/>
                      </a:ln>
                    </p:spPr>
                  </p:pic>
                </p:oleObj>
              </mc:Fallback>
            </mc:AlternateContent>
          </a:graphicData>
        </a:graphic>
      </p:graphicFrame>
      <p:sp>
        <p:nvSpPr>
          <p:cNvPr id="5" name="Rectangle 4"/>
          <p:cNvSpPr/>
          <p:nvPr/>
        </p:nvSpPr>
        <p:spPr>
          <a:xfrm>
            <a:off x="2286000" y="3105835"/>
            <a:ext cx="4572000" cy="3139321"/>
          </a:xfrm>
          <a:prstGeom prst="rect">
            <a:avLst/>
          </a:prstGeom>
        </p:spPr>
        <p:txBody>
          <a:bodyPr>
            <a:spAutoFit/>
          </a:bodyPr>
          <a:lstStyle/>
          <a:p>
            <a:pPr algn="just"/>
            <a:endParaRPr lang="en-US" altLang="zh-TW" dirty="0" smtClean="0"/>
          </a:p>
          <a:p>
            <a:pPr algn="just"/>
            <a:endParaRPr lang="en-US" altLang="zh-TW" dirty="0"/>
          </a:p>
          <a:p>
            <a:pPr algn="just"/>
            <a:endParaRPr lang="en-US" altLang="zh-TW" dirty="0" smtClean="0"/>
          </a:p>
          <a:p>
            <a:pPr algn="just"/>
            <a:endParaRPr lang="en-US" altLang="zh-TW" dirty="0"/>
          </a:p>
          <a:p>
            <a:pPr algn="just"/>
            <a:endParaRPr lang="en-US" altLang="zh-TW" dirty="0" smtClean="0"/>
          </a:p>
          <a:p>
            <a:pPr algn="just"/>
            <a:endParaRPr lang="en-US" altLang="zh-TW" dirty="0"/>
          </a:p>
          <a:p>
            <a:pPr algn="just"/>
            <a:endParaRPr lang="en-US" altLang="zh-TW" dirty="0" smtClean="0"/>
          </a:p>
          <a:p>
            <a:pPr algn="just"/>
            <a:endParaRPr lang="en-US" altLang="zh-TW" dirty="0"/>
          </a:p>
          <a:p>
            <a:pPr algn="just"/>
            <a:endParaRPr lang="en-US" altLang="zh-TW" dirty="0" smtClean="0"/>
          </a:p>
          <a:p>
            <a:pPr algn="just"/>
            <a:r>
              <a:rPr lang="en-US" altLang="zh-TW" dirty="0" smtClean="0"/>
              <a:t>Syncytium </a:t>
            </a:r>
            <a:r>
              <a:rPr lang="en-US" altLang="zh-TW" dirty="0"/>
              <a:t>formation in cell culture caused by measles virus .</a:t>
            </a:r>
            <a:endParaRPr lang="ar-IQ" dirty="0"/>
          </a:p>
        </p:txBody>
      </p:sp>
    </p:spTree>
    <p:extLst>
      <p:ext uri="{BB962C8B-B14F-4D97-AF65-F5344CB8AC3E}">
        <p14:creationId xmlns:p14="http://schemas.microsoft.com/office/powerpoint/2010/main" val="21779643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a:solidFill>
            <a:schemeClr val="tx2">
              <a:lumMod val="20000"/>
              <a:lumOff val="80000"/>
            </a:schemeClr>
          </a:solidFill>
        </p:spPr>
        <p:txBody>
          <a:bodyPr/>
          <a:lstStyle/>
          <a:p>
            <a:r>
              <a:rPr lang="en-US" b="1" dirty="0"/>
              <a:t>Formation of Inclusion bodies inside nucleus or in cytoplasm  depending on site of virus multiplication</a:t>
            </a:r>
            <a:r>
              <a:rPr lang="en-US" b="1" dirty="0" smtClean="0"/>
              <a:t>.</a:t>
            </a:r>
          </a:p>
          <a:p>
            <a:endParaRPr lang="en-US" dirty="0"/>
          </a:p>
          <a:p>
            <a:pPr>
              <a:buFont typeface="Wingdings" pitchFamily="2" charset="2"/>
              <a:buChar char="Ø"/>
            </a:pPr>
            <a:r>
              <a:rPr lang="en-US" dirty="0" smtClean="0"/>
              <a:t> </a:t>
            </a:r>
            <a:r>
              <a:rPr lang="en-US" b="1" dirty="0" err="1" smtClean="0"/>
              <a:t>Negri</a:t>
            </a:r>
            <a:r>
              <a:rPr lang="en-US" b="1" dirty="0" smtClean="0"/>
              <a:t> </a:t>
            </a:r>
            <a:r>
              <a:rPr lang="en-US" b="1" dirty="0"/>
              <a:t>bodies</a:t>
            </a:r>
          </a:p>
        </p:txBody>
      </p:sp>
      <p:pic>
        <p:nvPicPr>
          <p:cNvPr id="4" name="Picture 6" descr="Negri brain"/>
          <p:cNvPicPr>
            <a:picLocks noChangeAspect="1" noChangeArrowheads="1"/>
          </p:cNvPicPr>
          <p:nvPr/>
        </p:nvPicPr>
        <p:blipFill>
          <a:blip r:embed="rId2"/>
          <a:srcRect/>
          <a:stretch>
            <a:fillRect/>
          </a:stretch>
        </p:blipFill>
        <p:spPr bwMode="auto">
          <a:xfrm>
            <a:off x="4572000" y="2971800"/>
            <a:ext cx="3733800" cy="3352800"/>
          </a:xfrm>
          <a:prstGeom prst="rect">
            <a:avLst/>
          </a:prstGeom>
          <a:noFill/>
          <a:ln w="57150">
            <a:solidFill>
              <a:schemeClr val="bg1"/>
            </a:solidFill>
            <a:miter lim="800000"/>
            <a:headEnd/>
            <a:tailEnd/>
          </a:ln>
        </p:spPr>
      </p:pic>
    </p:spTree>
    <p:extLst>
      <p:ext uri="{BB962C8B-B14F-4D97-AF65-F5344CB8AC3E}">
        <p14:creationId xmlns:p14="http://schemas.microsoft.com/office/powerpoint/2010/main" val="31533875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a:solidFill>
            <a:schemeClr val="tx2">
              <a:lumMod val="20000"/>
              <a:lumOff val="80000"/>
            </a:schemeClr>
          </a:solidFill>
        </p:spPr>
        <p:txBody>
          <a:bodyPr/>
          <a:lstStyle/>
          <a:p>
            <a:r>
              <a:rPr lang="en-US" b="1" dirty="0"/>
              <a:t>Cell transformation as in oncogenic viruses (Retro virus, </a:t>
            </a:r>
            <a:r>
              <a:rPr lang="en-US" b="1" dirty="0" err="1"/>
              <a:t>papova</a:t>
            </a:r>
            <a:r>
              <a:rPr lang="en-US" b="1" dirty="0"/>
              <a:t> virus).We can see multilayer of transform cells.</a:t>
            </a:r>
            <a:endParaRPr lang="ar-IQ" b="1" dirty="0"/>
          </a:p>
          <a:p>
            <a:endParaRPr lang="en-US" dirty="0"/>
          </a:p>
        </p:txBody>
      </p:sp>
      <p:pic>
        <p:nvPicPr>
          <p:cNvPr id="4" name="Picture 2"/>
          <p:cNvPicPr>
            <a:picLocks noChangeAspect="1" noChangeArrowheads="1"/>
          </p:cNvPicPr>
          <p:nvPr/>
        </p:nvPicPr>
        <p:blipFill>
          <a:blip r:embed="rId2"/>
          <a:srcRect/>
          <a:stretch>
            <a:fillRect/>
          </a:stretch>
        </p:blipFill>
        <p:spPr bwMode="auto">
          <a:xfrm>
            <a:off x="1714480" y="3505200"/>
            <a:ext cx="5500726" cy="2895600"/>
          </a:xfrm>
          <a:prstGeom prst="rect">
            <a:avLst/>
          </a:prstGeom>
          <a:noFill/>
          <a:ln w="9525">
            <a:noFill/>
            <a:miter lim="800000"/>
            <a:headEnd/>
            <a:tailEnd/>
          </a:ln>
          <a:effectLst/>
        </p:spPr>
      </p:pic>
    </p:spTree>
    <p:extLst>
      <p:ext uri="{BB962C8B-B14F-4D97-AF65-F5344CB8AC3E}">
        <p14:creationId xmlns:p14="http://schemas.microsoft.com/office/powerpoint/2010/main" val="7510034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34962"/>
          </a:xfrm>
          <a:solidFill>
            <a:schemeClr val="tx2">
              <a:lumMod val="20000"/>
              <a:lumOff val="80000"/>
            </a:schemeClr>
          </a:solidFill>
        </p:spPr>
        <p:txBody>
          <a:bodyPr>
            <a:normAutofit fontScale="90000"/>
          </a:bodyPr>
          <a:lstStyle/>
          <a:p>
            <a:r>
              <a:rPr lang="en-US" dirty="0" smtClean="0"/>
              <a:t/>
            </a:r>
            <a:br>
              <a:rPr lang="en-US" dirty="0" smtClean="0"/>
            </a:br>
            <a:r>
              <a:rPr lang="en-US" dirty="0" smtClean="0"/>
              <a:t>References</a:t>
            </a:r>
            <a:r>
              <a:rPr lang="en-US" dirty="0"/>
              <a:t/>
            </a:r>
            <a:br>
              <a:rPr lang="en-US" dirty="0"/>
            </a:br>
            <a:endParaRPr lang="en-US" dirty="0"/>
          </a:p>
        </p:txBody>
      </p:sp>
      <p:sp>
        <p:nvSpPr>
          <p:cNvPr id="3" name="Content Placeholder 2"/>
          <p:cNvSpPr>
            <a:spLocks noGrp="1"/>
          </p:cNvSpPr>
          <p:nvPr>
            <p:ph idx="1"/>
          </p:nvPr>
        </p:nvSpPr>
        <p:spPr>
          <a:xfrm>
            <a:off x="228600" y="762000"/>
            <a:ext cx="8534400" cy="5897563"/>
          </a:xfrm>
          <a:solidFill>
            <a:schemeClr val="tx2">
              <a:lumMod val="20000"/>
              <a:lumOff val="80000"/>
            </a:schemeClr>
          </a:solidFill>
        </p:spPr>
        <p:txBody>
          <a:bodyPr>
            <a:noAutofit/>
          </a:bodyPr>
          <a:lstStyle/>
          <a:p>
            <a:r>
              <a:rPr lang="en-US" sz="800" b="1" dirty="0"/>
              <a:t>1.Hubrecht R.C., Carter E. The 3Rs and humane experimental technique: Implementing change. Animals. 2019;9:754. </a:t>
            </a:r>
            <a:r>
              <a:rPr lang="en-US" sz="800" b="1" dirty="0" err="1"/>
              <a:t>doi</a:t>
            </a:r>
            <a:r>
              <a:rPr lang="en-US" sz="800" b="1" dirty="0"/>
              <a:t>: 10.3390/ani9100754. [</a:t>
            </a:r>
            <a:r>
              <a:rPr lang="en-US" sz="800" b="1" u="sng" dirty="0">
                <a:hlinkClick r:id="rId2"/>
              </a:rPr>
              <a:t>DOI</a:t>
            </a:r>
            <a:r>
              <a:rPr lang="en-US" sz="800" b="1" dirty="0"/>
              <a:t>] [</a:t>
            </a:r>
            <a:r>
              <a:rPr lang="en-US" sz="800" b="1" u="sng" dirty="0">
                <a:hlinkClick r:id="rId3"/>
              </a:rPr>
              <a:t>PMC free article</a:t>
            </a:r>
            <a:r>
              <a:rPr lang="en-US" sz="800" b="1" dirty="0"/>
              <a:t>] [</a:t>
            </a:r>
            <a:r>
              <a:rPr lang="en-US" sz="800" b="1" u="sng" dirty="0">
                <a:hlinkClick r:id="rId4"/>
              </a:rPr>
              <a:t>PubMed</a:t>
            </a:r>
            <a:r>
              <a:rPr lang="en-US" sz="800" b="1" dirty="0"/>
              <a:t>] [</a:t>
            </a:r>
            <a:r>
              <a:rPr lang="en-US" sz="800" b="1" u="sng" dirty="0">
                <a:hlinkClick r:id="rId5"/>
              </a:rPr>
              <a:t>Google Scholar</a:t>
            </a:r>
            <a:r>
              <a:rPr lang="en-US" sz="800" b="1" dirty="0"/>
              <a:t>]</a:t>
            </a:r>
          </a:p>
          <a:p>
            <a:r>
              <a:rPr lang="en-US" sz="800" b="1" dirty="0"/>
              <a:t>2.Pamies D., </a:t>
            </a:r>
            <a:r>
              <a:rPr lang="en-US" sz="800" b="1" dirty="0" err="1"/>
              <a:t>Leist</a:t>
            </a:r>
            <a:r>
              <a:rPr lang="en-US" sz="800" b="1" dirty="0"/>
              <a:t> M., </a:t>
            </a:r>
            <a:r>
              <a:rPr lang="en-US" sz="800" b="1" dirty="0" err="1"/>
              <a:t>Coecke</a:t>
            </a:r>
            <a:r>
              <a:rPr lang="en-US" sz="800" b="1" dirty="0"/>
              <a:t> S., Bowe G., Allen D.G., </a:t>
            </a:r>
            <a:r>
              <a:rPr lang="en-US" sz="800" b="1" dirty="0" err="1"/>
              <a:t>Gstraunthaler</a:t>
            </a:r>
            <a:r>
              <a:rPr lang="en-US" sz="800" b="1" dirty="0"/>
              <a:t> G., </a:t>
            </a:r>
            <a:r>
              <a:rPr lang="en-US" sz="800" b="1" dirty="0" err="1"/>
              <a:t>Bal</a:t>
            </a:r>
            <a:r>
              <a:rPr lang="en-US" sz="800" b="1" dirty="0"/>
              <a:t>-Price A., </a:t>
            </a:r>
            <a:r>
              <a:rPr lang="en-US" sz="800" b="1" dirty="0" err="1"/>
              <a:t>Pistollato</a:t>
            </a:r>
            <a:r>
              <a:rPr lang="en-US" sz="800" b="1" dirty="0"/>
              <a:t> F., de </a:t>
            </a:r>
            <a:r>
              <a:rPr lang="en-US" sz="800" b="1" dirty="0" err="1"/>
              <a:t>Vries</a:t>
            </a:r>
            <a:r>
              <a:rPr lang="en-US" sz="800" b="1" dirty="0"/>
              <a:t> R.B.M., </a:t>
            </a:r>
            <a:r>
              <a:rPr lang="en-US" sz="800" b="1" dirty="0" err="1"/>
              <a:t>Hogberg</a:t>
            </a:r>
            <a:r>
              <a:rPr lang="en-US" sz="800" b="1" dirty="0"/>
              <a:t> H.T., et al. Guidance document on Good Cell and Tissue Culture Practice 2.0 (GCCP 2.0) ALTEX. 2022;39:30–70. </a:t>
            </a:r>
            <a:r>
              <a:rPr lang="en-US" sz="800" b="1" dirty="0" err="1"/>
              <a:t>doi</a:t>
            </a:r>
            <a:r>
              <a:rPr lang="en-US" sz="800" b="1" dirty="0"/>
              <a:t>: 10.14573/altex.2111011. [</a:t>
            </a:r>
            <a:r>
              <a:rPr lang="en-US" sz="800" b="1" u="sng" dirty="0">
                <a:hlinkClick r:id="rId6"/>
              </a:rPr>
              <a:t>DOI</a:t>
            </a:r>
            <a:r>
              <a:rPr lang="en-US" sz="800" b="1" dirty="0"/>
              <a:t>] [</a:t>
            </a:r>
            <a:r>
              <a:rPr lang="en-US" sz="800" b="1" u="sng" dirty="0">
                <a:hlinkClick r:id="rId7"/>
              </a:rPr>
              <a:t>PubMed</a:t>
            </a:r>
            <a:r>
              <a:rPr lang="en-US" sz="800" b="1" dirty="0"/>
              <a:t>] [</a:t>
            </a:r>
            <a:r>
              <a:rPr lang="en-US" sz="800" b="1" u="sng" dirty="0">
                <a:hlinkClick r:id="rId8"/>
              </a:rPr>
              <a:t>Google Scholar</a:t>
            </a:r>
            <a:r>
              <a:rPr lang="en-US" sz="800" b="1" dirty="0"/>
              <a:t>]</a:t>
            </a:r>
          </a:p>
          <a:p>
            <a:r>
              <a:rPr lang="en-US" sz="800" b="1" dirty="0"/>
              <a:t>3.Horbach S.P.J.M., </a:t>
            </a:r>
            <a:r>
              <a:rPr lang="en-US" sz="800" b="1" dirty="0" err="1"/>
              <a:t>Halffman</a:t>
            </a:r>
            <a:r>
              <a:rPr lang="en-US" sz="800" b="1" dirty="0"/>
              <a:t> W. The ghosts of </a:t>
            </a:r>
            <a:r>
              <a:rPr lang="en-US" sz="800" b="1" dirty="0" err="1"/>
              <a:t>HeLa</a:t>
            </a:r>
            <a:r>
              <a:rPr lang="en-US" sz="800" b="1" dirty="0"/>
              <a:t>: How cell line misidentification contaminates the scientific literature. </a:t>
            </a:r>
            <a:r>
              <a:rPr lang="en-US" sz="800" b="1" dirty="0" err="1"/>
              <a:t>PLoS</a:t>
            </a:r>
            <a:r>
              <a:rPr lang="en-US" sz="800" b="1" dirty="0"/>
              <a:t> ONE. 2017;12:e0186281. </a:t>
            </a:r>
            <a:r>
              <a:rPr lang="en-US" sz="800" b="1" dirty="0" err="1"/>
              <a:t>doi</a:t>
            </a:r>
            <a:r>
              <a:rPr lang="en-US" sz="800" b="1" dirty="0"/>
              <a:t>: 10.1371/journal.pone.0186281. [</a:t>
            </a:r>
            <a:r>
              <a:rPr lang="en-US" sz="800" b="1" u="sng" dirty="0">
                <a:hlinkClick r:id="rId9"/>
              </a:rPr>
              <a:t>DOI</a:t>
            </a:r>
            <a:r>
              <a:rPr lang="en-US" sz="800" b="1" dirty="0"/>
              <a:t>] [</a:t>
            </a:r>
            <a:r>
              <a:rPr lang="en-US" sz="800" b="1" u="sng" dirty="0">
                <a:hlinkClick r:id="rId10"/>
              </a:rPr>
              <a:t>PMC free article</a:t>
            </a:r>
            <a:r>
              <a:rPr lang="en-US" sz="800" b="1" dirty="0"/>
              <a:t>] [</a:t>
            </a:r>
            <a:r>
              <a:rPr lang="en-US" sz="800" b="1" u="sng" dirty="0">
                <a:hlinkClick r:id="rId11"/>
              </a:rPr>
              <a:t>PubMed</a:t>
            </a:r>
            <a:r>
              <a:rPr lang="en-US" sz="800" b="1" dirty="0"/>
              <a:t>] [</a:t>
            </a:r>
            <a:r>
              <a:rPr lang="en-US" sz="800" b="1" u="sng" dirty="0">
                <a:hlinkClick r:id="rId12"/>
              </a:rPr>
              <a:t>Google Scholar</a:t>
            </a:r>
            <a:r>
              <a:rPr lang="en-US" sz="800" b="1" dirty="0"/>
              <a:t>]</a:t>
            </a:r>
          </a:p>
          <a:p>
            <a:r>
              <a:rPr lang="en-US" sz="800" b="1" dirty="0"/>
              <a:t>4.Babic Z., Capes-Davis A., </a:t>
            </a:r>
            <a:r>
              <a:rPr lang="en-US" sz="800" b="1" dirty="0" err="1"/>
              <a:t>Martone</a:t>
            </a:r>
            <a:r>
              <a:rPr lang="en-US" sz="800" b="1" dirty="0"/>
              <a:t> M.E., </a:t>
            </a:r>
            <a:r>
              <a:rPr lang="en-US" sz="800" b="1" dirty="0" err="1"/>
              <a:t>Bairoch</a:t>
            </a:r>
            <a:r>
              <a:rPr lang="en-US" sz="800" b="1" dirty="0"/>
              <a:t> A., </a:t>
            </a:r>
            <a:r>
              <a:rPr lang="en-US" sz="800" b="1" dirty="0" err="1"/>
              <a:t>Ozyurt</a:t>
            </a:r>
            <a:r>
              <a:rPr lang="en-US" sz="800" b="1" dirty="0"/>
              <a:t> I.B., Gillespie T.H., </a:t>
            </a:r>
            <a:r>
              <a:rPr lang="en-US" sz="800" b="1" dirty="0" err="1"/>
              <a:t>Bandrowski</a:t>
            </a:r>
            <a:r>
              <a:rPr lang="en-US" sz="800" b="1" dirty="0"/>
              <a:t> A.E. Incidences of problematic cell lines are lower in papers that use RRIDs to identify cell lines. </a:t>
            </a:r>
            <a:r>
              <a:rPr lang="en-US" sz="800" b="1" dirty="0" err="1"/>
              <a:t>Elife</a:t>
            </a:r>
            <a:r>
              <a:rPr lang="en-US" sz="800" b="1" dirty="0"/>
              <a:t>. 2019;8:e41676. </a:t>
            </a:r>
            <a:r>
              <a:rPr lang="en-US" sz="800" b="1" dirty="0" err="1"/>
              <a:t>doi</a:t>
            </a:r>
            <a:r>
              <a:rPr lang="en-US" sz="800" b="1" dirty="0"/>
              <a:t>: 10.7554/eLife.41676. [</a:t>
            </a:r>
            <a:r>
              <a:rPr lang="en-US" sz="800" b="1" u="sng" dirty="0">
                <a:hlinkClick r:id="rId13"/>
              </a:rPr>
              <a:t>DOI</a:t>
            </a:r>
            <a:r>
              <a:rPr lang="en-US" sz="800" b="1" dirty="0"/>
              <a:t>] [</a:t>
            </a:r>
            <a:r>
              <a:rPr lang="en-US" sz="800" b="1" u="sng" dirty="0">
                <a:hlinkClick r:id="rId14"/>
              </a:rPr>
              <a:t>PMC free article</a:t>
            </a:r>
            <a:r>
              <a:rPr lang="en-US" sz="800" b="1" dirty="0"/>
              <a:t>] [</a:t>
            </a:r>
            <a:r>
              <a:rPr lang="en-US" sz="800" b="1" u="sng" dirty="0">
                <a:hlinkClick r:id="rId15"/>
              </a:rPr>
              <a:t>PubMed</a:t>
            </a:r>
            <a:r>
              <a:rPr lang="en-US" sz="800" b="1" dirty="0"/>
              <a:t>] [</a:t>
            </a:r>
            <a:r>
              <a:rPr lang="en-US" sz="800" b="1" u="sng" dirty="0">
                <a:hlinkClick r:id="rId16"/>
              </a:rPr>
              <a:t>Google Scholar</a:t>
            </a:r>
            <a:r>
              <a:rPr lang="en-US" sz="800" b="1" dirty="0"/>
              <a:t>]</a:t>
            </a:r>
          </a:p>
          <a:p>
            <a:r>
              <a:rPr lang="en-US" sz="800" b="1" dirty="0"/>
              <a:t>5.International Cell Line Authentication Committee (ICLAC) [(accessed on 18 February 2023)]. Available online: </a:t>
            </a:r>
            <a:r>
              <a:rPr lang="en-US" sz="800" b="1" u="sng" dirty="0">
                <a:hlinkClick r:id="rId17"/>
              </a:rPr>
              <a:t>https://iclac.org/</a:t>
            </a:r>
            <a:endParaRPr lang="en-US" sz="800" b="1" dirty="0"/>
          </a:p>
          <a:p>
            <a:r>
              <a:rPr lang="en-US" sz="800" b="1" dirty="0"/>
              <a:t>6.Wang Y., Chen S., Yan Z., Pei M. A prospect of cell immortalization combined with matrix </a:t>
            </a:r>
            <a:r>
              <a:rPr lang="en-US" sz="800" b="1" dirty="0" err="1"/>
              <a:t>microenvironmental</a:t>
            </a:r>
            <a:r>
              <a:rPr lang="en-US" sz="800" b="1" dirty="0"/>
              <a:t> optimization strategy for tissue engineering and regeneration. Cell </a:t>
            </a:r>
            <a:r>
              <a:rPr lang="en-US" sz="800" b="1" dirty="0" err="1"/>
              <a:t>Biosci</a:t>
            </a:r>
            <a:r>
              <a:rPr lang="en-US" sz="800" b="1" dirty="0"/>
              <a:t>. 2019;9:7. </a:t>
            </a:r>
            <a:r>
              <a:rPr lang="en-US" sz="800" b="1" dirty="0" err="1"/>
              <a:t>doi</a:t>
            </a:r>
            <a:r>
              <a:rPr lang="en-US" sz="800" b="1" dirty="0"/>
              <a:t>: 10.1186/s13578-018-0264-9. [</a:t>
            </a:r>
            <a:r>
              <a:rPr lang="en-US" sz="800" b="1" u="sng" dirty="0">
                <a:hlinkClick r:id="rId18"/>
              </a:rPr>
              <a:t>DOI</a:t>
            </a:r>
            <a:r>
              <a:rPr lang="en-US" sz="800" b="1" dirty="0"/>
              <a:t>] [</a:t>
            </a:r>
            <a:r>
              <a:rPr lang="en-US" sz="800" b="1" u="sng" dirty="0">
                <a:hlinkClick r:id="rId19"/>
              </a:rPr>
              <a:t>PMC free article</a:t>
            </a:r>
            <a:r>
              <a:rPr lang="en-US" sz="800" b="1" dirty="0"/>
              <a:t>] [</a:t>
            </a:r>
            <a:r>
              <a:rPr lang="en-US" sz="800" b="1" u="sng" dirty="0">
                <a:hlinkClick r:id="rId20"/>
              </a:rPr>
              <a:t>PubMed</a:t>
            </a:r>
            <a:r>
              <a:rPr lang="en-US" sz="800" b="1" dirty="0"/>
              <a:t>] [</a:t>
            </a:r>
            <a:r>
              <a:rPr lang="en-US" sz="800" b="1" u="sng" dirty="0">
                <a:hlinkClick r:id="rId21"/>
              </a:rPr>
              <a:t>Google Scholar</a:t>
            </a:r>
            <a:r>
              <a:rPr lang="en-US" sz="800" b="1" dirty="0"/>
              <a:t>]</a:t>
            </a:r>
          </a:p>
          <a:p>
            <a:r>
              <a:rPr lang="en-US" sz="800" b="1" dirty="0"/>
              <a:t>7.Khurana A., </a:t>
            </a:r>
            <a:r>
              <a:rPr lang="en-US" sz="800" b="1" dirty="0" err="1"/>
              <a:t>Sayed</a:t>
            </a:r>
            <a:r>
              <a:rPr lang="en-US" sz="800" b="1" dirty="0"/>
              <a:t> N., Singh V., </a:t>
            </a:r>
            <a:r>
              <a:rPr lang="en-US" sz="800" b="1" dirty="0" err="1"/>
              <a:t>Khurana</a:t>
            </a:r>
            <a:r>
              <a:rPr lang="en-US" sz="800" b="1" dirty="0"/>
              <a:t> I., </a:t>
            </a:r>
            <a:r>
              <a:rPr lang="en-US" sz="800" b="1" dirty="0" err="1"/>
              <a:t>Allawadhi</a:t>
            </a:r>
            <a:r>
              <a:rPr lang="en-US" sz="800" b="1" dirty="0"/>
              <a:t> P., </a:t>
            </a:r>
            <a:r>
              <a:rPr lang="en-US" sz="800" b="1" dirty="0" err="1"/>
              <a:t>Rawat</a:t>
            </a:r>
            <a:r>
              <a:rPr lang="en-US" sz="800" b="1" dirty="0"/>
              <a:t> P.S., </a:t>
            </a:r>
            <a:r>
              <a:rPr lang="en-US" sz="800" b="1" dirty="0" err="1"/>
              <a:t>Navik</a:t>
            </a:r>
            <a:r>
              <a:rPr lang="en-US" sz="800" b="1" dirty="0"/>
              <a:t> U., </a:t>
            </a:r>
            <a:r>
              <a:rPr lang="en-US" sz="800" b="1" dirty="0" err="1"/>
              <a:t>Pasumarthi</a:t>
            </a:r>
            <a:r>
              <a:rPr lang="en-US" sz="800" b="1" dirty="0"/>
              <a:t> S.K., </a:t>
            </a:r>
            <a:r>
              <a:rPr lang="en-US" sz="800" b="1" dirty="0" err="1"/>
              <a:t>Bharani</a:t>
            </a:r>
            <a:r>
              <a:rPr lang="en-US" sz="800" b="1" dirty="0"/>
              <a:t> K.K., </a:t>
            </a:r>
            <a:r>
              <a:rPr lang="en-US" sz="800" b="1" dirty="0" err="1"/>
              <a:t>Weiskirchen</a:t>
            </a:r>
            <a:r>
              <a:rPr lang="en-US" sz="800" b="1" dirty="0"/>
              <a:t> R. A comprehensive overview of CRISPR/</a:t>
            </a:r>
            <a:r>
              <a:rPr lang="en-US" sz="800" b="1" dirty="0" err="1"/>
              <a:t>Cas</a:t>
            </a:r>
            <a:r>
              <a:rPr lang="en-US" sz="800" b="1" dirty="0"/>
              <a:t> 9 technology and application thereof in drug discovery. J. Cell. </a:t>
            </a:r>
            <a:r>
              <a:rPr lang="en-US" sz="800" b="1" dirty="0" err="1"/>
              <a:t>Biochem</a:t>
            </a:r>
            <a:r>
              <a:rPr lang="en-US" sz="800" b="1" dirty="0"/>
              <a:t>. 2022;123:1674–1698. </a:t>
            </a:r>
            <a:r>
              <a:rPr lang="en-US" sz="800" b="1" dirty="0" err="1"/>
              <a:t>doi</a:t>
            </a:r>
            <a:r>
              <a:rPr lang="en-US" sz="800" b="1" dirty="0"/>
              <a:t>: 10.1002/jcb.30329. [</a:t>
            </a:r>
            <a:r>
              <a:rPr lang="en-US" sz="800" b="1" u="sng" dirty="0">
                <a:hlinkClick r:id="rId22"/>
              </a:rPr>
              <a:t>DOI</a:t>
            </a:r>
            <a:r>
              <a:rPr lang="en-US" sz="800" b="1" dirty="0"/>
              <a:t>] [</a:t>
            </a:r>
            <a:r>
              <a:rPr lang="en-US" sz="800" b="1" u="sng" dirty="0">
                <a:hlinkClick r:id="rId23"/>
              </a:rPr>
              <a:t>PubMed</a:t>
            </a:r>
            <a:r>
              <a:rPr lang="en-US" sz="800" b="1" dirty="0"/>
              <a:t>] [</a:t>
            </a:r>
            <a:r>
              <a:rPr lang="en-US" sz="800" b="1" u="sng" dirty="0">
                <a:hlinkClick r:id="rId24"/>
              </a:rPr>
              <a:t>Google Scholar</a:t>
            </a:r>
            <a:r>
              <a:rPr lang="en-US" sz="800" b="1" dirty="0"/>
              <a:t>]</a:t>
            </a:r>
          </a:p>
          <a:p>
            <a:r>
              <a:rPr lang="en-US" sz="800" b="1" dirty="0"/>
              <a:t>8.Jeong Y.J., Cho J., </a:t>
            </a:r>
            <a:r>
              <a:rPr lang="en-US" sz="800" b="1" dirty="0" err="1"/>
              <a:t>Kwak</a:t>
            </a:r>
            <a:r>
              <a:rPr lang="en-US" sz="800" b="1" dirty="0"/>
              <a:t> J., Sung Y.H., Kang B.C. Immortalization of primary marmoset skin fibroblasts by CRISPR-Cas9-mediated gene targeting. Anim. Cells Syst. 2022;26:266–274. </a:t>
            </a:r>
            <a:r>
              <a:rPr lang="en-US" sz="800" b="1" dirty="0" err="1"/>
              <a:t>doi</a:t>
            </a:r>
            <a:r>
              <a:rPr lang="en-US" sz="800" b="1" dirty="0"/>
              <a:t>: 10.1080/19768354.2022.2151509. [</a:t>
            </a:r>
            <a:r>
              <a:rPr lang="en-US" sz="800" b="1" u="sng" dirty="0">
                <a:hlinkClick r:id="rId25"/>
              </a:rPr>
              <a:t>DOI</a:t>
            </a:r>
            <a:r>
              <a:rPr lang="en-US" sz="800" b="1" dirty="0"/>
              <a:t>] [</a:t>
            </a:r>
            <a:r>
              <a:rPr lang="en-US" sz="800" b="1" u="sng" dirty="0">
                <a:hlinkClick r:id="rId26"/>
              </a:rPr>
              <a:t>PMC free article</a:t>
            </a:r>
            <a:r>
              <a:rPr lang="en-US" sz="800" b="1" dirty="0"/>
              <a:t>] [</a:t>
            </a:r>
            <a:r>
              <a:rPr lang="en-US" sz="800" b="1" u="sng" dirty="0">
                <a:hlinkClick r:id="rId27"/>
              </a:rPr>
              <a:t>PubMed</a:t>
            </a:r>
            <a:r>
              <a:rPr lang="en-US" sz="800" b="1" dirty="0"/>
              <a:t>] [</a:t>
            </a:r>
            <a:r>
              <a:rPr lang="en-US" sz="800" b="1" u="sng" dirty="0">
                <a:hlinkClick r:id="rId28"/>
              </a:rPr>
              <a:t>Google Scholar</a:t>
            </a:r>
            <a:r>
              <a:rPr lang="en-US" sz="800" b="1" dirty="0"/>
              <a:t>]</a:t>
            </a:r>
          </a:p>
          <a:p>
            <a:r>
              <a:rPr lang="en-US" sz="800" b="1" dirty="0"/>
              <a:t>9.Coecke S., Balls M., Bowe G., Davis J., </a:t>
            </a:r>
            <a:r>
              <a:rPr lang="en-US" sz="800" b="1" dirty="0" err="1"/>
              <a:t>Gstraunthaler</a:t>
            </a:r>
            <a:r>
              <a:rPr lang="en-US" sz="800" b="1" dirty="0"/>
              <a:t> G., </a:t>
            </a:r>
            <a:r>
              <a:rPr lang="en-US" sz="800" b="1" dirty="0" err="1"/>
              <a:t>Hartung</a:t>
            </a:r>
            <a:r>
              <a:rPr lang="en-US" sz="800" b="1" dirty="0"/>
              <a:t> T., Hay R., </a:t>
            </a:r>
            <a:r>
              <a:rPr lang="en-US" sz="800" b="1" dirty="0" err="1"/>
              <a:t>Merten</a:t>
            </a:r>
            <a:r>
              <a:rPr lang="en-US" sz="800" b="1" dirty="0"/>
              <a:t> O.W., Price A., </a:t>
            </a:r>
            <a:r>
              <a:rPr lang="en-US" sz="800" b="1" dirty="0" err="1"/>
              <a:t>Schechtman</a:t>
            </a:r>
            <a:r>
              <a:rPr lang="en-US" sz="800" b="1" dirty="0"/>
              <a:t> L., et al. Guidance on good cell culture practice. A report of the second ECVAM task force on good cell culture practice. </a:t>
            </a:r>
            <a:r>
              <a:rPr lang="en-US" sz="800" b="1" dirty="0" err="1"/>
              <a:t>Altern</a:t>
            </a:r>
            <a:r>
              <a:rPr lang="en-US" sz="800" b="1" dirty="0"/>
              <a:t>. Lab. Anim. 2005;33:261–287. </a:t>
            </a:r>
            <a:r>
              <a:rPr lang="en-US" sz="800" b="1" dirty="0" err="1"/>
              <a:t>doi</a:t>
            </a:r>
            <a:r>
              <a:rPr lang="en-US" sz="800" b="1" dirty="0"/>
              <a:t>: 10.1177/026119290503300313. [</a:t>
            </a:r>
            <a:r>
              <a:rPr lang="en-US" sz="800" b="1" u="sng" dirty="0">
                <a:hlinkClick r:id="rId29"/>
              </a:rPr>
              <a:t>DOI</a:t>
            </a:r>
            <a:r>
              <a:rPr lang="en-US" sz="800" b="1" dirty="0"/>
              <a:t>] [</a:t>
            </a:r>
            <a:r>
              <a:rPr lang="en-US" sz="800" b="1" u="sng" dirty="0">
                <a:hlinkClick r:id="rId30"/>
              </a:rPr>
              <a:t>PubMed</a:t>
            </a:r>
            <a:r>
              <a:rPr lang="en-US" sz="800" b="1" dirty="0"/>
              <a:t>] [</a:t>
            </a:r>
            <a:r>
              <a:rPr lang="en-US" sz="800" b="1" u="sng" dirty="0">
                <a:hlinkClick r:id="rId31"/>
              </a:rPr>
              <a:t>Google Scholar</a:t>
            </a:r>
            <a:r>
              <a:rPr lang="en-US" sz="800" b="1" dirty="0"/>
              <a:t>]</a:t>
            </a:r>
          </a:p>
          <a:p>
            <a:r>
              <a:rPr lang="en-US" sz="800" b="1" dirty="0"/>
              <a:t>10.Mao Z., </a:t>
            </a:r>
            <a:r>
              <a:rPr lang="en-US" sz="800" b="1" dirty="0" err="1"/>
              <a:t>Ke</a:t>
            </a:r>
            <a:r>
              <a:rPr lang="en-US" sz="800" b="1" dirty="0"/>
              <a:t> Z., </a:t>
            </a:r>
            <a:r>
              <a:rPr lang="en-US" sz="800" b="1" dirty="0" err="1"/>
              <a:t>Gorbunova</a:t>
            </a:r>
            <a:r>
              <a:rPr lang="en-US" sz="800" b="1" dirty="0"/>
              <a:t> V., </a:t>
            </a:r>
            <a:r>
              <a:rPr lang="en-US" sz="800" b="1" dirty="0" err="1"/>
              <a:t>Seluanov</a:t>
            </a:r>
            <a:r>
              <a:rPr lang="en-US" sz="800" b="1" dirty="0"/>
              <a:t> A. </a:t>
            </a:r>
            <a:r>
              <a:rPr lang="en-US" sz="800" b="1" dirty="0" err="1"/>
              <a:t>Replicatively</a:t>
            </a:r>
            <a:r>
              <a:rPr lang="en-US" sz="800" b="1" dirty="0"/>
              <a:t> senescent cells are arrested in G1 and G2 phases. Aging. 2012;4:431–435. </a:t>
            </a:r>
            <a:r>
              <a:rPr lang="en-US" sz="800" b="1" dirty="0" err="1"/>
              <a:t>doi</a:t>
            </a:r>
            <a:r>
              <a:rPr lang="en-US" sz="800" b="1" dirty="0"/>
              <a:t>: 10.18632/aging.100467. [</a:t>
            </a:r>
            <a:r>
              <a:rPr lang="en-US" sz="800" b="1" u="sng" dirty="0">
                <a:hlinkClick r:id="rId32"/>
              </a:rPr>
              <a:t>DOI</a:t>
            </a:r>
            <a:r>
              <a:rPr lang="en-US" sz="800" b="1" dirty="0"/>
              <a:t>] [</a:t>
            </a:r>
            <a:r>
              <a:rPr lang="en-US" sz="800" b="1" u="sng" dirty="0">
                <a:hlinkClick r:id="rId33"/>
              </a:rPr>
              <a:t>PMC free article</a:t>
            </a:r>
            <a:r>
              <a:rPr lang="en-US" sz="800" b="1" dirty="0"/>
              <a:t>] [</a:t>
            </a:r>
            <a:r>
              <a:rPr lang="en-US" sz="800" b="1" u="sng" dirty="0">
                <a:hlinkClick r:id="rId34"/>
              </a:rPr>
              <a:t>PubMed</a:t>
            </a:r>
            <a:r>
              <a:rPr lang="en-US" sz="800" b="1" dirty="0"/>
              <a:t>] [</a:t>
            </a:r>
            <a:r>
              <a:rPr lang="en-US" sz="800" b="1" u="sng" dirty="0">
                <a:hlinkClick r:id="rId35"/>
              </a:rPr>
              <a:t>Google Scholar</a:t>
            </a:r>
            <a:r>
              <a:rPr lang="en-US" sz="800" b="1" dirty="0"/>
              <a:t>]</a:t>
            </a:r>
          </a:p>
          <a:p>
            <a:r>
              <a:rPr lang="en-US" sz="800" b="1" dirty="0"/>
              <a:t>11.Shen C.F., </a:t>
            </a:r>
            <a:r>
              <a:rPr lang="en-US" sz="800" b="1" dirty="0" err="1"/>
              <a:t>Guilbault</a:t>
            </a:r>
            <a:r>
              <a:rPr lang="en-US" sz="800" b="1" dirty="0"/>
              <a:t> C., Li X., </a:t>
            </a:r>
            <a:r>
              <a:rPr lang="en-US" sz="800" b="1" dirty="0" err="1"/>
              <a:t>Elahi</a:t>
            </a:r>
            <a:r>
              <a:rPr lang="en-US" sz="800" b="1" dirty="0"/>
              <a:t> S.M., </a:t>
            </a:r>
            <a:r>
              <a:rPr lang="en-US" sz="800" b="1" dirty="0" err="1"/>
              <a:t>Ansorge</a:t>
            </a:r>
            <a:r>
              <a:rPr lang="en-US" sz="800" b="1" dirty="0"/>
              <a:t> S., </a:t>
            </a:r>
            <a:r>
              <a:rPr lang="en-US" sz="800" b="1" dirty="0" err="1"/>
              <a:t>Kamen</a:t>
            </a:r>
            <a:r>
              <a:rPr lang="en-US" sz="800" b="1" dirty="0"/>
              <a:t> A., Gilbert R. Development of suspension adapted Vero cell culture process technology for production of viral vaccines. Vaccine. 2019;37:6996–7002. </a:t>
            </a:r>
            <a:r>
              <a:rPr lang="en-US" sz="800" b="1" dirty="0" err="1"/>
              <a:t>doi</a:t>
            </a:r>
            <a:r>
              <a:rPr lang="en-US" sz="800" b="1" dirty="0"/>
              <a:t>: 10.1016/j.vaccine.2019.07.003. [</a:t>
            </a:r>
            <a:r>
              <a:rPr lang="en-US" sz="800" b="1" u="sng" dirty="0">
                <a:hlinkClick r:id="rId36"/>
              </a:rPr>
              <a:t>DOI</a:t>
            </a:r>
            <a:r>
              <a:rPr lang="en-US" sz="800" b="1" dirty="0"/>
              <a:t>] [</a:t>
            </a:r>
            <a:r>
              <a:rPr lang="en-US" sz="800" b="1" u="sng" dirty="0">
                <a:hlinkClick r:id="rId37"/>
              </a:rPr>
              <a:t>PubMed</a:t>
            </a:r>
            <a:r>
              <a:rPr lang="en-US" sz="800" b="1" dirty="0"/>
              <a:t>] [</a:t>
            </a:r>
            <a:r>
              <a:rPr lang="en-US" sz="800" b="1" u="sng" dirty="0">
                <a:hlinkClick r:id="rId38"/>
              </a:rPr>
              <a:t>Google Scholar</a:t>
            </a:r>
            <a:r>
              <a:rPr lang="en-US" sz="800" b="1" dirty="0"/>
              <a:t>]</a:t>
            </a:r>
          </a:p>
          <a:p>
            <a:r>
              <a:rPr lang="en-US" sz="800" b="1" dirty="0"/>
              <a:t>12.Moreira A.S., Silva A.C., Sousa M.F.Q., </a:t>
            </a:r>
            <a:r>
              <a:rPr lang="en-US" sz="800" b="1" dirty="0" err="1"/>
              <a:t>Hagner-McWhirterc</a:t>
            </a:r>
            <a:r>
              <a:rPr lang="en-US" sz="800" b="1" dirty="0"/>
              <a:t> Å., </a:t>
            </a:r>
            <a:r>
              <a:rPr lang="en-US" sz="800" b="1" dirty="0" err="1"/>
              <a:t>Ahlénc</a:t>
            </a:r>
            <a:r>
              <a:rPr lang="en-US" sz="800" b="1" dirty="0"/>
              <a:t> G., Lundgren M., </a:t>
            </a:r>
            <a:r>
              <a:rPr lang="en-US" sz="800" b="1" dirty="0" err="1"/>
              <a:t>Coroadinha</a:t>
            </a:r>
            <a:r>
              <a:rPr lang="en-US" sz="800" b="1" dirty="0"/>
              <a:t> A.S., </a:t>
            </a:r>
            <a:r>
              <a:rPr lang="en-US" sz="800" b="1" dirty="0" err="1"/>
              <a:t>Alves</a:t>
            </a:r>
            <a:r>
              <a:rPr lang="en-US" sz="800" b="1" dirty="0"/>
              <a:t> P.M., </a:t>
            </a:r>
            <a:r>
              <a:rPr lang="en-US" sz="800" b="1" dirty="0" err="1"/>
              <a:t>Peixoto</a:t>
            </a:r>
            <a:r>
              <a:rPr lang="en-US" sz="800" b="1" dirty="0"/>
              <a:t> C., </a:t>
            </a:r>
            <a:r>
              <a:rPr lang="en-US" sz="800" b="1" dirty="0" err="1"/>
              <a:t>Carrondo</a:t>
            </a:r>
            <a:r>
              <a:rPr lang="en-US" sz="800" b="1" dirty="0"/>
              <a:t> M.J.T. Establishing suspension cell cultures for improved manufacturing of </a:t>
            </a:r>
            <a:r>
              <a:rPr lang="en-US" sz="800" b="1" dirty="0" err="1"/>
              <a:t>oncolytic</a:t>
            </a:r>
            <a:r>
              <a:rPr lang="en-US" sz="800" b="1" dirty="0"/>
              <a:t> adenovirus. </a:t>
            </a:r>
            <a:r>
              <a:rPr lang="en-US" sz="800" b="1" dirty="0" err="1"/>
              <a:t>Biotechnol</a:t>
            </a:r>
            <a:r>
              <a:rPr lang="en-US" sz="800" b="1" dirty="0"/>
              <a:t>. J. 2020;15:e1900411. </a:t>
            </a:r>
            <a:r>
              <a:rPr lang="en-US" sz="800" b="1" dirty="0" err="1"/>
              <a:t>doi</a:t>
            </a:r>
            <a:r>
              <a:rPr lang="en-US" sz="800" b="1" dirty="0"/>
              <a:t>: 10.1002/biot.201900411. [</a:t>
            </a:r>
            <a:r>
              <a:rPr lang="en-US" sz="800" b="1" u="sng" dirty="0">
                <a:hlinkClick r:id="rId39"/>
              </a:rPr>
              <a:t>DOI</a:t>
            </a:r>
            <a:r>
              <a:rPr lang="en-US" sz="800" b="1" dirty="0"/>
              <a:t>] [</a:t>
            </a:r>
            <a:r>
              <a:rPr lang="en-US" sz="800" b="1" u="sng" dirty="0">
                <a:hlinkClick r:id="rId40"/>
              </a:rPr>
              <a:t>PubMed</a:t>
            </a:r>
            <a:r>
              <a:rPr lang="en-US" sz="800" b="1" dirty="0"/>
              <a:t>] [</a:t>
            </a:r>
            <a:r>
              <a:rPr lang="en-US" sz="800" b="1" u="sng" dirty="0">
                <a:hlinkClick r:id="rId41"/>
              </a:rPr>
              <a:t>Google Scholar</a:t>
            </a:r>
            <a:r>
              <a:rPr lang="en-US" sz="800" b="1" dirty="0"/>
              <a:t>]</a:t>
            </a:r>
          </a:p>
          <a:p>
            <a:r>
              <a:rPr lang="en-US" sz="800" b="1" dirty="0"/>
              <a:t>13.Drescher H., </a:t>
            </a:r>
            <a:r>
              <a:rPr lang="en-US" sz="800" b="1" dirty="0" err="1"/>
              <a:t>Weiskirchen</a:t>
            </a:r>
            <a:r>
              <a:rPr lang="en-US" sz="800" b="1" dirty="0"/>
              <a:t> S., </a:t>
            </a:r>
            <a:r>
              <a:rPr lang="en-US" sz="800" b="1" dirty="0" err="1"/>
              <a:t>Weiskirchen</a:t>
            </a:r>
            <a:r>
              <a:rPr lang="en-US" sz="800" b="1" dirty="0"/>
              <a:t> R. Flow </a:t>
            </a:r>
            <a:r>
              <a:rPr lang="en-US" sz="800" b="1" dirty="0" err="1"/>
              <a:t>cytometry</a:t>
            </a:r>
            <a:r>
              <a:rPr lang="en-US" sz="800" b="1" dirty="0"/>
              <a:t>: A blessing and a curse. Biomedicines. 2021;9:1613. </a:t>
            </a:r>
            <a:r>
              <a:rPr lang="en-US" sz="800" b="1" dirty="0" err="1"/>
              <a:t>doi</a:t>
            </a:r>
            <a:r>
              <a:rPr lang="en-US" sz="800" b="1" dirty="0"/>
              <a:t>: 10.3390/biomedicines9111613. [</a:t>
            </a:r>
            <a:r>
              <a:rPr lang="en-US" sz="800" b="1" u="sng" dirty="0">
                <a:hlinkClick r:id="rId42"/>
              </a:rPr>
              <a:t>DOI</a:t>
            </a:r>
            <a:r>
              <a:rPr lang="en-US" sz="800" b="1" dirty="0"/>
              <a:t>] [</a:t>
            </a:r>
            <a:r>
              <a:rPr lang="en-US" sz="800" b="1" u="sng" dirty="0">
                <a:hlinkClick r:id="rId43"/>
              </a:rPr>
              <a:t>PMC free article</a:t>
            </a:r>
            <a:r>
              <a:rPr lang="en-US" sz="800" b="1" dirty="0"/>
              <a:t>] [</a:t>
            </a:r>
            <a:r>
              <a:rPr lang="en-US" sz="800" b="1" u="sng" dirty="0">
                <a:hlinkClick r:id="rId44"/>
              </a:rPr>
              <a:t>PubMed</a:t>
            </a:r>
            <a:r>
              <a:rPr lang="en-US" sz="800" b="1" dirty="0"/>
              <a:t>] [</a:t>
            </a:r>
            <a:r>
              <a:rPr lang="en-US" sz="800" b="1" u="sng" dirty="0">
                <a:hlinkClick r:id="rId45"/>
              </a:rPr>
              <a:t>Google Scholar</a:t>
            </a:r>
            <a:r>
              <a:rPr lang="en-US" sz="800" b="1" dirty="0"/>
              <a:t>]</a:t>
            </a:r>
          </a:p>
          <a:p>
            <a:r>
              <a:rPr lang="en-US" sz="800" b="1" dirty="0"/>
              <a:t>14.Lai T.Y., Cao J., </a:t>
            </a:r>
            <a:r>
              <a:rPr lang="en-US" sz="800" b="1" dirty="0" err="1"/>
              <a:t>Ou</a:t>
            </a:r>
            <a:r>
              <a:rPr lang="en-US" sz="800" b="1" dirty="0"/>
              <a:t>-Yang P., Tsai C.Y., Lin C.W., Chen C.C., Tsai M.K., Lee C.Y. Different methods of detaching adherent cells and their effects on the cell surface expression of Fas receptor and Fas ligand. Sci. Rep. 2022;12:5713. </a:t>
            </a:r>
            <a:r>
              <a:rPr lang="en-US" sz="800" b="1" dirty="0" err="1"/>
              <a:t>doi</a:t>
            </a:r>
            <a:r>
              <a:rPr lang="en-US" sz="800" b="1" dirty="0"/>
              <a:t>: 10.1038/s41598-022-09605-y. [</a:t>
            </a:r>
            <a:r>
              <a:rPr lang="en-US" sz="800" b="1" u="sng" dirty="0">
                <a:hlinkClick r:id="rId46"/>
              </a:rPr>
              <a:t>DOI</a:t>
            </a:r>
            <a:r>
              <a:rPr lang="en-US" sz="800" b="1" dirty="0"/>
              <a:t>] [</a:t>
            </a:r>
            <a:r>
              <a:rPr lang="en-US" sz="800" b="1" u="sng" dirty="0">
                <a:hlinkClick r:id="rId47"/>
              </a:rPr>
              <a:t>PMC free article</a:t>
            </a:r>
            <a:r>
              <a:rPr lang="en-US" sz="800" b="1" dirty="0"/>
              <a:t>] [</a:t>
            </a:r>
            <a:r>
              <a:rPr lang="en-US" sz="800" b="1" u="sng" dirty="0">
                <a:hlinkClick r:id="rId48"/>
              </a:rPr>
              <a:t>PubMed</a:t>
            </a:r>
            <a:r>
              <a:rPr lang="en-US" sz="800" b="1" dirty="0"/>
              <a:t>] [</a:t>
            </a:r>
            <a:r>
              <a:rPr lang="en-US" sz="800" b="1" u="sng" dirty="0">
                <a:hlinkClick r:id="rId49"/>
              </a:rPr>
              <a:t>Google Scholar</a:t>
            </a:r>
            <a:r>
              <a:rPr lang="en-US" sz="800" b="1" dirty="0"/>
              <a:t>]</a:t>
            </a:r>
          </a:p>
          <a:p>
            <a:r>
              <a:rPr lang="en-US" sz="800" b="1" dirty="0"/>
              <a:t>15.Schellenberger V., </a:t>
            </a:r>
            <a:r>
              <a:rPr lang="en-US" sz="800" b="1" dirty="0" err="1"/>
              <a:t>Schellenberger</a:t>
            </a:r>
            <a:r>
              <a:rPr lang="en-US" sz="800" b="1" dirty="0"/>
              <a:t> U., </a:t>
            </a:r>
            <a:r>
              <a:rPr lang="en-US" sz="800" b="1" dirty="0" err="1"/>
              <a:t>Mitin</a:t>
            </a:r>
            <a:r>
              <a:rPr lang="en-US" sz="800" b="1" dirty="0"/>
              <a:t> Y.V., </a:t>
            </a:r>
            <a:r>
              <a:rPr lang="en-US" sz="800" b="1" dirty="0" err="1"/>
              <a:t>Jakubke</a:t>
            </a:r>
            <a:r>
              <a:rPr lang="en-US" sz="800" b="1" dirty="0"/>
              <a:t> H.D. Characterization of the S’-</a:t>
            </a:r>
            <a:r>
              <a:rPr lang="en-US" sz="800" b="1" dirty="0" err="1"/>
              <a:t>subsite</a:t>
            </a:r>
            <a:r>
              <a:rPr lang="en-US" sz="800" b="1" dirty="0"/>
              <a:t> specificity of porcine pancreatic </a:t>
            </a:r>
            <a:r>
              <a:rPr lang="en-US" sz="800" b="1" dirty="0" err="1"/>
              <a:t>elastase</a:t>
            </a:r>
            <a:r>
              <a:rPr lang="en-US" sz="800" b="1" dirty="0"/>
              <a:t>. Eur. J. </a:t>
            </a:r>
            <a:r>
              <a:rPr lang="en-US" sz="800" b="1" dirty="0" err="1"/>
              <a:t>Biochem</a:t>
            </a:r>
            <a:r>
              <a:rPr lang="en-US" sz="800" b="1" dirty="0"/>
              <a:t>. 1989;179:161–163. </a:t>
            </a:r>
            <a:r>
              <a:rPr lang="en-US" sz="800" b="1" dirty="0" err="1"/>
              <a:t>doi</a:t>
            </a:r>
            <a:r>
              <a:rPr lang="en-US" sz="800" b="1" dirty="0"/>
              <a:t>: 10.1111/j.1432-1033.1989.tb14534.x. [</a:t>
            </a:r>
            <a:r>
              <a:rPr lang="en-US" sz="800" b="1" u="sng" dirty="0">
                <a:hlinkClick r:id="rId50"/>
              </a:rPr>
              <a:t>DOI</a:t>
            </a:r>
            <a:r>
              <a:rPr lang="en-US" sz="800" b="1" dirty="0"/>
              <a:t>] [</a:t>
            </a:r>
            <a:r>
              <a:rPr lang="en-US" sz="800" b="1" u="sng" dirty="0">
                <a:hlinkClick r:id="rId51"/>
              </a:rPr>
              <a:t>PubMed</a:t>
            </a:r>
            <a:r>
              <a:rPr lang="en-US" sz="800" b="1" dirty="0"/>
              <a:t>] [</a:t>
            </a:r>
            <a:r>
              <a:rPr lang="en-US" sz="800" b="1" u="sng" dirty="0">
                <a:hlinkClick r:id="rId52"/>
              </a:rPr>
              <a:t>Google Scholar</a:t>
            </a:r>
            <a:r>
              <a:rPr lang="en-US" sz="800" b="1" dirty="0"/>
              <a:t>]</a:t>
            </a:r>
          </a:p>
          <a:p>
            <a:r>
              <a:rPr lang="en-US" sz="800" b="1" dirty="0"/>
              <a:t>16.Stenn K.S., Link R., </a:t>
            </a:r>
            <a:r>
              <a:rPr lang="en-US" sz="800" b="1" dirty="0" err="1"/>
              <a:t>Moellmann</a:t>
            </a:r>
            <a:r>
              <a:rPr lang="en-US" sz="800" b="1" dirty="0"/>
              <a:t> G., </a:t>
            </a:r>
            <a:r>
              <a:rPr lang="en-US" sz="800" b="1" dirty="0" err="1"/>
              <a:t>Madri</a:t>
            </a:r>
            <a:r>
              <a:rPr lang="en-US" sz="800" b="1" dirty="0"/>
              <a:t> J., </a:t>
            </a:r>
            <a:r>
              <a:rPr lang="en-US" sz="800" b="1" dirty="0" err="1"/>
              <a:t>Kuklinska</a:t>
            </a:r>
            <a:r>
              <a:rPr lang="en-US" sz="800" b="1" dirty="0"/>
              <a:t> E. </a:t>
            </a:r>
            <a:r>
              <a:rPr lang="en-US" sz="800" b="1" dirty="0" err="1"/>
              <a:t>Dispase</a:t>
            </a:r>
            <a:r>
              <a:rPr lang="en-US" sz="800" b="1" dirty="0"/>
              <a:t>, a neutral protease from Bacillus </a:t>
            </a:r>
            <a:r>
              <a:rPr lang="en-US" sz="800" b="1" dirty="0" err="1"/>
              <a:t>polymyxa</a:t>
            </a:r>
            <a:r>
              <a:rPr lang="en-US" sz="800" b="1" dirty="0"/>
              <a:t>, is a powerful </a:t>
            </a:r>
            <a:r>
              <a:rPr lang="en-US" sz="800" b="1" dirty="0" err="1"/>
              <a:t>fibronectinase</a:t>
            </a:r>
            <a:r>
              <a:rPr lang="en-US" sz="800" b="1" dirty="0"/>
              <a:t> and type IV collagenase. J. </a:t>
            </a:r>
            <a:r>
              <a:rPr lang="en-US" sz="800" b="1" dirty="0" err="1"/>
              <a:t>Investig</a:t>
            </a:r>
            <a:r>
              <a:rPr lang="en-US" sz="800" b="1" dirty="0"/>
              <a:t>. </a:t>
            </a:r>
            <a:r>
              <a:rPr lang="en-US" sz="800" b="1" dirty="0" err="1"/>
              <a:t>Dermatol</a:t>
            </a:r>
            <a:r>
              <a:rPr lang="en-US" sz="800" b="1" dirty="0"/>
              <a:t>. 1989;93:287–290. </a:t>
            </a:r>
            <a:r>
              <a:rPr lang="en-US" sz="800" b="1" dirty="0" err="1"/>
              <a:t>doi</a:t>
            </a:r>
            <a:r>
              <a:rPr lang="en-US" sz="800" b="1" dirty="0"/>
              <a:t>: 10.1111/1523-1747.ep12277593. [</a:t>
            </a:r>
            <a:r>
              <a:rPr lang="en-US" sz="800" b="1" u="sng" dirty="0">
                <a:hlinkClick r:id="rId53"/>
              </a:rPr>
              <a:t>DOI</a:t>
            </a:r>
            <a:r>
              <a:rPr lang="en-US" sz="800" b="1" dirty="0"/>
              <a:t>] [</a:t>
            </a:r>
            <a:r>
              <a:rPr lang="en-US" sz="800" b="1" u="sng" dirty="0">
                <a:hlinkClick r:id="rId54"/>
              </a:rPr>
              <a:t>PubMed</a:t>
            </a:r>
            <a:r>
              <a:rPr lang="en-US" sz="800" b="1" dirty="0"/>
              <a:t>] [</a:t>
            </a:r>
            <a:r>
              <a:rPr lang="en-US" sz="800" b="1" u="sng" dirty="0">
                <a:hlinkClick r:id="rId55"/>
              </a:rPr>
              <a:t>Google Scholar</a:t>
            </a:r>
            <a:r>
              <a:rPr lang="en-US" sz="800" b="1" dirty="0"/>
              <a:t>]</a:t>
            </a:r>
          </a:p>
          <a:p>
            <a:r>
              <a:rPr lang="en-US" sz="800" b="1" dirty="0"/>
              <a:t>17.Tsuji K., </a:t>
            </a:r>
            <a:r>
              <a:rPr lang="en-US" sz="800" b="1" dirty="0" err="1"/>
              <a:t>Ojima</a:t>
            </a:r>
            <a:r>
              <a:rPr lang="en-US" sz="800" b="1" dirty="0"/>
              <a:t> M., </a:t>
            </a:r>
            <a:r>
              <a:rPr lang="en-US" sz="800" b="1" dirty="0" err="1"/>
              <a:t>Otabe</a:t>
            </a:r>
            <a:r>
              <a:rPr lang="en-US" sz="800" b="1" dirty="0"/>
              <a:t> K., </a:t>
            </a:r>
            <a:r>
              <a:rPr lang="en-US" sz="800" b="1" dirty="0" err="1"/>
              <a:t>Horie</a:t>
            </a:r>
            <a:r>
              <a:rPr lang="en-US" sz="800" b="1" dirty="0"/>
              <a:t> M., Koga H., </a:t>
            </a:r>
            <a:r>
              <a:rPr lang="en-US" sz="800" b="1" dirty="0" err="1"/>
              <a:t>Sekiya</a:t>
            </a:r>
            <a:r>
              <a:rPr lang="en-US" sz="800" b="1" dirty="0"/>
              <a:t> I., </a:t>
            </a:r>
            <a:r>
              <a:rPr lang="en-US" sz="800" b="1" dirty="0" err="1"/>
              <a:t>Muneta</a:t>
            </a:r>
            <a:r>
              <a:rPr lang="en-US" sz="800" b="1" dirty="0"/>
              <a:t> T. Effects of different cell-detaching methods on the viability and cell surface antigen expression of synovial </a:t>
            </a:r>
            <a:r>
              <a:rPr lang="en-US" sz="800" b="1" dirty="0" err="1"/>
              <a:t>mesenchymal</a:t>
            </a:r>
            <a:r>
              <a:rPr lang="en-US" sz="800" b="1" dirty="0"/>
              <a:t> stem cells. Cell Transplant. 2017;26:1089–1102. </a:t>
            </a:r>
            <a:r>
              <a:rPr lang="en-US" sz="800" b="1" dirty="0" err="1"/>
              <a:t>doi</a:t>
            </a:r>
            <a:r>
              <a:rPr lang="en-US" sz="800" b="1" dirty="0"/>
              <a:t>: 10.3727/096368917X694831. [</a:t>
            </a:r>
            <a:r>
              <a:rPr lang="en-US" sz="800" b="1" u="sng" dirty="0">
                <a:hlinkClick r:id="rId56"/>
              </a:rPr>
              <a:t>DOI</a:t>
            </a:r>
            <a:r>
              <a:rPr lang="en-US" sz="800" b="1" dirty="0"/>
              <a:t>] [</a:t>
            </a:r>
            <a:r>
              <a:rPr lang="en-US" sz="800" b="1" u="sng" dirty="0">
                <a:hlinkClick r:id="rId57"/>
              </a:rPr>
              <a:t>PMC free article</a:t>
            </a:r>
            <a:r>
              <a:rPr lang="en-US" sz="800" b="1" dirty="0"/>
              <a:t>] [</a:t>
            </a:r>
            <a:r>
              <a:rPr lang="en-US" sz="800" b="1" u="sng" dirty="0">
                <a:hlinkClick r:id="rId58"/>
              </a:rPr>
              <a:t>PubMed</a:t>
            </a:r>
            <a:r>
              <a:rPr lang="en-US" sz="800" b="1" dirty="0"/>
              <a:t>] [</a:t>
            </a:r>
            <a:r>
              <a:rPr lang="en-US" sz="800" b="1" u="sng" dirty="0">
                <a:hlinkClick r:id="rId59"/>
              </a:rPr>
              <a:t>Google Scholar</a:t>
            </a:r>
            <a:r>
              <a:rPr lang="en-US" sz="800" b="1" dirty="0"/>
              <a:t>]</a:t>
            </a:r>
          </a:p>
          <a:p>
            <a:r>
              <a:rPr lang="en-US" sz="800" b="1" dirty="0"/>
              <a:t>18.Nowak-Terpiłowska A., </a:t>
            </a:r>
            <a:r>
              <a:rPr lang="en-US" sz="800" b="1" dirty="0" err="1"/>
              <a:t>Śledziński</a:t>
            </a:r>
            <a:r>
              <a:rPr lang="en-US" sz="800" b="1" dirty="0"/>
              <a:t> P., </a:t>
            </a:r>
            <a:r>
              <a:rPr lang="en-US" sz="800" b="1" dirty="0" err="1"/>
              <a:t>Zeyland</a:t>
            </a:r>
            <a:r>
              <a:rPr lang="en-US" sz="800" b="1" dirty="0"/>
              <a:t> J. Impact of cell harvesting methods on detection of cell surface proteins and apoptotic markers. Braz. J. Med. Biol. Res. 2021;54:e10197. </a:t>
            </a:r>
            <a:r>
              <a:rPr lang="en-US" sz="800" b="1" dirty="0" err="1"/>
              <a:t>doi</a:t>
            </a:r>
            <a:r>
              <a:rPr lang="en-US" sz="800" b="1" dirty="0"/>
              <a:t>: 10.1590/1414-431x202010197. [</a:t>
            </a:r>
            <a:r>
              <a:rPr lang="en-US" sz="800" b="1" u="sng" dirty="0">
                <a:hlinkClick r:id="rId60"/>
              </a:rPr>
              <a:t>DOI</a:t>
            </a:r>
            <a:r>
              <a:rPr lang="en-US" sz="800" b="1" dirty="0"/>
              <a:t>] [</a:t>
            </a:r>
            <a:r>
              <a:rPr lang="en-US" sz="800" b="1" u="sng" dirty="0">
                <a:hlinkClick r:id="rId61"/>
              </a:rPr>
              <a:t>PMC free article</a:t>
            </a:r>
            <a:r>
              <a:rPr lang="en-US" sz="800" b="1" dirty="0"/>
              <a:t>] [</a:t>
            </a:r>
            <a:r>
              <a:rPr lang="en-US" sz="800" b="1" u="sng" dirty="0">
                <a:hlinkClick r:id="rId62"/>
              </a:rPr>
              <a:t>PubMed</a:t>
            </a:r>
            <a:r>
              <a:rPr lang="en-US" sz="800" b="1" dirty="0"/>
              <a:t>] [</a:t>
            </a:r>
            <a:r>
              <a:rPr lang="en-US" sz="800" b="1" u="sng" dirty="0">
                <a:hlinkClick r:id="rId63"/>
              </a:rPr>
              <a:t>Google Scholar</a:t>
            </a:r>
            <a:r>
              <a:rPr lang="en-US" sz="800" b="1" dirty="0"/>
              <a:t>]</a:t>
            </a:r>
          </a:p>
          <a:p>
            <a:r>
              <a:rPr lang="en-US" sz="800" b="1" dirty="0"/>
              <a:t>19.Jensen C., </a:t>
            </a:r>
            <a:r>
              <a:rPr lang="en-US" sz="800" b="1" dirty="0" err="1"/>
              <a:t>Teng</a:t>
            </a:r>
            <a:r>
              <a:rPr lang="en-US" sz="800" b="1" dirty="0"/>
              <a:t> Y. Is it time to start transitioning from 2D to 3D cell culture? Front. Mol. </a:t>
            </a:r>
            <a:r>
              <a:rPr lang="en-US" sz="800" b="1" dirty="0" err="1"/>
              <a:t>Biosci</a:t>
            </a:r>
            <a:r>
              <a:rPr lang="en-US" sz="800" b="1" dirty="0"/>
              <a:t>. 2020;7:33. </a:t>
            </a:r>
            <a:r>
              <a:rPr lang="en-US" sz="800" b="1" dirty="0" err="1"/>
              <a:t>doi</a:t>
            </a:r>
            <a:r>
              <a:rPr lang="en-US" sz="800" b="1" dirty="0"/>
              <a:t>: 10.3389/fmolb.2020.00033. [</a:t>
            </a:r>
            <a:r>
              <a:rPr lang="en-US" sz="800" b="1" u="sng" dirty="0">
                <a:hlinkClick r:id="rId64"/>
              </a:rPr>
              <a:t>DOI</a:t>
            </a:r>
            <a:r>
              <a:rPr lang="en-US" sz="800" b="1" dirty="0"/>
              <a:t>] [</a:t>
            </a:r>
            <a:r>
              <a:rPr lang="en-US" sz="800" b="1" u="sng" dirty="0">
                <a:hlinkClick r:id="rId65"/>
              </a:rPr>
              <a:t>PMC free article</a:t>
            </a:r>
            <a:r>
              <a:rPr lang="en-US" sz="800" b="1" dirty="0"/>
              <a:t>] [</a:t>
            </a:r>
            <a:r>
              <a:rPr lang="en-US" sz="800" b="1" u="sng" dirty="0">
                <a:hlinkClick r:id="rId66"/>
              </a:rPr>
              <a:t>PubMed</a:t>
            </a:r>
            <a:r>
              <a:rPr lang="en-US" sz="800" b="1" dirty="0"/>
              <a:t>] [</a:t>
            </a:r>
            <a:r>
              <a:rPr lang="en-US" sz="800" b="1" u="sng" dirty="0">
                <a:hlinkClick r:id="rId67"/>
              </a:rPr>
              <a:t>Google Scholar</a:t>
            </a:r>
            <a:r>
              <a:rPr lang="en-US" sz="800" b="1" dirty="0"/>
              <a:t>]</a:t>
            </a:r>
          </a:p>
          <a:p>
            <a:r>
              <a:rPr lang="en-US" sz="800" b="1" dirty="0"/>
              <a:t>20.Berthois Y., </a:t>
            </a:r>
            <a:r>
              <a:rPr lang="en-US" sz="800" b="1" dirty="0" err="1"/>
              <a:t>Katzenellenbogen</a:t>
            </a:r>
            <a:r>
              <a:rPr lang="en-US" sz="800" b="1" dirty="0"/>
              <a:t> J.A., </a:t>
            </a:r>
            <a:r>
              <a:rPr lang="en-US" sz="800" b="1" dirty="0" err="1"/>
              <a:t>Katzenellenbogen</a:t>
            </a:r>
            <a:r>
              <a:rPr lang="en-US" sz="800" b="1" dirty="0"/>
              <a:t> B.S. Phenol red in tissue culture media is a weak estrogen: Implications concerning the study of estrogen-responsive cells in culture. Proc. Natl. Acad. Sci. USA. 1986;83:2496–2500. </a:t>
            </a:r>
            <a:r>
              <a:rPr lang="en-US" sz="800" b="1" dirty="0" err="1"/>
              <a:t>doi</a:t>
            </a:r>
            <a:r>
              <a:rPr lang="en-US" sz="800" b="1" dirty="0"/>
              <a:t>: 10.1073/pnas.83.8.2496. [</a:t>
            </a:r>
            <a:r>
              <a:rPr lang="en-US" sz="800" b="1" u="sng" dirty="0">
                <a:hlinkClick r:id="rId68"/>
              </a:rPr>
              <a:t>DOI</a:t>
            </a:r>
            <a:r>
              <a:rPr lang="en-US" sz="800" b="1" dirty="0"/>
              <a:t>] [</a:t>
            </a:r>
            <a:r>
              <a:rPr lang="en-US" sz="800" b="1" u="sng" dirty="0">
                <a:hlinkClick r:id="rId69"/>
              </a:rPr>
              <a:t>PMC free article</a:t>
            </a:r>
            <a:r>
              <a:rPr lang="en-US" sz="800" b="1" dirty="0"/>
              <a:t>] [</a:t>
            </a:r>
            <a:r>
              <a:rPr lang="en-US" sz="800" b="1" u="sng" dirty="0">
                <a:hlinkClick r:id="rId70"/>
              </a:rPr>
              <a:t>PubMed</a:t>
            </a:r>
            <a:r>
              <a:rPr lang="en-US" sz="800" b="1" dirty="0"/>
              <a:t>] [</a:t>
            </a:r>
            <a:r>
              <a:rPr lang="en-US" sz="800" b="1" u="sng" dirty="0">
                <a:hlinkClick r:id="rId71"/>
              </a:rPr>
              <a:t>Google Scholar</a:t>
            </a:r>
            <a:r>
              <a:rPr lang="en-US" sz="800" b="1" dirty="0"/>
              <a:t>]</a:t>
            </a:r>
          </a:p>
          <a:p>
            <a:r>
              <a:rPr lang="en-US" sz="800" b="1" dirty="0"/>
              <a:t>21.Li W., Fan Z., Lin Y., Wang T.Y. Serum-free medium for recombinant protein expression in Chinese hamster ovary cells. Front. </a:t>
            </a:r>
            <a:r>
              <a:rPr lang="en-US" sz="800" b="1" dirty="0" err="1"/>
              <a:t>Bioeng</a:t>
            </a:r>
            <a:r>
              <a:rPr lang="en-US" sz="800" b="1" dirty="0"/>
              <a:t>. </a:t>
            </a:r>
            <a:r>
              <a:rPr lang="en-US" sz="800" b="1" dirty="0" err="1"/>
              <a:t>Biotechnol</a:t>
            </a:r>
            <a:r>
              <a:rPr lang="en-US" sz="800" b="1" dirty="0"/>
              <a:t>. 2021;9:646363. </a:t>
            </a:r>
            <a:r>
              <a:rPr lang="en-US" sz="800" b="1" dirty="0" err="1"/>
              <a:t>doi</a:t>
            </a:r>
            <a:r>
              <a:rPr lang="en-US" sz="800" b="1" dirty="0"/>
              <a:t>: 10.3389/fbioe.2021.646363. [</a:t>
            </a:r>
            <a:r>
              <a:rPr lang="en-US" sz="800" b="1" u="sng" dirty="0">
                <a:hlinkClick r:id="rId72"/>
              </a:rPr>
              <a:t>DOI</a:t>
            </a:r>
            <a:r>
              <a:rPr lang="en-US" sz="800" b="1" dirty="0"/>
              <a:t>] [</a:t>
            </a:r>
            <a:r>
              <a:rPr lang="en-US" sz="800" b="1" u="sng" dirty="0">
                <a:hlinkClick r:id="rId73"/>
              </a:rPr>
              <a:t>PMC free article</a:t>
            </a:r>
            <a:r>
              <a:rPr lang="en-US" sz="800" b="1" dirty="0"/>
              <a:t>] [</a:t>
            </a:r>
            <a:r>
              <a:rPr lang="en-US" sz="800" b="1" u="sng" dirty="0">
                <a:hlinkClick r:id="rId74"/>
              </a:rPr>
              <a:t>PubMed</a:t>
            </a:r>
            <a:r>
              <a:rPr lang="en-US" sz="800" b="1" dirty="0"/>
              <a:t>] [</a:t>
            </a:r>
            <a:r>
              <a:rPr lang="en-US" sz="800" b="1" u="sng" dirty="0">
                <a:hlinkClick r:id="rId75"/>
              </a:rPr>
              <a:t>Google Scholar</a:t>
            </a:r>
            <a:r>
              <a:rPr lang="en-US" sz="800" b="1" dirty="0"/>
              <a:t>]</a:t>
            </a:r>
          </a:p>
          <a:p>
            <a:r>
              <a:rPr lang="en-US" sz="800" b="1" dirty="0"/>
              <a:t>22.Brunner D., Frank J., </a:t>
            </a:r>
            <a:r>
              <a:rPr lang="en-US" sz="800" b="1" dirty="0" err="1"/>
              <a:t>Appl</a:t>
            </a:r>
            <a:r>
              <a:rPr lang="en-US" sz="800" b="1" dirty="0"/>
              <a:t> H., </a:t>
            </a:r>
            <a:r>
              <a:rPr lang="en-US" sz="800" b="1" dirty="0" err="1"/>
              <a:t>Schöffl</a:t>
            </a:r>
            <a:r>
              <a:rPr lang="en-US" sz="800" b="1" dirty="0"/>
              <a:t> H., </a:t>
            </a:r>
            <a:r>
              <a:rPr lang="en-US" sz="800" b="1" dirty="0" err="1"/>
              <a:t>Pfaller</a:t>
            </a:r>
            <a:r>
              <a:rPr lang="en-US" sz="800" b="1" dirty="0"/>
              <a:t> W., </a:t>
            </a:r>
            <a:r>
              <a:rPr lang="en-US" sz="800" b="1" dirty="0" err="1"/>
              <a:t>Gstraunthaler</a:t>
            </a:r>
            <a:r>
              <a:rPr lang="en-US" sz="800" b="1" dirty="0"/>
              <a:t> G. Serum-free cell culture: The serum-free media interactive online database. ALTEX. 2010;27:53–62. </a:t>
            </a:r>
            <a:r>
              <a:rPr lang="en-US" sz="800" b="1" dirty="0" err="1"/>
              <a:t>doi</a:t>
            </a:r>
            <a:r>
              <a:rPr lang="en-US" sz="800" b="1" dirty="0"/>
              <a:t>: 10.14573/altex.2010.1.53. [</a:t>
            </a:r>
            <a:r>
              <a:rPr lang="en-US" sz="800" b="1" u="sng" dirty="0">
                <a:hlinkClick r:id="rId76"/>
              </a:rPr>
              <a:t>DOI</a:t>
            </a:r>
            <a:r>
              <a:rPr lang="en-US" sz="800" b="1" dirty="0"/>
              <a:t>] [</a:t>
            </a:r>
            <a:r>
              <a:rPr lang="en-US" sz="800" b="1" u="sng" dirty="0">
                <a:hlinkClick r:id="rId77"/>
              </a:rPr>
              <a:t>PubMed</a:t>
            </a:r>
            <a:r>
              <a:rPr lang="en-US" sz="800" b="1" dirty="0"/>
              <a:t>] [</a:t>
            </a:r>
            <a:r>
              <a:rPr lang="en-US" sz="800" b="1" u="sng" dirty="0">
                <a:hlinkClick r:id="rId78"/>
              </a:rPr>
              <a:t>Google Scholar</a:t>
            </a:r>
            <a:r>
              <a:rPr lang="en-US" sz="800" b="1" dirty="0"/>
              <a:t>]</a:t>
            </a:r>
          </a:p>
          <a:p>
            <a:r>
              <a:rPr lang="en-US" sz="800" b="1" dirty="0"/>
              <a:t>23.Yao T., </a:t>
            </a:r>
            <a:r>
              <a:rPr lang="en-US" sz="800" b="1" dirty="0" err="1"/>
              <a:t>Asayama</a:t>
            </a:r>
            <a:r>
              <a:rPr lang="en-US" sz="800" b="1" dirty="0"/>
              <a:t> Y. Animal-cell culture media: History, characteristics, and current issues. </a:t>
            </a:r>
            <a:r>
              <a:rPr lang="en-US" sz="800" b="1" dirty="0" err="1"/>
              <a:t>Reprod</a:t>
            </a:r>
            <a:r>
              <a:rPr lang="en-US" sz="800" b="1" dirty="0"/>
              <a:t>. Med. Biol. 2017;16:99–117. </a:t>
            </a:r>
            <a:r>
              <a:rPr lang="en-US" sz="800" b="1" dirty="0" err="1"/>
              <a:t>doi</a:t>
            </a:r>
            <a:r>
              <a:rPr lang="en-US" sz="800" b="1" dirty="0"/>
              <a:t>: 10.1002/rmb2.12024. [</a:t>
            </a:r>
            <a:r>
              <a:rPr lang="en-US" sz="800" b="1" u="sng" dirty="0">
                <a:hlinkClick r:id="rId79"/>
              </a:rPr>
              <a:t>DOI</a:t>
            </a:r>
            <a:r>
              <a:rPr lang="en-US" sz="800" b="1" dirty="0"/>
              <a:t>] [</a:t>
            </a:r>
            <a:r>
              <a:rPr lang="en-US" sz="800" b="1" u="sng" dirty="0">
                <a:hlinkClick r:id="rId80"/>
              </a:rPr>
              <a:t>PMC free article</a:t>
            </a:r>
            <a:r>
              <a:rPr lang="en-US" sz="800" b="1" dirty="0"/>
              <a:t>] [</a:t>
            </a:r>
            <a:r>
              <a:rPr lang="en-US" sz="800" b="1" u="sng" dirty="0">
                <a:hlinkClick r:id="rId81"/>
              </a:rPr>
              <a:t>PubMed</a:t>
            </a:r>
            <a:r>
              <a:rPr lang="en-US" sz="800" b="1" dirty="0"/>
              <a:t>] [</a:t>
            </a:r>
            <a:r>
              <a:rPr lang="en-US" sz="800" b="1" u="sng" dirty="0">
                <a:hlinkClick r:id="rId82"/>
              </a:rPr>
              <a:t>Google Scholar</a:t>
            </a:r>
            <a:r>
              <a:rPr lang="en-US" sz="800" b="1" dirty="0" smtClean="0"/>
              <a:t>]</a:t>
            </a:r>
            <a:endParaRPr lang="en-US" sz="800" b="1" dirty="0"/>
          </a:p>
        </p:txBody>
      </p:sp>
    </p:spTree>
    <p:extLst>
      <p:ext uri="{BB962C8B-B14F-4D97-AF65-F5344CB8AC3E}">
        <p14:creationId xmlns:p14="http://schemas.microsoft.com/office/powerpoint/2010/main" val="10358610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36620124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8007155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8319453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a:solidFill>
            <a:schemeClr val="tx2">
              <a:lumMod val="20000"/>
              <a:lumOff val="80000"/>
            </a:schemeClr>
          </a:solidFill>
        </p:spPr>
        <p:txBody>
          <a:bodyPr/>
          <a:lstStyle/>
          <a:p>
            <a:endParaRPr lang="en-US" b="0" i="0" dirty="0" smtClean="0">
              <a:solidFill>
                <a:srgbClr val="0A0A0A"/>
              </a:solidFill>
              <a:effectLst/>
              <a:latin typeface="Google Sans"/>
            </a:endParaRPr>
          </a:p>
          <a:p>
            <a:r>
              <a:rPr lang="en-US" sz="4400" b="1" dirty="0">
                <a:solidFill>
                  <a:srgbClr val="0A0A0A"/>
                </a:solidFill>
                <a:latin typeface="Google Sans"/>
                <a:ea typeface="+mj-ea"/>
                <a:cs typeface="+mj-cs"/>
              </a:rPr>
              <a:t>Cell culture</a:t>
            </a:r>
            <a:endParaRPr lang="en-US" b="1" dirty="0">
              <a:solidFill>
                <a:srgbClr val="0A0A0A"/>
              </a:solidFill>
              <a:latin typeface="Google Sans"/>
            </a:endParaRPr>
          </a:p>
          <a:p>
            <a:r>
              <a:rPr lang="en-US" sz="3600" b="1" i="0" dirty="0" smtClean="0">
                <a:solidFill>
                  <a:srgbClr val="0A0A0A"/>
                </a:solidFill>
                <a:effectLst/>
                <a:latin typeface="Google Sans"/>
              </a:rPr>
              <a:t>is </a:t>
            </a:r>
            <a:r>
              <a:rPr lang="en-US" sz="3600" b="1" dirty="0" smtClean="0"/>
              <a:t>the process of growing plant or animal cells in an artificial, controlled in vitro environment, isolating them from their natural tissue source</a:t>
            </a:r>
            <a:r>
              <a:rPr lang="en-US" sz="3600" b="1" i="0" dirty="0" smtClean="0">
                <a:solidFill>
                  <a:srgbClr val="0A0A0A"/>
                </a:solidFill>
                <a:effectLst/>
                <a:latin typeface="Google Sans"/>
              </a:rPr>
              <a:t>.</a:t>
            </a:r>
            <a:endParaRPr lang="en-US" sz="3600" b="1" dirty="0"/>
          </a:p>
        </p:txBody>
      </p:sp>
      <p:pic>
        <p:nvPicPr>
          <p:cNvPr id="4098" name="Picture 2" descr="integra-biosciences.co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4267200"/>
            <a:ext cx="7391400"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66696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557763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1127437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0162501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3412851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8299072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4242981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9196249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9184378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1686237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0020282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20000"/>
              <a:lumOff val="80000"/>
            </a:schemeClr>
          </a:solidFill>
        </p:spPr>
        <p:txBody>
          <a:bodyPr/>
          <a:lstStyle/>
          <a:p>
            <a:r>
              <a:rPr lang="en-US" dirty="0" smtClean="0"/>
              <a:t>Why is cell culture used for ?</a:t>
            </a:r>
            <a:endParaRPr lang="en-US" dirty="0"/>
          </a:p>
        </p:txBody>
      </p:sp>
      <p:sp>
        <p:nvSpPr>
          <p:cNvPr id="3" name="Content Placeholder 2"/>
          <p:cNvSpPr>
            <a:spLocks noGrp="1"/>
          </p:cNvSpPr>
          <p:nvPr>
            <p:ph idx="1"/>
          </p:nvPr>
        </p:nvSpPr>
        <p:spPr>
          <a:solidFill>
            <a:schemeClr val="tx2">
              <a:lumMod val="20000"/>
              <a:lumOff val="80000"/>
            </a:schemeClr>
          </a:solidFill>
        </p:spPr>
        <p:txBody>
          <a:bodyPr>
            <a:normAutofit fontScale="85000" lnSpcReduction="20000"/>
          </a:bodyPr>
          <a:lstStyle/>
          <a:p>
            <a:r>
              <a:rPr lang="en-US" sz="3500" b="1" dirty="0" smtClean="0">
                <a:solidFill>
                  <a:prstClr val="black"/>
                </a:solidFill>
              </a:rPr>
              <a:t>Cell </a:t>
            </a:r>
            <a:r>
              <a:rPr lang="en-US" sz="3500" b="1" dirty="0">
                <a:solidFill>
                  <a:prstClr val="black"/>
                </a:solidFill>
              </a:rPr>
              <a:t>lines from different species and organs are </a:t>
            </a:r>
            <a:r>
              <a:rPr lang="en-US" sz="3500" b="1" dirty="0" smtClean="0">
                <a:solidFill>
                  <a:prstClr val="black"/>
                </a:solidFill>
              </a:rPr>
              <a:t>available </a:t>
            </a:r>
            <a:r>
              <a:rPr lang="en-US" sz="3900" b="1" dirty="0" smtClean="0"/>
              <a:t>.</a:t>
            </a:r>
            <a:r>
              <a:rPr lang="en-US" sz="3900" b="1" dirty="0" smtClean="0">
                <a:solidFill>
                  <a:prstClr val="black"/>
                </a:solidFill>
              </a:rPr>
              <a:t> </a:t>
            </a:r>
          </a:p>
          <a:p>
            <a:r>
              <a:rPr lang="en-US" sz="3500" b="1" dirty="0" smtClean="0">
                <a:solidFill>
                  <a:prstClr val="black"/>
                </a:solidFill>
              </a:rPr>
              <a:t>They </a:t>
            </a:r>
            <a:r>
              <a:rPr lang="en-US" sz="3500" b="1" dirty="0">
                <a:solidFill>
                  <a:prstClr val="black"/>
                </a:solidFill>
              </a:rPr>
              <a:t>are free from antibodies, hormones and similar other host factors</a:t>
            </a:r>
            <a:endParaRPr lang="en-US" sz="3900" b="1" dirty="0" smtClean="0">
              <a:solidFill>
                <a:prstClr val="black"/>
              </a:solidFill>
            </a:endParaRPr>
          </a:p>
          <a:p>
            <a:r>
              <a:rPr lang="en-US" sz="3900" b="1" dirty="0" smtClean="0">
                <a:solidFill>
                  <a:prstClr val="black"/>
                </a:solidFill>
              </a:rPr>
              <a:t>It </a:t>
            </a:r>
            <a:r>
              <a:rPr lang="en-US" sz="3900" b="1" dirty="0">
                <a:solidFill>
                  <a:prstClr val="black"/>
                </a:solidFill>
              </a:rPr>
              <a:t>used for isolation </a:t>
            </a:r>
            <a:r>
              <a:rPr lang="en-US" sz="3500" b="1" dirty="0">
                <a:solidFill>
                  <a:prstClr val="black"/>
                </a:solidFill>
              </a:rPr>
              <a:t>different </a:t>
            </a:r>
            <a:r>
              <a:rPr lang="en-US" sz="3900" b="1" dirty="0" smtClean="0">
                <a:solidFill>
                  <a:prstClr val="black"/>
                </a:solidFill>
              </a:rPr>
              <a:t>viruses because </a:t>
            </a:r>
            <a:r>
              <a:rPr lang="en-US" sz="3900" b="1" dirty="0" smtClean="0"/>
              <a:t>Cell lines from different species and organs are available</a:t>
            </a:r>
            <a:r>
              <a:rPr lang="en-US" sz="3900" b="1" dirty="0" smtClean="0">
                <a:solidFill>
                  <a:prstClr val="black"/>
                </a:solidFill>
              </a:rPr>
              <a:t> .</a:t>
            </a:r>
          </a:p>
          <a:p>
            <a:r>
              <a:rPr lang="en-US" sz="3900" b="1" dirty="0" smtClean="0">
                <a:solidFill>
                  <a:prstClr val="black"/>
                </a:solidFill>
              </a:rPr>
              <a:t> </a:t>
            </a:r>
            <a:r>
              <a:rPr lang="en-US" sz="3500" b="1" dirty="0" smtClean="0">
                <a:solidFill>
                  <a:prstClr val="black"/>
                </a:solidFill>
              </a:rPr>
              <a:t>Different </a:t>
            </a:r>
            <a:r>
              <a:rPr lang="en-US" sz="3500" b="1" dirty="0">
                <a:solidFill>
                  <a:prstClr val="black"/>
                </a:solidFill>
              </a:rPr>
              <a:t>viruses produce specific metabolic and </a:t>
            </a:r>
            <a:r>
              <a:rPr lang="en-US" sz="3500" b="1" dirty="0" err="1">
                <a:solidFill>
                  <a:prstClr val="black"/>
                </a:solidFill>
              </a:rPr>
              <a:t>cytopathic</a:t>
            </a:r>
            <a:r>
              <a:rPr lang="en-US" sz="3500" b="1" dirty="0">
                <a:solidFill>
                  <a:prstClr val="black"/>
                </a:solidFill>
              </a:rPr>
              <a:t> changes</a:t>
            </a:r>
            <a:r>
              <a:rPr lang="en-US" sz="3500" b="1" dirty="0" smtClean="0">
                <a:solidFill>
                  <a:prstClr val="black"/>
                </a:solidFill>
              </a:rPr>
              <a:t>.</a:t>
            </a:r>
            <a:endParaRPr lang="en-US" sz="3500" b="1" dirty="0">
              <a:solidFill>
                <a:prstClr val="black"/>
              </a:solidFill>
            </a:endParaRPr>
          </a:p>
          <a:p>
            <a:r>
              <a:rPr lang="en-US" sz="3500" b="1" dirty="0" smtClean="0"/>
              <a:t> used for preparation vaccines.</a:t>
            </a:r>
          </a:p>
          <a:p>
            <a:endParaRPr lang="en-US" b="1" dirty="0" smtClean="0"/>
          </a:p>
          <a:p>
            <a:endParaRPr lang="en-US" dirty="0"/>
          </a:p>
        </p:txBody>
      </p:sp>
    </p:spTree>
    <p:extLst>
      <p:ext uri="{BB962C8B-B14F-4D97-AF65-F5344CB8AC3E}">
        <p14:creationId xmlns:p14="http://schemas.microsoft.com/office/powerpoint/2010/main" val="8227400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0349232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4675222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7730268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158181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0236498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8775362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7804662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8131252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676081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7273311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a:solidFill>
            <a:schemeClr val="tx2">
              <a:lumMod val="20000"/>
              <a:lumOff val="80000"/>
            </a:schemeClr>
          </a:solidFill>
        </p:spPr>
        <p:txBody>
          <a:bodyPr>
            <a:noAutofit/>
          </a:bodyPr>
          <a:lstStyle/>
          <a:p>
            <a:r>
              <a:rPr lang="en-US" b="1" i="1" dirty="0" smtClean="0"/>
              <a:t>Many</a:t>
            </a:r>
            <a:r>
              <a:rPr lang="en-US" sz="3600" b="1" i="1" dirty="0" smtClean="0"/>
              <a:t> </a:t>
            </a:r>
            <a:r>
              <a:rPr lang="en-US" b="1" i="1" dirty="0" smtClean="0"/>
              <a:t>Types of cytopathogenic effects (CPE) caused by viruses.</a:t>
            </a:r>
          </a:p>
          <a:p>
            <a:pPr lvl="0"/>
            <a:r>
              <a:rPr lang="en-US" b="1" i="1" dirty="0" smtClean="0"/>
              <a:t>Diagnosis </a:t>
            </a:r>
            <a:r>
              <a:rPr lang="en-US" sz="3600" b="1" i="1" dirty="0">
                <a:solidFill>
                  <a:prstClr val="black"/>
                </a:solidFill>
              </a:rPr>
              <a:t>limited </a:t>
            </a:r>
            <a:r>
              <a:rPr lang="en-US" sz="3600" b="1" i="1" dirty="0" smtClean="0">
                <a:solidFill>
                  <a:prstClr val="black"/>
                </a:solidFill>
              </a:rPr>
              <a:t>viruses  to grow </a:t>
            </a:r>
            <a:r>
              <a:rPr lang="en-US" sz="3600" b="1" i="1" dirty="0">
                <a:solidFill>
                  <a:prstClr val="black"/>
                </a:solidFill>
              </a:rPr>
              <a:t>such </a:t>
            </a:r>
            <a:r>
              <a:rPr lang="en-US" sz="3600" b="1" i="1" dirty="0" smtClean="0">
                <a:solidFill>
                  <a:prstClr val="black"/>
                </a:solidFill>
              </a:rPr>
              <a:t>us Newcastle </a:t>
            </a:r>
            <a:r>
              <a:rPr lang="en-US" sz="3600" b="1" i="1" dirty="0">
                <a:solidFill>
                  <a:prstClr val="black"/>
                </a:solidFill>
              </a:rPr>
              <a:t>v. &amp; influenza </a:t>
            </a:r>
            <a:r>
              <a:rPr lang="en-US" sz="3600" b="1" i="1" dirty="0" smtClean="0">
                <a:solidFill>
                  <a:prstClr val="black"/>
                </a:solidFill>
              </a:rPr>
              <a:t>V with </a:t>
            </a:r>
            <a:r>
              <a:rPr lang="en-US" sz="3600" b="1" i="1" dirty="0">
                <a:solidFill>
                  <a:prstClr val="black"/>
                </a:solidFill>
              </a:rPr>
              <a:t>a </a:t>
            </a:r>
            <a:r>
              <a:rPr lang="en-US" sz="3600" b="1" i="1" dirty="0" err="1"/>
              <a:t>heamagglutinin</a:t>
            </a:r>
            <a:r>
              <a:rPr lang="en-US" sz="3600" b="1" i="1" dirty="0"/>
              <a:t> protein </a:t>
            </a:r>
            <a:r>
              <a:rPr lang="en-US" sz="3600" b="1" i="1" dirty="0">
                <a:solidFill>
                  <a:prstClr val="black"/>
                </a:solidFill>
              </a:rPr>
              <a:t>on their </a:t>
            </a:r>
            <a:r>
              <a:rPr lang="en-US" sz="3600" b="1" i="1" dirty="0" smtClean="0">
                <a:solidFill>
                  <a:prstClr val="black"/>
                </a:solidFill>
              </a:rPr>
              <a:t>envelope.</a:t>
            </a:r>
          </a:p>
          <a:p>
            <a:pPr lvl="0"/>
            <a:r>
              <a:rPr lang="en-US" b="1" i="1" dirty="0"/>
              <a:t>TCID50</a:t>
            </a:r>
            <a:r>
              <a:rPr lang="en-US" b="1" i="1" dirty="0" smtClean="0">
                <a:solidFill>
                  <a:prstClr val="black"/>
                </a:solidFill>
              </a:rPr>
              <a:t> </a:t>
            </a:r>
            <a:r>
              <a:rPr lang="en-US" b="1" dirty="0"/>
              <a:t>Tissue culture infective dose 50</a:t>
            </a:r>
            <a:r>
              <a:rPr lang="en-US" b="1" i="1" dirty="0" smtClean="0">
                <a:solidFill>
                  <a:prstClr val="black"/>
                </a:solidFill>
              </a:rPr>
              <a:t> virus ,titration </a:t>
            </a:r>
            <a:r>
              <a:rPr lang="en-US" b="1" i="1" dirty="0">
                <a:solidFill>
                  <a:prstClr val="black"/>
                </a:solidFill>
              </a:rPr>
              <a:t>is by </a:t>
            </a:r>
            <a:r>
              <a:rPr lang="en-US" b="1" i="1" dirty="0" err="1">
                <a:solidFill>
                  <a:prstClr val="black"/>
                </a:solidFill>
              </a:rPr>
              <a:t>quantal</a:t>
            </a:r>
            <a:r>
              <a:rPr lang="en-US" b="1" i="1" dirty="0">
                <a:solidFill>
                  <a:prstClr val="black"/>
                </a:solidFill>
              </a:rPr>
              <a:t> dose- </a:t>
            </a:r>
            <a:r>
              <a:rPr lang="en-US" b="1" i="1" dirty="0" smtClean="0">
                <a:solidFill>
                  <a:prstClr val="black"/>
                </a:solidFill>
              </a:rPr>
              <a:t>response.</a:t>
            </a:r>
            <a:endParaRPr lang="en-US" b="1" i="1" dirty="0">
              <a:solidFill>
                <a:prstClr val="black"/>
              </a:solidFill>
            </a:endParaRPr>
          </a:p>
          <a:p>
            <a:pPr lvl="0"/>
            <a:endParaRPr lang="en-US" b="1" i="1" dirty="0" smtClean="0">
              <a:solidFill>
                <a:prstClr val="black"/>
              </a:solidFill>
            </a:endParaRPr>
          </a:p>
          <a:p>
            <a:pPr lvl="0"/>
            <a:endParaRPr lang="en-US" b="1" i="1" dirty="0">
              <a:solidFill>
                <a:prstClr val="black"/>
              </a:solidFill>
            </a:endParaRPr>
          </a:p>
          <a:p>
            <a:pPr lvl="0"/>
            <a:endParaRPr lang="en-US" b="1" i="1" dirty="0" smtClean="0">
              <a:solidFill>
                <a:prstClr val="black"/>
              </a:solidFill>
            </a:endParaRPr>
          </a:p>
          <a:p>
            <a:pPr lvl="0"/>
            <a:endParaRPr lang="en-US" b="1" i="1" dirty="0">
              <a:solidFill>
                <a:prstClr val="black"/>
              </a:solidFill>
            </a:endParaRPr>
          </a:p>
          <a:p>
            <a:pPr lvl="0"/>
            <a:endParaRPr lang="en-US" b="1" i="1" dirty="0" smtClean="0">
              <a:solidFill>
                <a:prstClr val="black"/>
              </a:solidFill>
            </a:endParaRPr>
          </a:p>
          <a:p>
            <a:pPr lvl="0"/>
            <a:endParaRPr lang="en-US" b="1" i="1" dirty="0">
              <a:solidFill>
                <a:prstClr val="black"/>
              </a:solidFill>
            </a:endParaRPr>
          </a:p>
          <a:p>
            <a:pPr lvl="0"/>
            <a:endParaRPr lang="en-US" b="1" i="1" dirty="0" smtClean="0">
              <a:solidFill>
                <a:prstClr val="black"/>
              </a:solidFill>
            </a:endParaRPr>
          </a:p>
          <a:p>
            <a:pPr lvl="0"/>
            <a:endParaRPr lang="en-US" b="1" i="1" dirty="0">
              <a:solidFill>
                <a:prstClr val="black"/>
              </a:solidFill>
            </a:endParaRPr>
          </a:p>
          <a:p>
            <a:pPr lvl="0"/>
            <a:endParaRPr lang="en-US" b="1" i="1" dirty="0" smtClean="0">
              <a:solidFill>
                <a:prstClr val="black"/>
              </a:solidFill>
            </a:endParaRPr>
          </a:p>
          <a:p>
            <a:pPr lvl="0"/>
            <a:endParaRPr lang="en-US" b="1" i="1" dirty="0"/>
          </a:p>
        </p:txBody>
      </p:sp>
    </p:spTree>
    <p:extLst>
      <p:ext uri="{BB962C8B-B14F-4D97-AF65-F5344CB8AC3E}">
        <p14:creationId xmlns:p14="http://schemas.microsoft.com/office/powerpoint/2010/main" val="18320622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8512567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3311651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287963"/>
          </a:xfrm>
          <a:solidFill>
            <a:schemeClr val="tx2">
              <a:lumMod val="20000"/>
              <a:lumOff val="80000"/>
            </a:schemeClr>
          </a:solidFill>
        </p:spPr>
        <p:txBody>
          <a:bodyPr>
            <a:normAutofit/>
          </a:bodyPr>
          <a:lstStyle/>
          <a:p>
            <a:r>
              <a:rPr lang="en-US" b="1" dirty="0" smtClean="0">
                <a:solidFill>
                  <a:prstClr val="black"/>
                </a:solidFill>
                <a:latin typeface="Calibri" pitchFamily="34" charset="0"/>
                <a:cs typeface="Calibri" pitchFamily="34" charset="0"/>
              </a:rPr>
              <a:t>Detection </a:t>
            </a:r>
            <a:r>
              <a:rPr lang="en-US" b="1" dirty="0">
                <a:solidFill>
                  <a:prstClr val="black"/>
                </a:solidFill>
                <a:latin typeface="Calibri" pitchFamily="34" charset="0"/>
                <a:cs typeface="Calibri" pitchFamily="34" charset="0"/>
              </a:rPr>
              <a:t>of histological appearance (inclusion bodies</a:t>
            </a:r>
            <a:r>
              <a:rPr lang="en-US" b="1" dirty="0" smtClean="0">
                <a:solidFill>
                  <a:prstClr val="black"/>
                </a:solidFill>
                <a:latin typeface="Calibri" pitchFamily="34" charset="0"/>
                <a:cs typeface="Calibri" pitchFamily="34" charset="0"/>
              </a:rPr>
              <a:t>).</a:t>
            </a:r>
          </a:p>
          <a:p>
            <a:r>
              <a:rPr lang="en-US" b="1" dirty="0" smtClean="0">
                <a:solidFill>
                  <a:prstClr val="black"/>
                </a:solidFill>
                <a:latin typeface="Calibri" pitchFamily="34" charset="0"/>
                <a:cs typeface="Calibri" pitchFamily="34" charset="0"/>
              </a:rPr>
              <a:t>Detection of viral antigen via shell vial assay and </a:t>
            </a:r>
            <a:r>
              <a:rPr lang="en-US" b="1" dirty="0" err="1" smtClean="0">
                <a:solidFill>
                  <a:prstClr val="black"/>
                </a:solidFill>
                <a:latin typeface="Calibri" pitchFamily="34" charset="0"/>
                <a:cs typeface="Calibri" pitchFamily="34" charset="0"/>
              </a:rPr>
              <a:t>immuno-flourescence</a:t>
            </a:r>
            <a:r>
              <a:rPr lang="en-US" b="1" dirty="0" smtClean="0">
                <a:solidFill>
                  <a:prstClr val="black"/>
                </a:solidFill>
                <a:latin typeface="Calibri" pitchFamily="34" charset="0"/>
                <a:cs typeface="Calibri" pitchFamily="34" charset="0"/>
              </a:rPr>
              <a:t> technique.</a:t>
            </a:r>
            <a:endParaRPr lang="en-US" dirty="0">
              <a:latin typeface="Calibri" pitchFamily="34" charset="0"/>
              <a:cs typeface="Calibri" pitchFamily="34" charset="0"/>
            </a:endParaRPr>
          </a:p>
        </p:txBody>
      </p:sp>
    </p:spTree>
    <p:extLst>
      <p:ext uri="{BB962C8B-B14F-4D97-AF65-F5344CB8AC3E}">
        <p14:creationId xmlns:p14="http://schemas.microsoft.com/office/powerpoint/2010/main" val="7068571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20000"/>
              <a:lumOff val="80000"/>
            </a:schemeClr>
          </a:solidFill>
        </p:spPr>
        <p:txBody>
          <a:bodyPr>
            <a:normAutofit fontScale="90000"/>
          </a:bodyPr>
          <a:lstStyle/>
          <a:p>
            <a:pPr lvl="0" rtl="1">
              <a:defRPr/>
            </a:pPr>
            <a:r>
              <a:rPr lang="en-US" sz="5000" b="1" dirty="0" smtClean="0">
                <a:solidFill>
                  <a:srgbClr val="04617B"/>
                </a:solidFill>
                <a:ea typeface="+mn-ea"/>
                <a:cs typeface="+mn-cs"/>
              </a:rPr>
              <a:t>types of cell cultures</a:t>
            </a:r>
            <a:r>
              <a:rPr lang="ar-IQ" sz="5000" dirty="0" smtClean="0">
                <a:solidFill>
                  <a:srgbClr val="04617B"/>
                </a:solidFill>
                <a:ea typeface="+mn-ea"/>
                <a:cs typeface="Traditional Arabic"/>
              </a:rPr>
              <a:t/>
            </a:r>
            <a:br>
              <a:rPr lang="ar-IQ" sz="5000" dirty="0" smtClean="0">
                <a:solidFill>
                  <a:srgbClr val="04617B"/>
                </a:solidFill>
                <a:ea typeface="+mn-ea"/>
                <a:cs typeface="Traditional Arabic"/>
              </a:rPr>
            </a:br>
            <a:endParaRPr lang="en-US" dirty="0"/>
          </a:p>
        </p:txBody>
      </p:sp>
      <p:sp>
        <p:nvSpPr>
          <p:cNvPr id="3" name="Content Placeholder 2"/>
          <p:cNvSpPr>
            <a:spLocks noGrp="1"/>
          </p:cNvSpPr>
          <p:nvPr>
            <p:ph idx="1"/>
          </p:nvPr>
        </p:nvSpPr>
        <p:spPr>
          <a:solidFill>
            <a:schemeClr val="tx2">
              <a:lumMod val="20000"/>
              <a:lumOff val="80000"/>
            </a:schemeClr>
          </a:solidFill>
        </p:spPr>
        <p:txBody>
          <a:bodyPr>
            <a:normAutofit fontScale="92500" lnSpcReduction="10000"/>
          </a:bodyPr>
          <a:lstStyle/>
          <a:p>
            <a:r>
              <a:rPr lang="en-US" b="1" dirty="0" smtClean="0"/>
              <a:t>primary cell cultures</a:t>
            </a:r>
            <a:endParaRPr lang="ar-IQ" dirty="0" smtClean="0"/>
          </a:p>
          <a:p>
            <a:r>
              <a:rPr lang="en-US" sz="1600" dirty="0">
                <a:solidFill>
                  <a:prstClr val="black"/>
                </a:solidFill>
                <a:latin typeface="Constantia"/>
              </a:rPr>
              <a:t>Initiated from tissues of animals or </a:t>
            </a:r>
            <a:r>
              <a:rPr lang="en-US" sz="1600" b="1" dirty="0">
                <a:solidFill>
                  <a:prstClr val="black"/>
                </a:solidFill>
                <a:latin typeface="Constantia"/>
              </a:rPr>
              <a:t>chicken embryos </a:t>
            </a:r>
            <a:endParaRPr lang="en-US" sz="1600" b="1" dirty="0" smtClean="0">
              <a:solidFill>
                <a:prstClr val="black"/>
              </a:solidFill>
              <a:latin typeface="Constantia"/>
            </a:endParaRPr>
          </a:p>
          <a:p>
            <a:r>
              <a:rPr lang="en-US" sz="1600" dirty="0">
                <a:solidFill>
                  <a:prstClr val="black"/>
                </a:solidFill>
                <a:latin typeface="Constantia"/>
              </a:rPr>
              <a:t>Used for virus </a:t>
            </a:r>
            <a:r>
              <a:rPr lang="en-US" sz="1600" dirty="0" smtClean="0">
                <a:solidFill>
                  <a:prstClr val="black"/>
                </a:solidFill>
                <a:latin typeface="Constantia"/>
              </a:rPr>
              <a:t>cultivation</a:t>
            </a:r>
          </a:p>
          <a:p>
            <a:endParaRPr lang="en-US" sz="1600" dirty="0" smtClean="0">
              <a:solidFill>
                <a:prstClr val="black"/>
              </a:solidFill>
              <a:latin typeface="Constantia"/>
            </a:endParaRPr>
          </a:p>
          <a:p>
            <a:r>
              <a:rPr lang="en-US" sz="3500" b="1" dirty="0" smtClean="0"/>
              <a:t>Diploid cell cultures</a:t>
            </a:r>
            <a:endParaRPr lang="en-US" sz="1600" dirty="0">
              <a:solidFill>
                <a:prstClr val="black"/>
              </a:solidFill>
              <a:latin typeface="Constantia"/>
            </a:endParaRPr>
          </a:p>
          <a:p>
            <a:pPr fontAlgn="t"/>
            <a:r>
              <a:rPr lang="en-US" sz="1600" dirty="0" smtClean="0"/>
              <a:t>Fetal </a:t>
            </a:r>
            <a:r>
              <a:rPr lang="en-US" sz="1600" dirty="0"/>
              <a:t>bovine </a:t>
            </a:r>
            <a:r>
              <a:rPr lang="en-US" sz="1600" dirty="0" smtClean="0"/>
              <a:t>kidney,  Fetal </a:t>
            </a:r>
            <a:r>
              <a:rPr lang="en-US" sz="1600" dirty="0"/>
              <a:t>sheep kidney</a:t>
            </a:r>
          </a:p>
          <a:p>
            <a:pPr fontAlgn="t"/>
            <a:r>
              <a:rPr lang="en-US" sz="1600" dirty="0"/>
              <a:t>Used for preparation of vaccines</a:t>
            </a:r>
          </a:p>
          <a:p>
            <a:pPr fontAlgn="t"/>
            <a:r>
              <a:rPr lang="en-US" sz="1600" dirty="0"/>
              <a:t>Retain normal set of chromosomes and morphology</a:t>
            </a:r>
          </a:p>
          <a:p>
            <a:pPr fontAlgn="t"/>
            <a:r>
              <a:rPr lang="en-US" sz="1600" dirty="0"/>
              <a:t>Serially transferred (20-50) </a:t>
            </a:r>
            <a:r>
              <a:rPr lang="en-US" sz="1600" dirty="0" smtClean="0"/>
              <a:t>passage</a:t>
            </a:r>
          </a:p>
          <a:p>
            <a:pPr fontAlgn="t"/>
            <a:endParaRPr lang="en-US" sz="1600" dirty="0"/>
          </a:p>
          <a:p>
            <a:pPr fontAlgn="t"/>
            <a:r>
              <a:rPr lang="en-US" sz="3300" b="1" dirty="0" smtClean="0"/>
              <a:t>Permanent cell lines</a:t>
            </a:r>
          </a:p>
          <a:p>
            <a:pPr fontAlgn="t"/>
            <a:r>
              <a:rPr lang="en-US" sz="2300" b="1" dirty="0"/>
              <a:t>Abnormal chromosomes number and morphology</a:t>
            </a:r>
            <a:endParaRPr lang="en-US" sz="2300" dirty="0"/>
          </a:p>
          <a:p>
            <a:pPr fontAlgn="t"/>
            <a:r>
              <a:rPr lang="en-US" sz="2300" dirty="0"/>
              <a:t>Serial transfer (indefinitely in vitro</a:t>
            </a:r>
            <a:r>
              <a:rPr lang="en-US" sz="2300" dirty="0" smtClean="0"/>
              <a:t>)</a:t>
            </a:r>
            <a:endParaRPr lang="en-US" sz="1600" dirty="0" smtClean="0">
              <a:solidFill>
                <a:prstClr val="black"/>
              </a:solidFill>
              <a:latin typeface="Constantia"/>
            </a:endParaRPr>
          </a:p>
        </p:txBody>
      </p:sp>
    </p:spTree>
    <p:extLst>
      <p:ext uri="{BB962C8B-B14F-4D97-AF65-F5344CB8AC3E}">
        <p14:creationId xmlns:p14="http://schemas.microsoft.com/office/powerpoint/2010/main" val="29039091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2756758"/>
            <a:ext cx="8229600" cy="1146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857500"/>
            <a:ext cx="8229600" cy="1146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a:spLocks noGrp="1"/>
          </p:cNvSpPr>
          <p:nvPr>
            <p:ph type="title"/>
          </p:nvPr>
        </p:nvSpPr>
        <p:spPr>
          <a:xfrm>
            <a:off x="457200" y="274638"/>
            <a:ext cx="8229600" cy="6126162"/>
          </a:xfrm>
        </p:spPr>
        <p:txBody>
          <a:bodyPr/>
          <a:lstStyle/>
          <a:p>
            <a:endParaRPr lang="en-US" dirty="0"/>
          </a:p>
        </p:txBody>
      </p:sp>
      <p:pic>
        <p:nvPicPr>
          <p:cNvPr id="8"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tretch>
            <a:fillRect/>
          </a:stretch>
        </p:blipFill>
        <p:spPr bwMode="auto">
          <a:xfrm>
            <a:off x="467544" y="404664"/>
            <a:ext cx="8208912" cy="5760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20079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20000"/>
              <a:lumOff val="80000"/>
            </a:schemeClr>
          </a:solidFill>
        </p:spPr>
        <p:txBody>
          <a:bodyPr/>
          <a:lstStyle/>
          <a:p>
            <a:r>
              <a:rPr lang="en-US" b="1" dirty="0"/>
              <a:t>Culture </a:t>
            </a:r>
            <a:r>
              <a:rPr lang="en-US" b="1" dirty="0" smtClean="0"/>
              <a:t>media</a:t>
            </a:r>
            <a:endParaRPr lang="en-US" dirty="0"/>
          </a:p>
        </p:txBody>
      </p:sp>
      <p:sp>
        <p:nvSpPr>
          <p:cNvPr id="3" name="Content Placeholder 2"/>
          <p:cNvSpPr>
            <a:spLocks noGrp="1"/>
          </p:cNvSpPr>
          <p:nvPr>
            <p:ph idx="1"/>
          </p:nvPr>
        </p:nvSpPr>
        <p:spPr>
          <a:solidFill>
            <a:schemeClr val="tx2">
              <a:lumMod val="20000"/>
              <a:lumOff val="80000"/>
            </a:schemeClr>
          </a:solidFill>
        </p:spPr>
        <p:txBody>
          <a:bodyPr>
            <a:normAutofit/>
          </a:bodyPr>
          <a:lstStyle/>
          <a:p>
            <a:r>
              <a:rPr lang="en-US" dirty="0"/>
              <a:t>It is the environment provided for the growth of the cells in laboratory, similar to those conditions that the cells have been exposed to </a:t>
            </a:r>
            <a:r>
              <a:rPr lang="en-US" i="1" dirty="0"/>
              <a:t>in vivo</a:t>
            </a:r>
            <a:r>
              <a:rPr lang="en-US" dirty="0"/>
              <a:t>. </a:t>
            </a:r>
            <a:endParaRPr lang="en-US" dirty="0" smtClean="0"/>
          </a:p>
          <a:p>
            <a:r>
              <a:rPr lang="en-US" dirty="0"/>
              <a:t>Culture media consist </a:t>
            </a:r>
            <a:r>
              <a:rPr lang="en-US" dirty="0" smtClean="0"/>
              <a:t>of :</a:t>
            </a:r>
          </a:p>
          <a:p>
            <a:pPr lvl="0"/>
            <a:r>
              <a:rPr lang="en-US" b="1" dirty="0">
                <a:solidFill>
                  <a:srgbClr val="FF0000"/>
                </a:solidFill>
              </a:rPr>
              <a:t>Physical media</a:t>
            </a:r>
            <a:r>
              <a:rPr lang="en-US" b="1" dirty="0"/>
              <a:t>:</a:t>
            </a:r>
            <a:r>
              <a:rPr lang="en-US" dirty="0"/>
              <a:t> a support or matrix</a:t>
            </a:r>
          </a:p>
          <a:p>
            <a:r>
              <a:rPr lang="en-US" b="1" dirty="0">
                <a:solidFill>
                  <a:srgbClr val="FF0000"/>
                </a:solidFill>
              </a:rPr>
              <a:t>Chemical media</a:t>
            </a:r>
            <a:r>
              <a:rPr lang="en-US" b="1" dirty="0"/>
              <a:t>: </a:t>
            </a:r>
            <a:r>
              <a:rPr lang="en-US" dirty="0"/>
              <a:t>appropriate </a:t>
            </a:r>
            <a:r>
              <a:rPr lang="en-US" dirty="0" smtClean="0"/>
              <a:t>nutrients likes </a:t>
            </a:r>
          </a:p>
        </p:txBody>
      </p:sp>
    </p:spTree>
    <p:extLst>
      <p:ext uri="{BB962C8B-B14F-4D97-AF65-F5344CB8AC3E}">
        <p14:creationId xmlns:p14="http://schemas.microsoft.com/office/powerpoint/2010/main" val="3721565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278880752"/>
              </p:ext>
            </p:extLst>
          </p:nvPr>
        </p:nvGraphicFramePr>
        <p:xfrm>
          <a:off x="533400" y="685800"/>
          <a:ext cx="8229600" cy="57451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507361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1157</TotalTime>
  <Words>423</Words>
  <Application>Microsoft Office PowerPoint</Application>
  <PresentationFormat>On-screen Show (4:3)</PresentationFormat>
  <Paragraphs>97</Paragraphs>
  <Slides>41</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41</vt:i4>
      </vt:variant>
    </vt:vector>
  </HeadingPairs>
  <TitlesOfParts>
    <vt:vector size="43" baseType="lpstr">
      <vt:lpstr>Office Theme</vt:lpstr>
      <vt:lpstr>PhotoSuite Image</vt:lpstr>
      <vt:lpstr>PowerPoint Presentation</vt:lpstr>
      <vt:lpstr>PowerPoint Presentation</vt:lpstr>
      <vt:lpstr>Why is cell culture used for ?</vt:lpstr>
      <vt:lpstr>PowerPoint Presentation</vt:lpstr>
      <vt:lpstr>PowerPoint Presentation</vt:lpstr>
      <vt:lpstr>types of cell cultures </vt:lpstr>
      <vt:lpstr>PowerPoint Presentation</vt:lpstr>
      <vt:lpstr>Culture media</vt:lpstr>
      <vt:lpstr>PowerPoint Presentation</vt:lpstr>
      <vt:lpstr>PowerPoint Presentation</vt:lpstr>
      <vt:lpstr> There are three types of artificial culture media: </vt:lpstr>
      <vt:lpstr>Types of cytopathogenic effects (CPE) caused by viruses:</vt:lpstr>
      <vt:lpstr>PowerPoint Presentation</vt:lpstr>
      <vt:lpstr>PowerPoint Presentation</vt:lpstr>
      <vt:lpstr>PowerPoint Presentation</vt:lpstr>
      <vt:lpstr> References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Al-Qaisar Technologies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Cell culture</dc:title>
  <dc:creator>d</dc:creator>
  <cp:lastModifiedBy>d</cp:lastModifiedBy>
  <cp:revision>30</cp:revision>
  <dcterms:created xsi:type="dcterms:W3CDTF">2026-04-19T06:46:26Z</dcterms:created>
  <dcterms:modified xsi:type="dcterms:W3CDTF">2026-06-17T22:54:16Z</dcterms:modified>
</cp:coreProperties>
</file>