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6" r:id="rId12"/>
    <p:sldId id="267" r:id="rId13"/>
    <p:sldId id="268" r:id="rId14"/>
    <p:sldId id="269" r:id="rId15"/>
    <p:sldId id="271" r:id="rId1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46" d="100"/>
          <a:sy n="46" d="100"/>
        </p:scale>
        <p:origin x="-1170"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37814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157933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751486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291931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225013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9D2EC442-9565-409D-A1A9-139EBC0B7A5F}" type="datetimeFigureOut">
              <a:rPr lang="ar-IQ" smtClean="0"/>
              <a:t>17/09/1447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1210130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9D2EC442-9565-409D-A1A9-139EBC0B7A5F}" type="datetimeFigureOut">
              <a:rPr lang="ar-IQ" smtClean="0"/>
              <a:t>17/09/1447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1541750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9D2EC442-9565-409D-A1A9-139EBC0B7A5F}" type="datetimeFigureOut">
              <a:rPr lang="ar-IQ" smtClean="0"/>
              <a:t>17/09/1447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286213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9D2EC442-9565-409D-A1A9-139EBC0B7A5F}" type="datetimeFigureOut">
              <a:rPr lang="ar-IQ" smtClean="0"/>
              <a:t>17/09/1447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963637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D2EC442-9565-409D-A1A9-139EBC0B7A5F}" type="datetimeFigureOut">
              <a:rPr lang="ar-IQ" smtClean="0"/>
              <a:t>17/09/1447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475339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9D2EC442-9565-409D-A1A9-139EBC0B7A5F}" type="datetimeFigureOut">
              <a:rPr lang="ar-IQ" smtClean="0"/>
              <a:t>17/09/1447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672D933-ECEC-453D-9491-EB1C496922D4}" type="slidenum">
              <a:rPr lang="ar-IQ" smtClean="0"/>
              <a:t>‹#›</a:t>
            </a:fld>
            <a:endParaRPr lang="ar-IQ"/>
          </a:p>
        </p:txBody>
      </p:sp>
    </p:spTree>
    <p:extLst>
      <p:ext uri="{BB962C8B-B14F-4D97-AF65-F5344CB8AC3E}">
        <p14:creationId xmlns:p14="http://schemas.microsoft.com/office/powerpoint/2010/main" val="2340449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D2EC442-9565-409D-A1A9-139EBC0B7A5F}" type="datetimeFigureOut">
              <a:rPr lang="ar-IQ" smtClean="0"/>
              <a:t>17/09/1447</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672D933-ECEC-453D-9491-EB1C496922D4}" type="slidenum">
              <a:rPr lang="ar-IQ" smtClean="0"/>
              <a:t>‹#›</a:t>
            </a:fld>
            <a:endParaRPr lang="ar-IQ"/>
          </a:p>
        </p:txBody>
      </p:sp>
    </p:spTree>
    <p:extLst>
      <p:ext uri="{BB962C8B-B14F-4D97-AF65-F5344CB8AC3E}">
        <p14:creationId xmlns:p14="http://schemas.microsoft.com/office/powerpoint/2010/main" val="3517237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undocs.org/ar/S/RES/2354(201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undocs.org/ar/S/RES/2354(2017)" TargetMode="External"/><Relationship Id="rId2" Type="http://schemas.openxmlformats.org/officeDocument/2006/relationships/hyperlink" Target="https://undocs.org/ar/S/RES/1624(2005)" TargetMode="External"/><Relationship Id="rId1" Type="http://schemas.openxmlformats.org/officeDocument/2006/relationships/slideLayout" Target="../slideLayouts/slideLayout2.xml"/><Relationship Id="rId5" Type="http://schemas.openxmlformats.org/officeDocument/2006/relationships/hyperlink" Target="http://www.un.org/ga/search/view_doc.asp?symbol=A/RES/60/288" TargetMode="External"/><Relationship Id="rId4" Type="http://schemas.openxmlformats.org/officeDocument/2006/relationships/hyperlink" Target="https://undocs.org/ar/S/RES/2178(201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ndocs.org/ar/S/RES/1624(200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undocs.org/ar/S/RES/1624(2005)" TargetMode="External"/><Relationship Id="rId2" Type="http://schemas.openxmlformats.org/officeDocument/2006/relationships/hyperlink" Target="https://undocs.org/ar/S/RES/2178(201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un.org/ga/search/view_doc.asp?symbol=A/RES/60/28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undocs.org/ar/S/RES/2250(2015)" TargetMode="External"/><Relationship Id="rId2" Type="http://schemas.openxmlformats.org/officeDocument/2006/relationships/hyperlink" Target="https://undocs.org/ar/S/RES/2242(201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836713"/>
            <a:ext cx="7772400" cy="2763738"/>
          </a:xfrm>
          <a:solidFill>
            <a:schemeClr val="accent5">
              <a:lumMod val="60000"/>
              <a:lumOff val="40000"/>
            </a:schemeClr>
          </a:solidFill>
        </p:spPr>
        <p:txBody>
          <a:bodyPr>
            <a:noAutofit/>
          </a:bodyPr>
          <a:lstStyle/>
          <a:p>
            <a:r>
              <a:rPr lang="ar-IQ" sz="6000" b="1" dirty="0" smtClean="0"/>
              <a:t>دور المؤسسات التعليمية في مكافحة التطرف العنيف ضد الارهاب </a:t>
            </a:r>
            <a:endParaRPr lang="ar-IQ" sz="6000" b="1" dirty="0"/>
          </a:p>
        </p:txBody>
      </p:sp>
      <p:sp>
        <p:nvSpPr>
          <p:cNvPr id="3" name="عنوان فرعي 2"/>
          <p:cNvSpPr>
            <a:spLocks noGrp="1"/>
          </p:cNvSpPr>
          <p:nvPr>
            <p:ph type="subTitle" idx="1"/>
          </p:nvPr>
        </p:nvSpPr>
        <p:spPr>
          <a:xfrm>
            <a:off x="467544" y="3886200"/>
            <a:ext cx="8136904" cy="2063080"/>
          </a:xfrm>
          <a:solidFill>
            <a:srgbClr val="FFFF00"/>
          </a:solidFill>
        </p:spPr>
        <p:txBody>
          <a:bodyPr>
            <a:noAutofit/>
          </a:bodyPr>
          <a:lstStyle/>
          <a:p>
            <a:r>
              <a:rPr lang="ar-IQ" sz="3600" b="1" dirty="0" smtClean="0">
                <a:solidFill>
                  <a:schemeClr val="tx1"/>
                </a:solidFill>
              </a:rPr>
              <a:t>المحاضر </a:t>
            </a:r>
          </a:p>
          <a:p>
            <a:r>
              <a:rPr lang="ar-IQ" sz="3600" b="1" dirty="0" err="1" smtClean="0">
                <a:solidFill>
                  <a:schemeClr val="tx1"/>
                </a:solidFill>
              </a:rPr>
              <a:t>ا.د</a:t>
            </a:r>
            <a:r>
              <a:rPr lang="ar-IQ" sz="3600" b="1" dirty="0" smtClean="0">
                <a:solidFill>
                  <a:schemeClr val="tx1"/>
                </a:solidFill>
              </a:rPr>
              <a:t> حنان نعمان وسين </a:t>
            </a:r>
          </a:p>
          <a:p>
            <a:r>
              <a:rPr lang="ar-IQ" sz="3600" b="1" dirty="0" smtClean="0">
                <a:solidFill>
                  <a:schemeClr val="tx1"/>
                </a:solidFill>
              </a:rPr>
              <a:t>جامعة بغداد / كلية التربية ابن رشد للعلوم الانسانية </a:t>
            </a:r>
            <a:endParaRPr lang="ar-IQ" sz="3600" b="1" dirty="0">
              <a:solidFill>
                <a:schemeClr val="tx1"/>
              </a:solidFill>
            </a:endParaRPr>
          </a:p>
        </p:txBody>
      </p:sp>
    </p:spTree>
    <p:extLst>
      <p:ext uri="{BB962C8B-B14F-4D97-AF65-F5344CB8AC3E}">
        <p14:creationId xmlns:p14="http://schemas.microsoft.com/office/powerpoint/2010/main" val="3268716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5"/>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3">
              <a:lumMod val="20000"/>
              <a:lumOff val="80000"/>
            </a:schemeClr>
          </a:solidFill>
        </p:spPr>
        <p:txBody>
          <a:bodyPr>
            <a:normAutofit lnSpcReduction="10000"/>
          </a:bodyPr>
          <a:lstStyle/>
          <a:p>
            <a:r>
              <a:rPr lang="ar-IQ" dirty="0">
                <a:solidFill>
                  <a:srgbClr val="454545"/>
                </a:solidFill>
                <a:latin typeface="Noto Naskh Arabic"/>
              </a:rPr>
              <a:t>ويمكن أن تتخذ مبادراتُ مكافحة التحريض والتطرف العنيف أشكالا عديدة. والقاسم المشترك بين العديد من النهج هو التركيز على الحوار والإدماج وتعزيز التفاهم، وذلك في مجالات من بينها التعليم والدين. وتشمل تدابير مكافحة التطرف العنيف أيضاً مبادرات مراعية للاعتبارات الجنسانية ومناسبة للسن لمكافحة الخطاب الإرهابي، سواء على شبكة الإنترنت أو خارجها، لتعزيز الرؤى البديلة القائمة على احترام حقوق الإنسان والكرامة الإنسانية، والشراكات مع القطاع الخاص، والعمل باستخدام تكنولوجيات المعلومات والاتصالات</a:t>
            </a:r>
            <a:r>
              <a:rPr lang="ar-IQ" dirty="0" smtClean="0">
                <a:solidFill>
                  <a:srgbClr val="454545"/>
                </a:solidFill>
                <a:latin typeface="Noto Naskh Arabic"/>
              </a:rPr>
              <a:t>.</a:t>
            </a:r>
            <a:endParaRPr lang="ar-IQ" dirty="0">
              <a:solidFill>
                <a:srgbClr val="454545"/>
              </a:solidFill>
              <a:latin typeface="Noto Naskh Arabic"/>
            </a:endParaRPr>
          </a:p>
        </p:txBody>
      </p:sp>
    </p:spTree>
    <p:extLst>
      <p:ext uri="{BB962C8B-B14F-4D97-AF65-F5344CB8AC3E}">
        <p14:creationId xmlns:p14="http://schemas.microsoft.com/office/powerpoint/2010/main" val="3091589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5">
              <a:lumMod val="20000"/>
              <a:lumOff val="80000"/>
            </a:schemeClr>
          </a:solidFill>
        </p:spPr>
        <p:txBody>
          <a:bodyPr>
            <a:normAutofit fontScale="90000"/>
          </a:bodyPr>
          <a:lstStyle/>
          <a:p>
            <a:r>
              <a:rPr lang="ar-IQ"/>
              <a:t>دور المؤسسات التعليمية في مكافحة التطرف والارهاب </a:t>
            </a:r>
          </a:p>
        </p:txBody>
      </p:sp>
      <p:sp>
        <p:nvSpPr>
          <p:cNvPr id="3" name="عنصر نائب للمحتوى 2"/>
          <p:cNvSpPr>
            <a:spLocks noGrp="1"/>
          </p:cNvSpPr>
          <p:nvPr>
            <p:ph idx="1"/>
          </p:nvPr>
        </p:nvSpPr>
        <p:spPr>
          <a:solidFill>
            <a:schemeClr val="tx2">
              <a:lumMod val="20000"/>
              <a:lumOff val="80000"/>
            </a:schemeClr>
          </a:solidFill>
        </p:spPr>
        <p:txBody>
          <a:bodyPr/>
          <a:lstStyle/>
          <a:p>
            <a:pPr lvl="0" algn="just"/>
            <a:r>
              <a:rPr lang="ar-IQ" sz="2800" b="1" dirty="0">
                <a:solidFill>
                  <a:srgbClr val="454545"/>
                </a:solidFill>
                <a:latin typeface="Noto Naskh Arabic"/>
              </a:rPr>
              <a:t>وأنه ينبغي لكيانات الأمم المتحدة المعنية أن تضمن زيادة التنسيق والاتساق مع الجهات المانحة والجهات المستفيدة من جهود بناء القدرات في ميدان مكافحة الإرهاب؛ وأن تدابير وبرامج الخطاب المضاد ينبغي أن تكيَّف مع الظروف الخاصة للسياقات المختلفة؛ وأن جميع التدابير التي تتخذها الدول الأعضاء يجب أن تمتثل لالتزاماتها بموجب القانون الدولي، بما في ذلك القانون الدولي لحقوق الإنسان والقانون الدولي للاجئين والقانون الدولي الإنساني؛ وأنه يلزم إجراء البحوث التي تتناول العوامل الدافعة إلى الإرهاب والتطرف العنيف، وذلك لوضع برامج للخطاب المضاد تكون أكثر تركيزاً.</a:t>
            </a:r>
            <a:endParaRPr lang="ar-IQ" sz="2800" b="1" dirty="0">
              <a:solidFill>
                <a:prstClr val="black"/>
              </a:solidFill>
            </a:endParaRPr>
          </a:p>
          <a:p>
            <a:endParaRPr lang="ar-IQ" dirty="0"/>
          </a:p>
        </p:txBody>
      </p:sp>
    </p:spTree>
    <p:extLst>
      <p:ext uri="{BB962C8B-B14F-4D97-AF65-F5344CB8AC3E}">
        <p14:creationId xmlns:p14="http://schemas.microsoft.com/office/powerpoint/2010/main" val="2352085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5">
              <a:lumMod val="20000"/>
              <a:lumOff val="8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3">
              <a:lumMod val="60000"/>
              <a:lumOff val="40000"/>
            </a:schemeClr>
          </a:solidFill>
        </p:spPr>
        <p:txBody>
          <a:bodyPr>
            <a:normAutofit fontScale="92500" lnSpcReduction="20000"/>
          </a:bodyPr>
          <a:lstStyle/>
          <a:p>
            <a:r>
              <a:rPr lang="ar-IQ" dirty="0">
                <a:solidFill>
                  <a:srgbClr val="454545"/>
                </a:solidFill>
                <a:latin typeface="Noto Naskh Arabic"/>
              </a:rPr>
              <a:t>ويطلب المجلس، في قراره </a:t>
            </a:r>
            <a:r>
              <a:rPr lang="ar-IQ" dirty="0">
                <a:solidFill>
                  <a:srgbClr val="000000"/>
                </a:solidFill>
                <a:latin typeface="Noto Naskh Arabic"/>
                <a:hlinkClick r:id="rId2"/>
              </a:rPr>
              <a:t>2354 (2017)</a:t>
            </a:r>
            <a:r>
              <a:rPr lang="ar-IQ" dirty="0">
                <a:solidFill>
                  <a:srgbClr val="454545"/>
                </a:solidFill>
                <a:latin typeface="Noto Naskh Arabic"/>
              </a:rPr>
              <a:t>، إلى لجنة مكافحة الإرهاب أن تقوم بـ ”تحديد وتجميع الممارسات الجيدة المتبعة حالياً في مكافحة الخطاب الإرهابي، بالتنسيق مع فرقة العمل المعنية بالتنفيذ في مجال مكافحة الإرهاب [التي حل محلها منذ ذلك الوقت مكتب الأمم المتحدة لمكافحة الإرهاب]، وعند الاقتضاء بالتشاور مع الجهات المعنية الأخرى غير التابعة للأمم المتحدة“. وستواصل اللجنة أيضاً استعراض التدابير القانونية التي تتخذها الدول لتعزيز التنفيذ، وإقامة المزيد من الشراكات بين القطاعين العام والخاص، والتواصل مع منظمات المجتمع المدني والجهات الدينية، والعمل مع أعضاء شبكة البحوث العالمية التابعة للمديرية التنفيذية لمكافحة الإرهاب ومع غيرهم لقياس أثر الخطاب المضاد وفعاليته.</a:t>
            </a:r>
            <a:endParaRPr lang="ar-IQ" dirty="0"/>
          </a:p>
        </p:txBody>
      </p:sp>
    </p:spTree>
    <p:extLst>
      <p:ext uri="{BB962C8B-B14F-4D97-AF65-F5344CB8AC3E}">
        <p14:creationId xmlns:p14="http://schemas.microsoft.com/office/powerpoint/2010/main" val="2037086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3">
              <a:lumMod val="60000"/>
              <a:lumOff val="4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3">
              <a:lumMod val="60000"/>
              <a:lumOff val="40000"/>
            </a:schemeClr>
          </a:solidFill>
        </p:spPr>
        <p:txBody>
          <a:bodyPr>
            <a:normAutofit fontScale="85000" lnSpcReduction="20000"/>
          </a:bodyPr>
          <a:lstStyle/>
          <a:p>
            <a:r>
              <a:rPr lang="ar-IQ" sz="3100" b="1" dirty="0">
                <a:solidFill>
                  <a:srgbClr val="454545"/>
                </a:solidFill>
                <a:latin typeface="Noto Naskh Arabic"/>
              </a:rPr>
              <a:t>ولذلك، تشدد اللجنة والمديرية التنفيذية للجنة مكافحة الإرهاب، في تقييمهما لتنفيذ الدول الأعضاء لقرارات المجلس ذات الصلة، على الخطوات التي اتخذتها الدول لوضع برامج واستراتيجيات لمكافحة التحريض، وفقاً للقرار </a:t>
            </a:r>
            <a:r>
              <a:rPr lang="ar-IQ" sz="3100" b="1" dirty="0">
                <a:solidFill>
                  <a:srgbClr val="000000"/>
                </a:solidFill>
                <a:latin typeface="Noto Naskh Arabic"/>
                <a:hlinkClick r:id="rId2"/>
              </a:rPr>
              <a:t>1624 (2005)</a:t>
            </a:r>
            <a:r>
              <a:rPr lang="ar-IQ" sz="3100" b="1" dirty="0">
                <a:solidFill>
                  <a:srgbClr val="454545"/>
                </a:solidFill>
                <a:latin typeface="Noto Naskh Arabic"/>
              </a:rPr>
              <a:t> الذي يجرّم التحريض، ومكافحة الخطاب الإرهابي وفقاً للقرار </a:t>
            </a:r>
            <a:r>
              <a:rPr lang="ar-IQ" sz="3100" b="1" dirty="0">
                <a:solidFill>
                  <a:srgbClr val="000000"/>
                </a:solidFill>
                <a:latin typeface="Noto Naskh Arabic"/>
                <a:hlinkClick r:id="rId3"/>
              </a:rPr>
              <a:t>2354 (2017)</a:t>
            </a:r>
            <a:r>
              <a:rPr lang="ar-IQ" sz="3100" b="1" dirty="0">
                <a:solidFill>
                  <a:srgbClr val="454545"/>
                </a:solidFill>
                <a:latin typeface="Noto Naskh Arabic"/>
              </a:rPr>
              <a:t>، وكذلك مكافحة التطرف العنيف وفقاً للقرار </a:t>
            </a:r>
            <a:r>
              <a:rPr lang="ar-IQ" sz="3100" b="1" dirty="0">
                <a:solidFill>
                  <a:srgbClr val="000000"/>
                </a:solidFill>
                <a:latin typeface="Noto Naskh Arabic"/>
                <a:hlinkClick r:id="rId4"/>
              </a:rPr>
              <a:t>2178 (2014)</a:t>
            </a:r>
            <a:r>
              <a:rPr lang="ar-IQ" sz="3100" b="1" dirty="0">
                <a:solidFill>
                  <a:srgbClr val="454545"/>
                </a:solidFill>
                <a:latin typeface="Noto Naskh Arabic"/>
              </a:rPr>
              <a:t> وغيره. وحيثما توجد ثغرات، تسعى اللجنة والمديرية التنفيذية للجنة مكافحة الإرهاب إلى الجمع بين الدول ومقدِّمي المساعدة التقنية لوضع المزيد من المبادرات في هذه المجالات.</a:t>
            </a:r>
          </a:p>
          <a:p>
            <a:r>
              <a:rPr lang="ar-IQ" sz="3100" b="1" dirty="0">
                <a:solidFill>
                  <a:srgbClr val="454545"/>
                </a:solidFill>
                <a:latin typeface="Noto Naskh Arabic"/>
              </a:rPr>
              <a:t>واللجنة والمديرية التنفيذية للجنة مكافحة الإرهاب ملتزمتان بضمان تنسيق جهودهما مع الجهود المبذولة دعماً </a:t>
            </a:r>
            <a:r>
              <a:rPr lang="ar-IQ" sz="3100" b="1" dirty="0">
                <a:solidFill>
                  <a:srgbClr val="000000"/>
                </a:solidFill>
                <a:latin typeface="Noto Naskh Arabic"/>
                <a:hlinkClick r:id="rId5"/>
              </a:rPr>
              <a:t>لاستراتيجية الأمم المتحدة العالمية لمكافحة الإرهاب</a:t>
            </a:r>
            <a:r>
              <a:rPr lang="ar-IQ" sz="3100" b="1" dirty="0">
                <a:solidFill>
                  <a:srgbClr val="454545"/>
                </a:solidFill>
                <a:latin typeface="Noto Naskh Arabic"/>
              </a:rPr>
              <a:t>، بما في ذلك من خلال مشاركة المديرية التنفيذية للجنة مكافحة الإرهاب في اتفاق الأمم المتحدة العالمي لتنسيق مكافحة الإرهاب.</a:t>
            </a:r>
          </a:p>
          <a:p>
            <a:endParaRPr lang="ar-IQ" dirty="0"/>
          </a:p>
        </p:txBody>
      </p:sp>
    </p:spTree>
    <p:extLst>
      <p:ext uri="{BB962C8B-B14F-4D97-AF65-F5344CB8AC3E}">
        <p14:creationId xmlns:p14="http://schemas.microsoft.com/office/powerpoint/2010/main" val="1945307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1">
              <a:lumMod val="20000"/>
              <a:lumOff val="8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1">
              <a:lumMod val="20000"/>
              <a:lumOff val="80000"/>
            </a:schemeClr>
          </a:solidFill>
        </p:spPr>
        <p:txBody>
          <a:bodyPr>
            <a:normAutofit fontScale="92500" lnSpcReduction="20000"/>
          </a:bodyPr>
          <a:lstStyle/>
          <a:p>
            <a:r>
              <a:rPr lang="ar-IQ" dirty="0" smtClean="0"/>
              <a:t>القرارات </a:t>
            </a:r>
            <a:r>
              <a:rPr lang="ar-IQ" dirty="0"/>
              <a:t>التي تبنتها الجمعية العامة للأمم المتحدة، ومجلس الأمن بشأن مكافحة الإرهاب، واللتان حملتا على عاتقيهما الحفاظ على السلام والأمن الدوليين بدايةً من قرار مجلس الأمن رقم 1373 لسنة 2001 وصولًا لقرار الاتحاد البرلماني الدولي رقم 132 لسنة 2015 تؤكد جميعها على الحاجة الماسة لتظافر الجهود الدولية؛ لاتخاذ التدابير اللازمة لمكافحة الإرهاب بما يتفق مع ميثاق الأمم المتحدة والقانون الدولي الإنساني. ولا يجب أن يمثل غياب الاتفاق لتعريف الإرهاب على الصعيد الدولي عائقًا أمام اتخاذ المجتمع الدولي لإجراءات متشددة لمكافحة المنظمات الإرهابية وأنشطتها، خاصة أن دول العالم لديها قوانين وطنية تنص على تعريفات واضحة ومحددة للأعمال الإرهابية.</a:t>
            </a:r>
          </a:p>
        </p:txBody>
      </p:sp>
    </p:spTree>
    <p:extLst>
      <p:ext uri="{BB962C8B-B14F-4D97-AF65-F5344CB8AC3E}">
        <p14:creationId xmlns:p14="http://schemas.microsoft.com/office/powerpoint/2010/main" val="4211114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a:xfrm>
            <a:off x="457200" y="260648"/>
            <a:ext cx="8229600" cy="5865515"/>
          </a:xfrm>
          <a:solidFill>
            <a:schemeClr val="accent6">
              <a:lumMod val="75000"/>
            </a:schemeClr>
          </a:solidFill>
        </p:spPr>
        <p:txBody>
          <a:bodyPr>
            <a:normAutofit/>
          </a:bodyPr>
          <a:lstStyle/>
          <a:p>
            <a:endParaRPr lang="ar-IQ" sz="9600" b="1" dirty="0" smtClean="0"/>
          </a:p>
          <a:p>
            <a:pPr marL="0" indent="0" algn="ctr">
              <a:buNone/>
            </a:pPr>
            <a:r>
              <a:rPr lang="ar-IQ" sz="9600" b="1" dirty="0" smtClean="0"/>
              <a:t>  شكرا </a:t>
            </a:r>
          </a:p>
          <a:p>
            <a:pPr marL="0" indent="0" algn="ctr">
              <a:buNone/>
            </a:pPr>
            <a:r>
              <a:rPr lang="ar-IQ" sz="9600" b="1" dirty="0" smtClean="0"/>
              <a:t> </a:t>
            </a:r>
            <a:r>
              <a:rPr lang="ar-IQ" sz="9600" b="1" dirty="0" err="1" smtClean="0"/>
              <a:t>لاصغائكم</a:t>
            </a:r>
            <a:r>
              <a:rPr lang="ar-IQ" sz="9600" b="1" dirty="0" smtClean="0"/>
              <a:t> </a:t>
            </a:r>
            <a:endParaRPr lang="ar-IQ" sz="9600" b="1" dirty="0"/>
          </a:p>
        </p:txBody>
      </p:sp>
    </p:spTree>
    <p:extLst>
      <p:ext uri="{BB962C8B-B14F-4D97-AF65-F5344CB8AC3E}">
        <p14:creationId xmlns:p14="http://schemas.microsoft.com/office/powerpoint/2010/main" val="380857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rgbClr val="FFFF00"/>
          </a:solidFill>
        </p:spPr>
        <p:txBody>
          <a:bodyPr>
            <a:normAutofit/>
          </a:bodyPr>
          <a:lstStyle/>
          <a:p>
            <a:r>
              <a:rPr lang="ar-IQ" sz="6600" b="1" dirty="0" smtClean="0"/>
              <a:t>مفهوم التطرف والارهاب </a:t>
            </a:r>
            <a:endParaRPr lang="ar-IQ" sz="6600" b="1" dirty="0"/>
          </a:p>
        </p:txBody>
      </p:sp>
      <p:sp>
        <p:nvSpPr>
          <p:cNvPr id="3" name="عنصر نائب للمحتوى 2"/>
          <p:cNvSpPr>
            <a:spLocks noGrp="1"/>
          </p:cNvSpPr>
          <p:nvPr>
            <p:ph idx="1"/>
          </p:nvPr>
        </p:nvSpPr>
        <p:spPr>
          <a:solidFill>
            <a:schemeClr val="bg2">
              <a:lumMod val="75000"/>
            </a:schemeClr>
          </a:solidFill>
        </p:spPr>
        <p:txBody>
          <a:bodyPr>
            <a:noAutofit/>
          </a:bodyPr>
          <a:lstStyle/>
          <a:p>
            <a:pPr algn="just"/>
            <a:r>
              <a:rPr lang="ar-IQ" sz="4800" dirty="0" smtClean="0"/>
              <a:t>التطرف : هو تبني افكار متشددة بعيدة عن الوسطية ، وهو يمثل الفكر او العقيدة .</a:t>
            </a:r>
          </a:p>
          <a:p>
            <a:pPr algn="just"/>
            <a:r>
              <a:rPr lang="ar-IQ" sz="4800" dirty="0" smtClean="0"/>
              <a:t>الارهاب : هو التطبيق الفعلي لهذا التطرف لاستخدام العنف والترهيب والتخويف .</a:t>
            </a:r>
            <a:endParaRPr lang="ar-IQ" sz="4800" dirty="0"/>
          </a:p>
        </p:txBody>
      </p:sp>
    </p:spTree>
    <p:extLst>
      <p:ext uri="{BB962C8B-B14F-4D97-AF65-F5344CB8AC3E}">
        <p14:creationId xmlns:p14="http://schemas.microsoft.com/office/powerpoint/2010/main" val="959992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rgbClr val="FFFF00"/>
          </a:solidFill>
        </p:spPr>
        <p:txBody>
          <a:bodyPr/>
          <a:lstStyle/>
          <a:p>
            <a:r>
              <a:rPr lang="ar-IQ" b="1" dirty="0" smtClean="0"/>
              <a:t>دور المؤسسات التعليمية في مكافحة التطرف</a:t>
            </a:r>
            <a:endParaRPr lang="ar-IQ" b="1" dirty="0"/>
          </a:p>
        </p:txBody>
      </p:sp>
      <p:sp>
        <p:nvSpPr>
          <p:cNvPr id="3" name="عنصر نائب للمحتوى 2"/>
          <p:cNvSpPr>
            <a:spLocks noGrp="1"/>
          </p:cNvSpPr>
          <p:nvPr>
            <p:ph idx="1"/>
          </p:nvPr>
        </p:nvSpPr>
        <p:spPr>
          <a:solidFill>
            <a:schemeClr val="accent5">
              <a:lumMod val="40000"/>
              <a:lumOff val="60000"/>
            </a:schemeClr>
          </a:solidFill>
        </p:spPr>
        <p:txBody>
          <a:bodyPr>
            <a:normAutofit/>
          </a:bodyPr>
          <a:lstStyle/>
          <a:p>
            <a:pPr marL="0" indent="0">
              <a:buNone/>
            </a:pPr>
            <a:r>
              <a:rPr lang="ar-IQ" sz="4800" dirty="0" smtClean="0"/>
              <a:t>اكدت وزارة التعليم العالي على اهمية توعية طلبة الجامعات من مخاطر التطرف والارهاب </a:t>
            </a:r>
            <a:r>
              <a:rPr lang="ar-IQ" sz="4800" dirty="0" err="1" smtClean="0"/>
              <a:t>والتاكيد</a:t>
            </a:r>
            <a:r>
              <a:rPr lang="ar-IQ" sz="4800" dirty="0" smtClean="0"/>
              <a:t> على بث المحاضرات التوعوية لتثقيف الطلبة وارشادهم لكونهم يمثلون الركيزة الاساسية في المجتمع . </a:t>
            </a:r>
            <a:endParaRPr lang="ar-IQ" sz="4800" dirty="0"/>
          </a:p>
        </p:txBody>
      </p:sp>
    </p:spTree>
    <p:extLst>
      <p:ext uri="{BB962C8B-B14F-4D97-AF65-F5344CB8AC3E}">
        <p14:creationId xmlns:p14="http://schemas.microsoft.com/office/powerpoint/2010/main" val="354401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5">
              <a:lumMod val="40000"/>
              <a:lumOff val="60000"/>
            </a:schemeClr>
          </a:solidFill>
        </p:spPr>
        <p:txBody>
          <a:bodyPr>
            <a:normAutofit fontScale="90000"/>
          </a:bodyPr>
          <a:lstStyle/>
          <a:p>
            <a:r>
              <a:rPr lang="ar-IQ" b="1" dirty="0"/>
              <a:t>دور المؤسسات التعليمية في مكافحة </a:t>
            </a:r>
            <a:r>
              <a:rPr lang="ar-IQ" b="1" dirty="0" smtClean="0"/>
              <a:t>التطرف والارهاب </a:t>
            </a:r>
            <a:endParaRPr lang="ar-IQ" b="1" dirty="0"/>
          </a:p>
        </p:txBody>
      </p:sp>
      <p:sp>
        <p:nvSpPr>
          <p:cNvPr id="3" name="عنصر نائب للمحتوى 2"/>
          <p:cNvSpPr>
            <a:spLocks noGrp="1"/>
          </p:cNvSpPr>
          <p:nvPr>
            <p:ph idx="1"/>
          </p:nvPr>
        </p:nvSpPr>
        <p:spPr>
          <a:solidFill>
            <a:schemeClr val="bg2">
              <a:lumMod val="75000"/>
            </a:schemeClr>
          </a:solidFill>
        </p:spPr>
        <p:txBody>
          <a:bodyPr>
            <a:normAutofit/>
          </a:bodyPr>
          <a:lstStyle/>
          <a:p>
            <a:pPr algn="just"/>
            <a:r>
              <a:rPr lang="ar-IQ" sz="4000" b="1" dirty="0" err="1" smtClean="0"/>
              <a:t>بناءا</a:t>
            </a:r>
            <a:r>
              <a:rPr lang="ar-IQ" sz="4000" b="1" dirty="0" smtClean="0"/>
              <a:t> على هذا المنطلق حرصت كلية التربية ابن رشد في اقامة العديد من الورش والدورات والندوات لمكافحة التطرف العنيف ضد الارهاب وكذلك قيام الوحدة الارشادية ببث المحاضرات التوعوية احتفالا </a:t>
            </a:r>
            <a:r>
              <a:rPr lang="ar-IQ" sz="4000" b="1" dirty="0" err="1" smtClean="0"/>
              <a:t>بالاسبوع</a:t>
            </a:r>
            <a:r>
              <a:rPr lang="ar-IQ" sz="4000" b="1" dirty="0" smtClean="0"/>
              <a:t> العالمي لمكافحة الارهاب والتطرف . من تاريخ (10ـ 20 شباط ) من كل عام .</a:t>
            </a:r>
            <a:endParaRPr lang="ar-IQ" sz="4000" b="1" dirty="0"/>
          </a:p>
        </p:txBody>
      </p:sp>
    </p:spTree>
    <p:extLst>
      <p:ext uri="{BB962C8B-B14F-4D97-AF65-F5344CB8AC3E}">
        <p14:creationId xmlns:p14="http://schemas.microsoft.com/office/powerpoint/2010/main" val="2791199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bg2">
              <a:lumMod val="75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tx2">
              <a:lumMod val="20000"/>
              <a:lumOff val="80000"/>
            </a:schemeClr>
          </a:solidFill>
        </p:spPr>
        <p:txBody>
          <a:bodyPr>
            <a:normAutofit fontScale="92500" lnSpcReduction="20000"/>
          </a:bodyPr>
          <a:lstStyle/>
          <a:p>
            <a:pPr lvl="0" algn="just"/>
            <a:r>
              <a:rPr lang="ar-IQ" sz="4000" dirty="0">
                <a:solidFill>
                  <a:srgbClr val="454545"/>
                </a:solidFill>
                <a:latin typeface="Noto Naskh Arabic"/>
              </a:rPr>
              <a:t>ويدعو قرار مجلس الأمن </a:t>
            </a:r>
            <a:r>
              <a:rPr lang="ar-IQ" sz="4000" dirty="0">
                <a:solidFill>
                  <a:srgbClr val="000000"/>
                </a:solidFill>
                <a:latin typeface="Noto Naskh Arabic"/>
                <a:hlinkClick r:id="rId2"/>
              </a:rPr>
              <a:t>1624 (2005)</a:t>
            </a:r>
            <a:r>
              <a:rPr lang="ar-IQ" sz="4000" dirty="0">
                <a:solidFill>
                  <a:srgbClr val="454545"/>
                </a:solidFill>
                <a:latin typeface="Noto Naskh Arabic"/>
              </a:rPr>
              <a:t> الدول إلى حظر التحريض على ارتكاب أعمال الإرهاب ومكافحة التحريض بدافع التطرف والتعصب. ويشدد القرار </a:t>
            </a:r>
            <a:r>
              <a:rPr lang="ar-IQ" sz="4000" dirty="0">
                <a:solidFill>
                  <a:srgbClr val="000000"/>
                </a:solidFill>
                <a:latin typeface="Noto Naskh Arabic"/>
                <a:hlinkClick r:id="rId2"/>
              </a:rPr>
              <a:t>1624 (2005)</a:t>
            </a:r>
            <a:r>
              <a:rPr lang="ar-IQ" sz="4000" dirty="0">
                <a:solidFill>
                  <a:srgbClr val="454545"/>
                </a:solidFill>
                <a:latin typeface="Noto Naskh Arabic"/>
              </a:rPr>
              <a:t>، في ديباجته، على ”أهمية دور وسائط الإعلام والمجتمع المدني والديني وأوساط الأعمال والمؤسسات التعليمية“ في بذل الجهود الرامية إلى تعزيز الحوار وتوسيع آفاق التفاهم، وتشجيع التسامح والتعايش، وتهيئة بيئة لا تفضي إلى التحريض على الإرهاب.</a:t>
            </a:r>
          </a:p>
          <a:p>
            <a:endParaRPr lang="ar-IQ" dirty="0"/>
          </a:p>
        </p:txBody>
      </p:sp>
    </p:spTree>
    <p:extLst>
      <p:ext uri="{BB962C8B-B14F-4D97-AF65-F5344CB8AC3E}">
        <p14:creationId xmlns:p14="http://schemas.microsoft.com/office/powerpoint/2010/main" val="491937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tx2">
              <a:lumMod val="20000"/>
              <a:lumOff val="8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xfrm>
            <a:off x="457200" y="1600200"/>
            <a:ext cx="8229600" cy="4997152"/>
          </a:xfrm>
          <a:solidFill>
            <a:schemeClr val="accent3">
              <a:lumMod val="40000"/>
              <a:lumOff val="60000"/>
            </a:schemeClr>
          </a:solidFill>
        </p:spPr>
        <p:txBody>
          <a:bodyPr>
            <a:noAutofit/>
          </a:bodyPr>
          <a:lstStyle/>
          <a:p>
            <a:pPr algn="just"/>
            <a:r>
              <a:rPr lang="ar-IQ" sz="3600" b="1" dirty="0">
                <a:solidFill>
                  <a:srgbClr val="454545"/>
                </a:solidFill>
                <a:latin typeface="Noto Naskh Arabic"/>
              </a:rPr>
              <a:t>وما أعقب ذلك من اتخاذ القرار </a:t>
            </a:r>
            <a:r>
              <a:rPr lang="ar-IQ" sz="3600" b="1" dirty="0">
                <a:solidFill>
                  <a:srgbClr val="000000"/>
                </a:solidFill>
                <a:latin typeface="Noto Naskh Arabic"/>
                <a:hlinkClick r:id="rId2"/>
              </a:rPr>
              <a:t>2178 (2014)</a:t>
            </a:r>
            <a:r>
              <a:rPr lang="ar-IQ" sz="3600" b="1" dirty="0">
                <a:solidFill>
                  <a:srgbClr val="454545"/>
                </a:solidFill>
                <a:latin typeface="Noto Naskh Arabic"/>
              </a:rPr>
              <a:t> هو جزئياً امتداد طبيعي للنهج الطويل الأمد الذي تتبعه لجنة مكافحة الإرهاب، على النحو المبين في قرار مجلس الأمن </a:t>
            </a:r>
            <a:r>
              <a:rPr lang="ar-IQ" sz="3600" b="1" dirty="0">
                <a:solidFill>
                  <a:srgbClr val="000000"/>
                </a:solidFill>
                <a:latin typeface="Noto Naskh Arabic"/>
                <a:hlinkClick r:id="rId3"/>
              </a:rPr>
              <a:t>1624 (2005)</a:t>
            </a:r>
            <a:r>
              <a:rPr lang="ar-IQ" sz="3600" b="1" dirty="0">
                <a:solidFill>
                  <a:srgbClr val="454545"/>
                </a:solidFill>
                <a:latin typeface="Noto Naskh Arabic"/>
              </a:rPr>
              <a:t>. ويشدد المجلس، في قراره </a:t>
            </a:r>
            <a:r>
              <a:rPr lang="ar-IQ" sz="3600" b="1" dirty="0">
                <a:solidFill>
                  <a:srgbClr val="000000"/>
                </a:solidFill>
                <a:latin typeface="Noto Naskh Arabic"/>
                <a:hlinkClick r:id="rId2"/>
              </a:rPr>
              <a:t>2178 (2014)</a:t>
            </a:r>
            <a:r>
              <a:rPr lang="ar-IQ" sz="3600" b="1" dirty="0">
                <a:solidFill>
                  <a:srgbClr val="454545"/>
                </a:solidFill>
                <a:latin typeface="Noto Naskh Arabic"/>
              </a:rPr>
              <a:t>، بشأن وقف تدفق المقاتلين الإرهابيين الأجانب، على أن مكافحة التطرف العنيف تشكل ”عاملاً أساسيا“ في التصدي للخطر الذي يشكله المقاتلون الإرهابيون الأجانب على السلم والأمن الدوليين. </a:t>
            </a:r>
            <a:endParaRPr lang="ar-IQ" sz="3600" b="1" dirty="0"/>
          </a:p>
        </p:txBody>
      </p:sp>
    </p:spTree>
    <p:extLst>
      <p:ext uri="{BB962C8B-B14F-4D97-AF65-F5344CB8AC3E}">
        <p14:creationId xmlns:p14="http://schemas.microsoft.com/office/powerpoint/2010/main" val="2890185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3">
              <a:lumMod val="40000"/>
              <a:lumOff val="6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5">
              <a:lumMod val="20000"/>
              <a:lumOff val="80000"/>
            </a:schemeClr>
          </a:solidFill>
        </p:spPr>
        <p:txBody>
          <a:bodyPr/>
          <a:lstStyle/>
          <a:p>
            <a:pPr lvl="0" algn="just"/>
            <a:r>
              <a:rPr lang="ar-IQ" b="1" dirty="0">
                <a:solidFill>
                  <a:srgbClr val="454545"/>
                </a:solidFill>
                <a:latin typeface="Noto Naskh Arabic"/>
              </a:rPr>
              <a:t>ويشجع المجلس أيضاً الدول الأعضاء على إشراك المجتمعات المحلية والعناصر الفاعلة غير الحكومية المعنية في وضع استراتيجيات لمناهضة الخطاب المتطرف العنيف الذي يمكن أن يحرض على ارتكاب الأعمال الإرهابية. والدول مدعوة أيضاً إلى التصدي للظروف </a:t>
            </a:r>
            <a:r>
              <a:rPr lang="ar-IQ" b="1" dirty="0" err="1">
                <a:solidFill>
                  <a:srgbClr val="454545"/>
                </a:solidFill>
                <a:latin typeface="Noto Naskh Arabic"/>
              </a:rPr>
              <a:t>المفضية</a:t>
            </a:r>
            <a:r>
              <a:rPr lang="ar-IQ" b="1" dirty="0">
                <a:solidFill>
                  <a:srgbClr val="454545"/>
                </a:solidFill>
                <a:latin typeface="Noto Naskh Arabic"/>
              </a:rPr>
              <a:t> إلى شيوع التطرف العنيف، وذلك بسبل منها تمكين الشباب والأسر والنساء والقادة في الأوساط الدينية والثقافية والتعليمية وسائر الجماعات المعنية في المجتمع المدني، والنهوض بالإدماج والتلاحم الاجتماعيين.</a:t>
            </a:r>
            <a:endParaRPr lang="ar-IQ" b="1" dirty="0">
              <a:solidFill>
                <a:prstClr val="black"/>
              </a:solidFill>
            </a:endParaRPr>
          </a:p>
          <a:p>
            <a:endParaRPr lang="ar-IQ" dirty="0"/>
          </a:p>
        </p:txBody>
      </p:sp>
    </p:spTree>
    <p:extLst>
      <p:ext uri="{BB962C8B-B14F-4D97-AF65-F5344CB8AC3E}">
        <p14:creationId xmlns:p14="http://schemas.microsoft.com/office/powerpoint/2010/main" val="1218038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5">
              <a:lumMod val="20000"/>
              <a:lumOff val="8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5">
              <a:lumMod val="20000"/>
              <a:lumOff val="80000"/>
            </a:schemeClr>
          </a:solidFill>
        </p:spPr>
        <p:txBody>
          <a:bodyPr>
            <a:normAutofit/>
          </a:bodyPr>
          <a:lstStyle/>
          <a:p>
            <a:pPr algn="just"/>
            <a:r>
              <a:rPr lang="ar-IQ" sz="3600" b="1" dirty="0">
                <a:solidFill>
                  <a:srgbClr val="454545"/>
                </a:solidFill>
                <a:latin typeface="Noto Naskh Arabic"/>
              </a:rPr>
              <a:t>وتكمن في صميم مفهوم مكافحة التطرف العنيف أهميةُ التصدي ”للظروف </a:t>
            </a:r>
            <a:r>
              <a:rPr lang="ar-IQ" sz="3600" b="1" dirty="0" err="1">
                <a:solidFill>
                  <a:srgbClr val="454545"/>
                </a:solidFill>
                <a:latin typeface="Noto Naskh Arabic"/>
              </a:rPr>
              <a:t>المفضية</a:t>
            </a:r>
            <a:r>
              <a:rPr lang="ar-IQ" sz="3600" b="1" dirty="0">
                <a:solidFill>
                  <a:srgbClr val="454545"/>
                </a:solidFill>
                <a:latin typeface="Noto Naskh Arabic"/>
              </a:rPr>
              <a:t>“ إلى انتشار الإرهاب، التي تعرّفها الجمعية العامة في </a:t>
            </a:r>
            <a:r>
              <a:rPr lang="ar-IQ" sz="3600" b="1" dirty="0">
                <a:solidFill>
                  <a:srgbClr val="000000"/>
                </a:solidFill>
                <a:latin typeface="Noto Naskh Arabic"/>
                <a:hlinkClick r:id="rId2"/>
              </a:rPr>
              <a:t>استراتيجية الأمم المتحدة العالمية لمكافحة الإرهاب</a:t>
            </a:r>
            <a:r>
              <a:rPr lang="ar-IQ" sz="3600" b="1" dirty="0">
                <a:solidFill>
                  <a:srgbClr val="454545"/>
                </a:solidFill>
                <a:latin typeface="Noto Naskh Arabic"/>
              </a:rPr>
              <a:t>. وقد سلّم مجلس الأمن بأن أعمال الإرهاب لا يمكن منعها من خلال التدابير القمعية وحدها، بل من الضروري أيضاً مراعاة المظالم التي قد يستغلها الإرهابيون ومناصروهم ووضع حلول بنّاءة</a:t>
            </a:r>
            <a:r>
              <a:rPr lang="ar-IQ" sz="3600" b="1" dirty="0" smtClean="0">
                <a:solidFill>
                  <a:srgbClr val="454545"/>
                </a:solidFill>
                <a:latin typeface="Noto Naskh Arabic"/>
              </a:rPr>
              <a:t>.</a:t>
            </a:r>
            <a:endParaRPr lang="ar-IQ" sz="3600" b="1" dirty="0">
              <a:solidFill>
                <a:srgbClr val="454545"/>
              </a:solidFill>
              <a:latin typeface="Noto Naskh Arabic"/>
            </a:endParaRPr>
          </a:p>
        </p:txBody>
      </p:sp>
    </p:spTree>
    <p:extLst>
      <p:ext uri="{BB962C8B-B14F-4D97-AF65-F5344CB8AC3E}">
        <p14:creationId xmlns:p14="http://schemas.microsoft.com/office/powerpoint/2010/main" val="1246448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3">
              <a:lumMod val="20000"/>
              <a:lumOff val="80000"/>
            </a:schemeClr>
          </a:solidFill>
        </p:spPr>
        <p:txBody>
          <a:bodyPr>
            <a:normAutofit fontScale="90000"/>
          </a:bodyPr>
          <a:lstStyle/>
          <a:p>
            <a:r>
              <a:rPr lang="ar-IQ" dirty="0"/>
              <a:t>دور المؤسسات التعليمية في مكافحة التطرف والارهاب </a:t>
            </a:r>
          </a:p>
        </p:txBody>
      </p:sp>
      <p:sp>
        <p:nvSpPr>
          <p:cNvPr id="3" name="عنصر نائب للمحتوى 2"/>
          <p:cNvSpPr>
            <a:spLocks noGrp="1"/>
          </p:cNvSpPr>
          <p:nvPr>
            <p:ph idx="1"/>
          </p:nvPr>
        </p:nvSpPr>
        <p:spPr>
          <a:solidFill>
            <a:schemeClr val="accent5">
              <a:lumMod val="40000"/>
              <a:lumOff val="60000"/>
            </a:schemeClr>
          </a:solidFill>
        </p:spPr>
        <p:txBody>
          <a:bodyPr>
            <a:normAutofit lnSpcReduction="10000"/>
          </a:bodyPr>
          <a:lstStyle/>
          <a:p>
            <a:pPr lvl="0" algn="just"/>
            <a:r>
              <a:rPr lang="ar-IQ" sz="2800" b="1" dirty="0">
                <a:solidFill>
                  <a:srgbClr val="454545"/>
                </a:solidFill>
                <a:latin typeface="Noto Naskh Arabic"/>
              </a:rPr>
              <a:t>وفي عام 2015، اتخذ المجلس قرارات سلطت الضوء بشكل خاص على أهمية إشراك النساء والشباب في استراتيجيات مكافحة التطرف العنيف. ويحث المجلس في قراره </a:t>
            </a:r>
            <a:r>
              <a:rPr lang="ar-IQ" sz="2800" b="1" dirty="0">
                <a:solidFill>
                  <a:srgbClr val="000000"/>
                </a:solidFill>
                <a:latin typeface="Noto Naskh Arabic"/>
                <a:hlinkClick r:id="rId2"/>
              </a:rPr>
              <a:t>2242 (2015)</a:t>
            </a:r>
            <a:r>
              <a:rPr lang="ar-IQ" sz="2800" b="1" dirty="0">
                <a:solidFill>
                  <a:srgbClr val="454545"/>
                </a:solidFill>
                <a:latin typeface="Noto Naskh Arabic"/>
              </a:rPr>
              <a:t> الدول الأعضاء ومنظومة الأمم المتحدة على ”كفالة مشاركة النساء والمنظمات النسائية وتوليها دوراً قيادياً في وضع استراتيجيات لمكافحة الإرهاب والتطرف المصحوب بالعنف“. ويحث قراره </a:t>
            </a:r>
            <a:r>
              <a:rPr lang="ar-IQ" sz="2800" b="1" dirty="0">
                <a:solidFill>
                  <a:srgbClr val="000000"/>
                </a:solidFill>
                <a:latin typeface="Noto Naskh Arabic"/>
                <a:hlinkClick r:id="rId3"/>
              </a:rPr>
              <a:t>2250 (2015)</a:t>
            </a:r>
            <a:r>
              <a:rPr lang="ar-IQ" sz="2800" b="1" dirty="0">
                <a:solidFill>
                  <a:srgbClr val="454545"/>
                </a:solidFill>
                <a:latin typeface="Noto Naskh Arabic"/>
              </a:rPr>
              <a:t> الدول على ”النظر في السبل الكفيلة بزيادة التمثيل الشامل للشباب في عمليات صنع القرارات على جميع المستويات في المؤسسات والآليات المحلية والوطنية والإقليمية والدولية لمنع نشوب النزاعات وحلها، بما في ذلك مؤسسات وآليات مكافحة التطرف العنيف“.</a:t>
            </a:r>
          </a:p>
          <a:p>
            <a:pPr lvl="0"/>
            <a:endParaRPr lang="ar-IQ" sz="2200" dirty="0">
              <a:solidFill>
                <a:prstClr val="black"/>
              </a:solidFill>
            </a:endParaRPr>
          </a:p>
          <a:p>
            <a:endParaRPr lang="ar-IQ" dirty="0"/>
          </a:p>
        </p:txBody>
      </p:sp>
    </p:spTree>
    <p:extLst>
      <p:ext uri="{BB962C8B-B14F-4D97-AF65-F5344CB8AC3E}">
        <p14:creationId xmlns:p14="http://schemas.microsoft.com/office/powerpoint/2010/main" val="206724364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521</Words>
  <Application>Microsoft Office PowerPoint</Application>
  <PresentationFormat>عرض على الشاشة (3:4)‏</PresentationFormat>
  <Paragraphs>35</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نسق Office</vt:lpstr>
      <vt:lpstr>دور المؤسسات التعليمية في مكافحة التطرف العنيف ضد الارهاب </vt:lpstr>
      <vt:lpstr>مفهوم التطرف والارهاب </vt:lpstr>
      <vt:lpstr>دور المؤسسات التعليمية في مكافحة التطرف</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دور المؤسسات التعليمية في مكافحة التطرف والارهاب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المؤسسات التعليمية في مكافحة التطرف العنيف ضد الارهاب</dc:title>
  <dc:creator>Maher</dc:creator>
  <cp:lastModifiedBy>Maher</cp:lastModifiedBy>
  <cp:revision>10</cp:revision>
  <dcterms:created xsi:type="dcterms:W3CDTF">2026-02-14T18:34:03Z</dcterms:created>
  <dcterms:modified xsi:type="dcterms:W3CDTF">2026-03-05T09:23:28Z</dcterms:modified>
</cp:coreProperties>
</file>