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77"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a:t>Click to edit Master title style</a:t>
            </a:r>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9" name="Date Placeholder 18"/>
          <p:cNvSpPr>
            <a:spLocks noGrp="1"/>
          </p:cNvSpPr>
          <p:nvPr>
            <p:ph type="dt" sz="half" idx="10"/>
          </p:nvPr>
        </p:nvSpPr>
        <p:spPr/>
        <p:txBody>
          <a:bodyPr/>
          <a:lstStyle/>
          <a:p>
            <a:fld id="{1D8BD707-D9CF-40AE-B4C6-C98DA3205C09}" type="datetimeFigureOut">
              <a:rPr lang="en-US" smtClean="0"/>
              <a:pPr/>
              <a:t>3/4/2026</a:t>
            </a:fld>
            <a:endParaRPr lang="en-US"/>
          </a:p>
        </p:txBody>
      </p:sp>
      <p:sp>
        <p:nvSpPr>
          <p:cNvPr id="8" name="Footer Placeholder 7"/>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a:t>Click to edit Master title style</a:t>
            </a:r>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a:t>Click to edit Master title style</a:t>
            </a:r>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1D8BD707-D9CF-40AE-B4C6-C98DA3205C09}" type="datetimeFigureOut">
              <a:rPr lang="en-US" smtClean="0"/>
              <a:pPr/>
              <a:t>3/4/2026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a:t>Click to edit Master title style</a:t>
            </a:r>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a:t>Click to edit Master title style</a:t>
            </a:r>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a:t>Click to edit Master title style</a:t>
            </a:r>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8BD707-D9CF-40AE-B4C6-C98DA3205C09}" type="datetimeFigureOut">
              <a:rPr lang="en-US" smtClean="0"/>
              <a:pPr/>
              <a:t>3/4/2026</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IQ" dirty="0"/>
              <a:t>المخدرات خطر يهدد شبابنا </a:t>
            </a:r>
            <a:endParaRPr lang="en-US" dirty="0"/>
          </a:p>
        </p:txBody>
      </p:sp>
      <p:sp>
        <p:nvSpPr>
          <p:cNvPr id="3" name="Subtitle 2"/>
          <p:cNvSpPr>
            <a:spLocks noGrp="1"/>
          </p:cNvSpPr>
          <p:nvPr>
            <p:ph type="subTitle" idx="1"/>
          </p:nvPr>
        </p:nvSpPr>
        <p:spPr/>
        <p:txBody>
          <a:bodyPr/>
          <a:lstStyle/>
          <a:p>
            <a:pPr algn="r"/>
            <a:r>
              <a:rPr lang="ar-IQ" dirty="0"/>
              <a:t>اعداد</a:t>
            </a:r>
          </a:p>
          <a:p>
            <a:pPr algn="r"/>
            <a:r>
              <a:rPr lang="ar-IQ" dirty="0"/>
              <a:t>م د زينب علي سلمان</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4419600"/>
            <a:ext cx="3343275" cy="136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4771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a:t>مقدمة</a:t>
            </a:r>
            <a:endParaRPr lang="en-US" dirty="0"/>
          </a:p>
        </p:txBody>
      </p:sp>
      <p:sp>
        <p:nvSpPr>
          <p:cNvPr id="3" name="Content Placeholder 2"/>
          <p:cNvSpPr>
            <a:spLocks noGrp="1"/>
          </p:cNvSpPr>
          <p:nvPr>
            <p:ph idx="1"/>
          </p:nvPr>
        </p:nvSpPr>
        <p:spPr/>
        <p:txBody>
          <a:bodyPr/>
          <a:lstStyle/>
          <a:p>
            <a:pPr algn="r" rtl="1"/>
            <a:r>
              <a:rPr lang="ar-IQ" b="1" dirty="0">
                <a:solidFill>
                  <a:srgbClr val="313131"/>
                </a:solidFill>
                <a:latin typeface="Helvetica"/>
              </a:rPr>
              <a:t>في بحث عن ادمان المخدرات تبيّن انتشارها الكبير في السنوات القليلة الماضية بين الفئات المختلفة، فتجد مدمنين من كبار وصغار السن، رجالا ونساء وكذلك أغنياء وفقراء. ربّما يكون السبب هو كثرة المشاكل وصعوبات الحياة خصوصا مع انتشار التكنولوجيا وقلّة التواصل بين الناس.</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3809999"/>
            <a:ext cx="1800225" cy="18288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8508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u="sng" dirty="0">
                <a:solidFill>
                  <a:srgbClr val="313131"/>
                </a:solidFill>
                <a:latin typeface="inherit"/>
              </a:rPr>
              <a:t>كيف أعرف أن الشخص يتعاطى المخدرات</a:t>
            </a:r>
            <a:endParaRPr lang="en-US" dirty="0"/>
          </a:p>
        </p:txBody>
      </p:sp>
      <p:sp>
        <p:nvSpPr>
          <p:cNvPr id="3" name="Content Placeholder 2"/>
          <p:cNvSpPr>
            <a:spLocks noGrp="1"/>
          </p:cNvSpPr>
          <p:nvPr>
            <p:ph idx="1"/>
          </p:nvPr>
        </p:nvSpPr>
        <p:spPr/>
        <p:txBody>
          <a:bodyPr>
            <a:normAutofit/>
          </a:bodyPr>
          <a:lstStyle/>
          <a:p>
            <a:pPr fontAlgn="base"/>
            <a:r>
              <a:rPr lang="ar-IQ" dirty="0">
                <a:solidFill>
                  <a:srgbClr val="313131"/>
                </a:solidFill>
                <a:latin typeface="Helvetica"/>
              </a:rPr>
              <a:t>وتُعرّف المخدرات بأنها المواد الطبيعية أو المصّنعة التي تحدث تغييرا في كيمياء الدماغ، ينعكس على الصحّة الجسدية والنفسية بتأثيرات مختلفة منها شعور الانتشاء والنشاط أو الخمول والاسترخاء، والاستمرار في تعاطي هذه المواد يسبّب سيطرة كاملة على الجهاز العصبي للشخص ويسبّب اعتياد الجسم عليها مما يُعرف بالإدمان الذي يترتب عليه مضاعفات صحيّة خطيرة وسلوكيات هادمة للفرد والمجتمع.</a:t>
            </a:r>
            <a:endParaRPr lang="ar-IQ" b="0" i="0" dirty="0">
              <a:solidFill>
                <a:srgbClr val="313131"/>
              </a:solidFill>
              <a:effectLst/>
              <a:latin typeface="Helvetica"/>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4038600"/>
            <a:ext cx="4762500" cy="146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2236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IQ" sz="3200" dirty="0">
                <a:solidFill>
                  <a:srgbClr val="313131"/>
                </a:solidFill>
                <a:latin typeface="Helvetica"/>
                <a:ea typeface="+mn-ea"/>
                <a:cs typeface="Arial"/>
              </a:rPr>
              <a:t>بعض عوامل الخطر التي قد تدفع الشاب لإدمان المواد المخدرة وهي كالتالي:</a:t>
            </a:r>
            <a:endParaRPr lang="en-US" dirty="0"/>
          </a:p>
        </p:txBody>
      </p:sp>
      <p:sp>
        <p:nvSpPr>
          <p:cNvPr id="3" name="Content Placeholder 2"/>
          <p:cNvSpPr>
            <a:spLocks noGrp="1"/>
          </p:cNvSpPr>
          <p:nvPr>
            <p:ph idx="1"/>
          </p:nvPr>
        </p:nvSpPr>
        <p:spPr/>
        <p:txBody>
          <a:bodyPr/>
          <a:lstStyle/>
          <a:p>
            <a:pPr marL="0" indent="0" fontAlgn="base">
              <a:buNone/>
            </a:pPr>
            <a:endParaRPr lang="ar-IQ" dirty="0">
              <a:solidFill>
                <a:srgbClr val="313131"/>
              </a:solidFill>
              <a:latin typeface="Helvetica"/>
            </a:endParaRPr>
          </a:p>
          <a:p>
            <a:pPr algn="r" rtl="1" fontAlgn="base"/>
            <a:r>
              <a:rPr lang="ar-IQ" dirty="0">
                <a:solidFill>
                  <a:srgbClr val="313131"/>
                </a:solidFill>
                <a:latin typeface="inherit"/>
              </a:rPr>
              <a:t>التعرض للمعاملة السيئة فترة الطفولة</a:t>
            </a:r>
          </a:p>
          <a:p>
            <a:pPr algn="r" rtl="1" fontAlgn="base"/>
            <a:r>
              <a:rPr lang="ar-IQ" dirty="0">
                <a:solidFill>
                  <a:srgbClr val="313131"/>
                </a:solidFill>
                <a:latin typeface="inherit"/>
              </a:rPr>
              <a:t>الاعتداء الجنسي أو الجسدي.</a:t>
            </a:r>
          </a:p>
          <a:p>
            <a:pPr algn="r" rtl="1" fontAlgn="base"/>
            <a:r>
              <a:rPr lang="ar-IQ" dirty="0">
                <a:solidFill>
                  <a:srgbClr val="313131"/>
                </a:solidFill>
                <a:latin typeface="inherit"/>
              </a:rPr>
              <a:t>تعاطي الأم خلال الحمل في الطفل.</a:t>
            </a:r>
          </a:p>
          <a:p>
            <a:pPr algn="r" rtl="1" fontAlgn="base"/>
            <a:r>
              <a:rPr lang="ar-IQ" dirty="0">
                <a:solidFill>
                  <a:srgbClr val="313131"/>
                </a:solidFill>
                <a:latin typeface="inherit"/>
              </a:rPr>
              <a:t>قلة الاهتمام في الشخص من قبل العائلة.</a:t>
            </a:r>
          </a:p>
          <a:p>
            <a:pPr algn="r" rtl="1" fontAlgn="base"/>
            <a:r>
              <a:rPr lang="ar-IQ" dirty="0">
                <a:solidFill>
                  <a:srgbClr val="313131"/>
                </a:solidFill>
                <a:latin typeface="inherit"/>
              </a:rPr>
              <a:t>الجينات الوراثية، تزيد احتمالية الإدمان في حال كان أحد الوالدين مدمناً.</a:t>
            </a:r>
            <a:endParaRPr lang="ar-IQ" b="0" i="0" dirty="0">
              <a:solidFill>
                <a:srgbClr val="313131"/>
              </a:solidFill>
              <a:effectLst/>
              <a:latin typeface="inherit"/>
            </a:endParaRPr>
          </a:p>
        </p:txBody>
      </p:sp>
    </p:spTree>
    <p:extLst>
      <p:ext uri="{BB962C8B-B14F-4D97-AF65-F5344CB8AC3E}">
        <p14:creationId xmlns:p14="http://schemas.microsoft.com/office/powerpoint/2010/main" val="3670255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b="1" dirty="0">
                <a:solidFill>
                  <a:srgbClr val="1F1F1F"/>
                </a:solidFill>
                <a:latin typeface="Google Sans"/>
              </a:rPr>
              <a:t>طرق الوقاية من تعاطي المخدرات</a:t>
            </a:r>
            <a:endParaRPr lang="en-US" dirty="0"/>
          </a:p>
        </p:txBody>
      </p:sp>
      <p:sp>
        <p:nvSpPr>
          <p:cNvPr id="3" name="Content Placeholder 2"/>
          <p:cNvSpPr>
            <a:spLocks noGrp="1"/>
          </p:cNvSpPr>
          <p:nvPr>
            <p:ph idx="1"/>
          </p:nvPr>
        </p:nvSpPr>
        <p:spPr/>
        <p:txBody>
          <a:bodyPr>
            <a:normAutofit/>
          </a:bodyPr>
          <a:lstStyle/>
          <a:p>
            <a:pPr algn="r" rtl="1">
              <a:buFont typeface="+mj-lt"/>
              <a:buAutoNum type="arabicPeriod"/>
            </a:pPr>
            <a:r>
              <a:rPr lang="ar-IQ" dirty="0">
                <a:solidFill>
                  <a:srgbClr val="1F1F1F"/>
                </a:solidFill>
                <a:latin typeface="Google Sans"/>
              </a:rPr>
              <a:t>زيادة الوعي بمخاطر </a:t>
            </a:r>
            <a:r>
              <a:rPr lang="ar-IQ" b="1" dirty="0">
                <a:solidFill>
                  <a:srgbClr val="1F1F1F"/>
                </a:solidFill>
                <a:latin typeface="Google Sans"/>
              </a:rPr>
              <a:t>المخدرات</a:t>
            </a:r>
            <a:endParaRPr lang="ar-IQ" dirty="0">
              <a:solidFill>
                <a:srgbClr val="1F1F1F"/>
              </a:solidFill>
              <a:latin typeface="Google Sans"/>
            </a:endParaRPr>
          </a:p>
          <a:p>
            <a:pPr algn="r" rtl="1">
              <a:buFont typeface="+mj-lt"/>
              <a:buAutoNum type="arabicPeriod"/>
            </a:pPr>
            <a:r>
              <a:rPr lang="ar-IQ" dirty="0">
                <a:solidFill>
                  <a:srgbClr val="1F1F1F"/>
                </a:solidFill>
                <a:latin typeface="Google Sans"/>
              </a:rPr>
              <a:t>تعلم طرق صحية للتعامل مع الضغوط النفسية</a:t>
            </a:r>
          </a:p>
          <a:p>
            <a:pPr algn="r" rtl="1">
              <a:buFont typeface="+mj-lt"/>
              <a:buAutoNum type="arabicPeriod"/>
            </a:pPr>
            <a:r>
              <a:rPr lang="ar-IQ" dirty="0">
                <a:solidFill>
                  <a:srgbClr val="1F1F1F"/>
                </a:solidFill>
                <a:latin typeface="Google Sans"/>
              </a:rPr>
              <a:t>الحفاظ على حياة صحية</a:t>
            </a:r>
          </a:p>
          <a:p>
            <a:pPr algn="r" rtl="1">
              <a:buFont typeface="+mj-lt"/>
              <a:buAutoNum type="arabicPeriod"/>
            </a:pPr>
            <a:r>
              <a:rPr lang="ar-IQ" dirty="0">
                <a:solidFill>
                  <a:srgbClr val="1F1F1F"/>
                </a:solidFill>
                <a:latin typeface="Google Sans"/>
              </a:rPr>
              <a:t>علاج الاضطرابات النفسية</a:t>
            </a:r>
          </a:p>
          <a:p>
            <a:pPr algn="r" rtl="1">
              <a:buFont typeface="+mj-lt"/>
              <a:buAutoNum type="arabicPeriod"/>
            </a:pPr>
            <a:r>
              <a:rPr lang="ar-IQ" dirty="0">
                <a:solidFill>
                  <a:srgbClr val="1F1F1F"/>
                </a:solidFill>
                <a:latin typeface="Google Sans"/>
              </a:rPr>
              <a:t>شغل أوقات الفراغ</a:t>
            </a:r>
          </a:p>
          <a:p>
            <a:pPr algn="r" rtl="1">
              <a:buFont typeface="+mj-lt"/>
              <a:buAutoNum type="arabicPeriod"/>
            </a:pPr>
            <a:r>
              <a:rPr lang="ar-IQ" dirty="0">
                <a:solidFill>
                  <a:srgbClr val="1F1F1F"/>
                </a:solidFill>
                <a:latin typeface="Google Sans"/>
              </a:rPr>
              <a:t>الحرص على التواصل مع الأهل والأصدقاء</a:t>
            </a:r>
          </a:p>
          <a:p>
            <a:pPr algn="r" rtl="1">
              <a:buFont typeface="+mj-lt"/>
              <a:buAutoNum type="arabicPeriod"/>
            </a:pPr>
            <a:r>
              <a:rPr lang="ar-IQ" dirty="0">
                <a:solidFill>
                  <a:srgbClr val="1F1F1F"/>
                </a:solidFill>
                <a:latin typeface="Google Sans"/>
              </a:rPr>
              <a:t>الابتعاد عن أصدقاء السوء والمدمنين</a:t>
            </a:r>
          </a:p>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886200"/>
            <a:ext cx="28575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0753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endParaRPr lang="ar-IQ" dirty="0"/>
          </a:p>
          <a:p>
            <a:pPr algn="ctr"/>
            <a:endParaRPr lang="ar-IQ" dirty="0"/>
          </a:p>
          <a:p>
            <a:pPr marL="0" indent="0" algn="ctr">
              <a:buNone/>
            </a:pPr>
            <a:r>
              <a:rPr lang="ar-IQ" dirty="0"/>
              <a:t>شكرا لكم</a:t>
            </a:r>
            <a:endParaRPr lang="en-US" dirty="0"/>
          </a:p>
        </p:txBody>
      </p:sp>
    </p:spTree>
    <p:extLst>
      <p:ext uri="{BB962C8B-B14F-4D97-AF65-F5344CB8AC3E}">
        <p14:creationId xmlns:p14="http://schemas.microsoft.com/office/powerpoint/2010/main" val="16499889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51</TotalTime>
  <Words>212</Words>
  <Application>Microsoft Office PowerPoint</Application>
  <PresentationFormat>On-screen Show (4:3)</PresentationFormat>
  <Paragraphs>25</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Google Sans</vt:lpstr>
      <vt:lpstr>Helvetica</vt:lpstr>
      <vt:lpstr>inherit</vt:lpstr>
      <vt:lpstr>Verdana</vt:lpstr>
      <vt:lpstr>Wingdings 2</vt:lpstr>
      <vt:lpstr>Aspect</vt:lpstr>
      <vt:lpstr>المخدرات خطر يهدد شبابنا </vt:lpstr>
      <vt:lpstr>مقدمة</vt:lpstr>
      <vt:lpstr>كيف أعرف أن الشخص يتعاطى المخدرات</vt:lpstr>
      <vt:lpstr>بعض عوامل الخطر التي قد تدفع الشاب لإدمان المواد المخدرة وهي كالتالي:</vt:lpstr>
      <vt:lpstr>طرق الوقاية من تعاطي المخدرات</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abdalbasit Fatihallah</cp:lastModifiedBy>
  <cp:revision>4</cp:revision>
  <dcterms:created xsi:type="dcterms:W3CDTF">2006-08-16T00:00:00Z</dcterms:created>
  <dcterms:modified xsi:type="dcterms:W3CDTF">2026-03-04T08:43:49Z</dcterms:modified>
</cp:coreProperties>
</file>