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19" name="عنصر نائب للتذييل 18"/>
          <p:cNvSpPr>
            <a:spLocks noGrp="1"/>
          </p:cNvSpPr>
          <p:nvPr>
            <p:ph type="ftr" sz="quarter" idx="11"/>
          </p:nvPr>
        </p:nvSpPr>
        <p:spPr/>
        <p:txBody>
          <a:bodyPr/>
          <a:lstStyle/>
          <a:p>
            <a:endParaRPr lang="ar-IQ"/>
          </a:p>
        </p:txBody>
      </p:sp>
      <p:sp>
        <p:nvSpPr>
          <p:cNvPr id="27" name="عنصر نائب لرقم الشريحة 26"/>
          <p:cNvSpPr>
            <a:spLocks noGrp="1"/>
          </p:cNvSpPr>
          <p:nvPr>
            <p:ph type="sldNum" sz="quarter" idx="12"/>
          </p:nvPr>
        </p:nvSpPr>
        <p:spPr/>
        <p:txBody>
          <a:bodyPr/>
          <a:lstStyle/>
          <a:p>
            <a:fld id="{0A1B7DAB-8CB7-45DC-83C6-F0D6F5B47901}"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A1B7DAB-8CB7-45DC-83C6-F0D6F5B47901}"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A1B7DAB-8CB7-45DC-83C6-F0D6F5B47901}"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BB4B5FD-6607-4EDB-836E-C6CE51E37A19}" type="datetimeFigureOut">
              <a:rPr lang="ar-IQ" smtClean="0"/>
              <a:pPr/>
              <a:t>05/09/1447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077200" y="6356350"/>
            <a:ext cx="609600" cy="365125"/>
          </a:xfrm>
        </p:spPr>
        <p:txBody>
          <a:bodyPr/>
          <a:lstStyle/>
          <a:p>
            <a:fld id="{0A1B7DAB-8CB7-45DC-83C6-F0D6F5B47901}" type="slidenum">
              <a:rPr lang="ar-IQ" smtClean="0"/>
              <a:pPr/>
              <a:t>‹#›</a:t>
            </a:fld>
            <a:endParaRPr lang="ar-IQ"/>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BB4B5FD-6607-4EDB-836E-C6CE51E37A19}" type="datetimeFigureOut">
              <a:rPr lang="ar-IQ" smtClean="0"/>
              <a:pPr/>
              <a:t>05/09/1447</a:t>
            </a:fld>
            <a:endParaRPr lang="ar-IQ"/>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1B7DAB-8CB7-45DC-83C6-F0D6F5B47901}" type="slidenum">
              <a:rPr lang="ar-IQ" smtClean="0"/>
              <a:pPr/>
              <a:t>‹#›</a:t>
            </a:fld>
            <a:endParaRPr lang="ar-IQ"/>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714488"/>
            <a:ext cx="7851648" cy="2071702"/>
          </a:xfrm>
        </p:spPr>
        <p:txBody>
          <a:bodyPr>
            <a:noAutofit/>
          </a:bodyPr>
          <a:lstStyle/>
          <a:p>
            <a:pPr algn="ctr"/>
            <a:r>
              <a:rPr lang="ar-IQ" sz="7200" dirty="0" smtClean="0">
                <a:solidFill>
                  <a:srgbClr val="FFFF00"/>
                </a:solidFill>
              </a:rPr>
              <a:t>الاغتراب وانعكاسه </a:t>
            </a:r>
            <a:br>
              <a:rPr lang="ar-IQ" sz="7200" dirty="0" smtClean="0">
                <a:solidFill>
                  <a:srgbClr val="FFFF00"/>
                </a:solidFill>
              </a:rPr>
            </a:br>
            <a:r>
              <a:rPr lang="ar-IQ" sz="7200" dirty="0" smtClean="0">
                <a:solidFill>
                  <a:srgbClr val="FFFF00"/>
                </a:solidFill>
              </a:rPr>
              <a:t>على مفهوم التعايش السلمي</a:t>
            </a:r>
            <a:endParaRPr lang="ar-IQ" sz="7200" dirty="0">
              <a:solidFill>
                <a:srgbClr val="FFFF00"/>
              </a:solidFill>
            </a:endParaRPr>
          </a:p>
        </p:txBody>
      </p:sp>
      <p:sp>
        <p:nvSpPr>
          <p:cNvPr id="3" name="عنوان فرعي 2"/>
          <p:cNvSpPr>
            <a:spLocks noGrp="1"/>
          </p:cNvSpPr>
          <p:nvPr>
            <p:ph type="subTitle" idx="1"/>
          </p:nvPr>
        </p:nvSpPr>
        <p:spPr>
          <a:xfrm>
            <a:off x="285720" y="4572008"/>
            <a:ext cx="7854696" cy="1752600"/>
          </a:xfrm>
        </p:spPr>
        <p:txBody>
          <a:bodyPr>
            <a:normAutofit/>
          </a:bodyPr>
          <a:lstStyle/>
          <a:p>
            <a:pPr algn="l"/>
            <a:r>
              <a:rPr lang="ar-IQ" sz="2800" b="1" i="1" dirty="0" smtClean="0"/>
              <a:t>أ.م.د رنا علي الشجيري</a:t>
            </a:r>
          </a:p>
          <a:p>
            <a:pPr algn="l"/>
            <a:r>
              <a:rPr lang="ar-IQ" sz="2800" b="1" i="1" dirty="0" smtClean="0"/>
              <a:t>قسم الإذاعة والتلفزيون </a:t>
            </a:r>
          </a:p>
          <a:p>
            <a:pPr algn="l"/>
            <a:r>
              <a:rPr lang="ar-IQ" sz="2800" b="1" i="1" dirty="0" smtClean="0"/>
              <a:t>كلية الاعلام</a:t>
            </a:r>
            <a:endParaRPr lang="ar-IQ" sz="2800" b="1" i="1"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14480" y="2214554"/>
            <a:ext cx="5715040" cy="1428760"/>
          </a:xfrm>
        </p:spPr>
        <p:style>
          <a:lnRef idx="1">
            <a:schemeClr val="accent2"/>
          </a:lnRef>
          <a:fillRef idx="2">
            <a:schemeClr val="accent2"/>
          </a:fillRef>
          <a:effectRef idx="1">
            <a:schemeClr val="accent2"/>
          </a:effectRef>
          <a:fontRef idx="minor">
            <a:schemeClr val="dk1"/>
          </a:fontRef>
        </p:style>
        <p:txBody>
          <a:bodyPr/>
          <a:lstStyle/>
          <a:p>
            <a:pPr algn="ctr"/>
            <a:r>
              <a:rPr lang="ar-IQ" dirty="0" smtClean="0"/>
              <a:t>شكرا لحضوركم ......</a:t>
            </a:r>
            <a:endParaRPr lang="ar-IQ" dirty="0"/>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مفهوم الاغتراب</a:t>
            </a:r>
            <a:endParaRPr lang="ar-IQ" dirty="0"/>
          </a:p>
        </p:txBody>
      </p:sp>
      <p:sp>
        <p:nvSpPr>
          <p:cNvPr id="3" name="عنصر نائب للمحتوى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endParaRPr lang="ar-IQ" dirty="0" smtClean="0"/>
          </a:p>
          <a:p>
            <a:pPr>
              <a:buNone/>
            </a:pPr>
            <a:r>
              <a:rPr lang="ar-IQ" b="1" dirty="0" smtClean="0">
                <a:solidFill>
                  <a:srgbClr val="FF0000"/>
                </a:solidFill>
              </a:rPr>
              <a:t>من وجهة نظر فلسفية، الاغتراب (</a:t>
            </a:r>
            <a:r>
              <a:rPr lang="en-US" b="1" dirty="0" smtClean="0">
                <a:solidFill>
                  <a:srgbClr val="FF0000"/>
                </a:solidFill>
              </a:rPr>
              <a:t>Alienation) </a:t>
            </a:r>
            <a:r>
              <a:rPr lang="ar-IQ" b="1" dirty="0" smtClean="0">
                <a:solidFill>
                  <a:srgbClr val="FF0000"/>
                </a:solidFill>
              </a:rPr>
              <a:t>هو انفصال الإنسان عن ذاته، عن الآخرين، وعن المجتمع. </a:t>
            </a:r>
          </a:p>
          <a:p>
            <a:pPr>
              <a:buNone/>
            </a:pPr>
            <a:r>
              <a:rPr lang="ar-IQ" b="1" dirty="0" smtClean="0"/>
              <a:t>هذا المصطلح متجذر في الفلسفة الماركسية وارتبط بفكرة فقدان الإنسان لسيطرته على حياته وعلاقاته في ظل النظام الرأسمالي.</a:t>
            </a:r>
          </a:p>
          <a:p>
            <a:pPr>
              <a:buNone/>
            </a:pPr>
            <a:r>
              <a:rPr lang="ar-IQ" b="1" dirty="0" smtClean="0"/>
              <a:t>ابرز الفلاسفة والمفكرين الذين تناولوا هذين المفهومين:-</a:t>
            </a:r>
          </a:p>
          <a:p>
            <a:pPr>
              <a:buNone/>
            </a:pPr>
            <a:r>
              <a:rPr lang="ar-IQ" b="1" dirty="0" smtClean="0"/>
              <a:t> </a:t>
            </a:r>
            <a:r>
              <a:rPr lang="ar-IQ" b="1" i="1" dirty="0" smtClean="0">
                <a:solidFill>
                  <a:schemeClr val="bg2">
                    <a:lumMod val="50000"/>
                  </a:schemeClr>
                </a:solidFill>
              </a:rPr>
              <a:t>ماركس:</a:t>
            </a:r>
            <a:r>
              <a:rPr lang="ar-IQ" b="1" dirty="0" smtClean="0">
                <a:solidFill>
                  <a:schemeClr val="bg2">
                    <a:lumMod val="50000"/>
                  </a:schemeClr>
                </a:solidFill>
              </a:rPr>
              <a:t> ركز على الاغتراب الاقتصادي والاجتماعي الناتج عن العمل المأجور والملكية الخاصة.- </a:t>
            </a:r>
          </a:p>
          <a:p>
            <a:pPr>
              <a:buNone/>
            </a:pPr>
            <a:r>
              <a:rPr lang="ar-IQ" b="1" i="1" dirty="0" smtClean="0">
                <a:solidFill>
                  <a:srgbClr val="7030A0"/>
                </a:solidFill>
              </a:rPr>
              <a:t>إيمانويل ليفيناس</a:t>
            </a:r>
            <a:r>
              <a:rPr lang="ar-IQ" b="1" dirty="0" smtClean="0">
                <a:solidFill>
                  <a:srgbClr val="7030A0"/>
                </a:solidFill>
              </a:rPr>
              <a:t>: تحدث عن أهمية "الوجه الآخر" ودور اللقاء مع الآخر في بناء العلاقات الإنسانية.- </a:t>
            </a:r>
          </a:p>
          <a:p>
            <a:pPr>
              <a:buNone/>
            </a:pPr>
            <a:r>
              <a:rPr lang="ar-IQ" b="1" i="1" dirty="0" smtClean="0">
                <a:solidFill>
                  <a:schemeClr val="accent5">
                    <a:lumMod val="75000"/>
                  </a:schemeClr>
                </a:solidFill>
              </a:rPr>
              <a:t>جورج سيمون</a:t>
            </a:r>
            <a:r>
              <a:rPr lang="ar-IQ" b="1" dirty="0" smtClean="0">
                <a:solidFill>
                  <a:schemeClr val="accent5">
                    <a:lumMod val="75000"/>
                  </a:schemeClr>
                </a:solidFill>
              </a:rPr>
              <a:t>: ناقش تأثير التحديث والتمدن على العلاقات الاجتماعية</a:t>
            </a:r>
            <a:r>
              <a:rPr lang="ar-IQ" dirty="0" smtClean="0">
                <a:solidFill>
                  <a:schemeClr val="accent5">
                    <a:lumMod val="75000"/>
                  </a:schemeClr>
                </a:solidFill>
              </a:rPr>
              <a:t>.</a:t>
            </a:r>
            <a:endParaRPr lang="ar-IQ" dirty="0">
              <a:solidFill>
                <a:schemeClr val="accent5">
                  <a:lumMod val="75000"/>
                </a:schemeClr>
              </a:solidFill>
            </a:endParaRPr>
          </a:p>
        </p:txBody>
      </p:sp>
    </p:spTree>
  </p:cSld>
  <p:clrMapOvr>
    <a:masterClrMapping/>
  </p:clrMapOvr>
  <p:transition>
    <p:cover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التعايش السلمي</a:t>
            </a:r>
            <a:endParaRPr lang="ar-IQ" dirty="0"/>
          </a:p>
        </p:txBody>
      </p:sp>
      <p:sp>
        <p:nvSpPr>
          <p:cNvPr id="3" name="عنصر نائب للمحتوى 2"/>
          <p:cNvSpPr>
            <a:spLocks noGrp="1"/>
          </p:cNvSpPr>
          <p:nvPr>
            <p:ph idx="1"/>
          </p:nvPr>
        </p:nvSpPr>
        <p:spPr/>
        <p:style>
          <a:lnRef idx="0">
            <a:scrgbClr r="0" g="0" b="0"/>
          </a:lnRef>
          <a:fillRef idx="1002">
            <a:schemeClr val="lt1"/>
          </a:fillRef>
          <a:effectRef idx="0">
            <a:scrgbClr r="0" g="0" b="0"/>
          </a:effectRef>
          <a:fontRef idx="major"/>
        </p:style>
        <p:txBody>
          <a:bodyPr/>
          <a:lstStyle/>
          <a:p>
            <a:pPr>
              <a:buNone/>
            </a:pPr>
            <a:r>
              <a:rPr lang="ar-IQ" sz="3200" b="1" dirty="0" smtClean="0"/>
              <a:t>  </a:t>
            </a:r>
            <a:r>
              <a:rPr lang="ar-SA" sz="3200" b="1" dirty="0" smtClean="0"/>
              <a:t>الاغتراب من الظواهر الإنسانية والاجتماعية والفلسفية المعقّدة التي تؤثر بعمق في علاقة الإنسان بذاته وبالآخرين وبالمجتمع الذي يعيش فيه. وهو يشير إلى شعور الفرد أو الجماعة بالانفصال عن محيطهم الاجتماعي والثقافي والإنساني، سواء بسبب عوامل اقتصادية أو سياسية أو ثقافية أو نفسية</a:t>
            </a:r>
            <a:r>
              <a:rPr lang="ar-SA" dirty="0" smtClean="0"/>
              <a:t>. </a:t>
            </a:r>
            <a:endParaRPr lang="ar-IQ" dirty="0" smtClean="0"/>
          </a:p>
          <a:p>
            <a:pPr>
              <a:buNone/>
            </a:pPr>
            <a:r>
              <a:rPr lang="ar-IQ" dirty="0" smtClean="0"/>
              <a:t> </a:t>
            </a:r>
            <a:r>
              <a:rPr lang="ar-SA" sz="3200" b="1" dirty="0" smtClean="0">
                <a:solidFill>
                  <a:srgbClr val="00B050"/>
                </a:solidFill>
              </a:rPr>
              <a:t>أما </a:t>
            </a:r>
            <a:r>
              <a:rPr lang="ar-SA" sz="3200" b="1" i="1" dirty="0" smtClean="0">
                <a:solidFill>
                  <a:srgbClr val="7030A0"/>
                </a:solidFill>
              </a:rPr>
              <a:t>التعايش السلمي </a:t>
            </a:r>
            <a:r>
              <a:rPr lang="ar-SA" sz="3200" b="1" dirty="0" smtClean="0">
                <a:solidFill>
                  <a:srgbClr val="00B050"/>
                </a:solidFill>
              </a:rPr>
              <a:t>فهو مفهوم يقوم على قبول الآخر واحترام الاختلاف والتفاعل الإيجابي بين الأفراد والجماعات داخل المجتمع الواحد أو بين المجتمعات المختلفة</a:t>
            </a:r>
            <a:r>
              <a:rPr lang="en-US" sz="3200" b="1" dirty="0" smtClean="0">
                <a:solidFill>
                  <a:srgbClr val="00B050"/>
                </a:solidFill>
              </a:rPr>
              <a:t>.</a:t>
            </a:r>
            <a:endParaRPr lang="en-US" b="1" dirty="0" smtClean="0">
              <a:solidFill>
                <a:srgbClr val="00B050"/>
              </a:solidFill>
            </a:endParaRPr>
          </a:p>
          <a:p>
            <a:endParaRPr lang="ar-IQ" dirty="0"/>
          </a:p>
        </p:txBody>
      </p:sp>
    </p:spTree>
  </p:cSld>
  <p:clrMapOvr>
    <a:masterClrMapping/>
  </p:clrMapOvr>
  <p:transition>
    <p:cover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الاغتراب كعائق أمام التعايش السلمي</a:t>
            </a:r>
            <a:endParaRPr lang="ar-IQ" dirty="0"/>
          </a:p>
        </p:txBody>
      </p:sp>
      <p:sp>
        <p:nvSpPr>
          <p:cNvPr id="3" name="عنصر نائب للمحتوى 2"/>
          <p:cNvSpPr>
            <a:spLocks noGrp="1"/>
          </p:cNvSpPr>
          <p:nvPr>
            <p:ph idx="1"/>
          </p:nvPr>
        </p:nvSpPr>
        <p:spPr/>
        <p:style>
          <a:lnRef idx="3">
            <a:schemeClr val="lt1"/>
          </a:lnRef>
          <a:fillRef idx="1001">
            <a:schemeClr val="dk2"/>
          </a:fillRef>
          <a:effectRef idx="1">
            <a:schemeClr val="accent6"/>
          </a:effectRef>
          <a:fontRef idx="minor">
            <a:schemeClr val="lt1"/>
          </a:fontRef>
        </p:style>
        <p:txBody>
          <a:bodyPr/>
          <a:lstStyle/>
          <a:p>
            <a:pPr>
              <a:buNone/>
            </a:pPr>
            <a:endParaRPr lang="ar-IQ" dirty="0" smtClean="0"/>
          </a:p>
          <a:p>
            <a:pPr>
              <a:buNone/>
            </a:pPr>
            <a:r>
              <a:rPr lang="ar-SA" dirty="0" smtClean="0"/>
              <a:t>عندما يشعر الفرد أو الجماعة بالاغتراب، تتراجع لديهم مشاعر الانتماء والثقة بالمجتمع، مما يؤدي إلى</a:t>
            </a:r>
            <a:r>
              <a:rPr lang="ar-IQ" dirty="0" smtClean="0"/>
              <a:t> :</a:t>
            </a:r>
          </a:p>
          <a:p>
            <a:pPr lvl="0"/>
            <a:r>
              <a:rPr lang="ar-SA" b="1" dirty="0" smtClean="0">
                <a:solidFill>
                  <a:schemeClr val="accent1">
                    <a:lumMod val="60000"/>
                    <a:lumOff val="40000"/>
                  </a:schemeClr>
                </a:solidFill>
              </a:rPr>
              <a:t>ضعف التواصل الاجتماعي</a:t>
            </a:r>
            <a:r>
              <a:rPr lang="en-US" dirty="0" smtClean="0"/>
              <a:t>: </a:t>
            </a:r>
            <a:r>
              <a:rPr lang="ar-SA" dirty="0" smtClean="0"/>
              <a:t>حيث ينغلق الفرد على ذاته ويبتعد عن الحوار مع الآخرين</a:t>
            </a:r>
            <a:r>
              <a:rPr lang="en-US" dirty="0" smtClean="0"/>
              <a:t>.</a:t>
            </a:r>
          </a:p>
          <a:p>
            <a:pPr lvl="0"/>
            <a:r>
              <a:rPr lang="ar-SA" b="1" dirty="0" smtClean="0">
                <a:solidFill>
                  <a:schemeClr val="accent1">
                    <a:lumMod val="60000"/>
                    <a:lumOff val="40000"/>
                  </a:schemeClr>
                </a:solidFill>
              </a:rPr>
              <a:t>تصاعد النزعات الفردية أو الجماعية المتطرفة</a:t>
            </a:r>
            <a:r>
              <a:rPr lang="en-US" dirty="0" smtClean="0">
                <a:solidFill>
                  <a:schemeClr val="accent1">
                    <a:lumMod val="60000"/>
                    <a:lumOff val="40000"/>
                  </a:schemeClr>
                </a:solidFill>
              </a:rPr>
              <a:t>: </a:t>
            </a:r>
            <a:r>
              <a:rPr lang="ar-SA" dirty="0" smtClean="0"/>
              <a:t>فالاغتراب قد يدفع بعض الأفراد إلى رفض الآخر أو تبنّي مواقف عدائية تجاهه</a:t>
            </a:r>
            <a:r>
              <a:rPr lang="en-US" dirty="0" smtClean="0"/>
              <a:t>.</a:t>
            </a:r>
          </a:p>
          <a:p>
            <a:r>
              <a:rPr lang="ar-SA" b="1" dirty="0" smtClean="0">
                <a:solidFill>
                  <a:schemeClr val="accent1">
                    <a:lumMod val="60000"/>
                    <a:lumOff val="40000"/>
                  </a:schemeClr>
                </a:solidFill>
              </a:rPr>
              <a:t>تفكك الروابط الاجتماعية</a:t>
            </a:r>
            <a:r>
              <a:rPr lang="en-US" dirty="0" smtClean="0">
                <a:solidFill>
                  <a:schemeClr val="accent1">
                    <a:lumMod val="60000"/>
                    <a:lumOff val="40000"/>
                  </a:schemeClr>
                </a:solidFill>
              </a:rPr>
              <a:t>: </a:t>
            </a:r>
            <a:r>
              <a:rPr lang="ar-SA" dirty="0" smtClean="0"/>
              <a:t>مما يهدد السلم الاجتماعي ويخلق بيئة خصبة للنزاعات والصراعات</a:t>
            </a:r>
            <a:r>
              <a:rPr lang="ar-IQ" dirty="0" smtClean="0"/>
              <a:t> .</a:t>
            </a:r>
            <a:endParaRPr lang="ar-IQ" dirty="0"/>
          </a:p>
        </p:txBody>
      </p:sp>
    </p:spTree>
  </p:cSld>
  <p:clrMapOvr>
    <a:masterClrMapping/>
  </p:clrMapOvr>
  <p:transition>
    <p:cover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الاغتراب يسهم في تراجع التعايش السلمي</a:t>
            </a:r>
            <a:endParaRPr lang="ar-IQ"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ar-IQ" dirty="0" smtClean="0"/>
              <a:t>- </a:t>
            </a:r>
            <a:r>
              <a:rPr lang="ar-IQ" b="1" i="1" dirty="0" smtClean="0">
                <a:solidFill>
                  <a:srgbClr val="FF0000"/>
                </a:solidFill>
              </a:rPr>
              <a:t>فقدان الشعور بالانتماء</a:t>
            </a:r>
            <a:r>
              <a:rPr lang="ar-IQ" dirty="0" smtClean="0"/>
              <a:t>: عندما يشعر الأفراد بالاغتراب، قد يفقدون الشعور بالانتماء إلى المجتمع، مما يؤدي إلى عزلة وعدم مشاركة في الحياة الاجتماعية.</a:t>
            </a:r>
          </a:p>
          <a:p>
            <a:r>
              <a:rPr lang="ar-IQ" dirty="0" smtClean="0"/>
              <a:t>- </a:t>
            </a:r>
            <a:r>
              <a:rPr lang="ar-IQ" b="1" i="1" dirty="0" smtClean="0">
                <a:solidFill>
                  <a:srgbClr val="FF0000"/>
                </a:solidFill>
              </a:rPr>
              <a:t>التمييز والاستبعاد</a:t>
            </a:r>
            <a:r>
              <a:rPr lang="ar-IQ" dirty="0" smtClean="0"/>
              <a:t>: الاغتراب يمكن أن يؤدي إلى التمييز والاستبعاد، مما يزيد من التوترات والصراعات بين الفئات المختلفة.</a:t>
            </a:r>
          </a:p>
          <a:p>
            <a:r>
              <a:rPr lang="ar-IQ" dirty="0" smtClean="0"/>
              <a:t>- </a:t>
            </a:r>
            <a:r>
              <a:rPr lang="ar-IQ" b="1" i="1" dirty="0" smtClean="0">
                <a:solidFill>
                  <a:srgbClr val="FF0000"/>
                </a:solidFill>
              </a:rPr>
              <a:t>الصراعات الثقافية</a:t>
            </a:r>
            <a:r>
              <a:rPr lang="ar-IQ" dirty="0" smtClean="0"/>
              <a:t>: الاغتراب يمكن أن يؤدي إلى صراعات ثقافية بين الفئات المختلفة، مما يزيد من التوترات والصراعات.</a:t>
            </a:r>
          </a:p>
          <a:p>
            <a:r>
              <a:rPr lang="ar-IQ" b="1" i="1" dirty="0" smtClean="0"/>
              <a:t>- </a:t>
            </a:r>
            <a:r>
              <a:rPr lang="ar-IQ" b="1" i="1" dirty="0" smtClean="0">
                <a:solidFill>
                  <a:srgbClr val="FF0000"/>
                </a:solidFill>
              </a:rPr>
              <a:t>زيادة الشعور بالظلم</a:t>
            </a:r>
            <a:r>
              <a:rPr lang="ar-IQ" b="1" i="1" dirty="0" smtClean="0"/>
              <a:t>: </a:t>
            </a:r>
            <a:r>
              <a:rPr lang="ar-IQ" dirty="0" smtClean="0"/>
              <a:t>الاغتراب يمكن أن يزيد الشعور بالظلم والاضطهاد، مما يؤدي إلى توترات وصراعات.</a:t>
            </a:r>
          </a:p>
          <a:p>
            <a:r>
              <a:rPr lang="ar-IQ" dirty="0" smtClean="0"/>
              <a:t>- </a:t>
            </a:r>
            <a:r>
              <a:rPr lang="ar-IQ" b="1" i="1" dirty="0" smtClean="0">
                <a:solidFill>
                  <a:srgbClr val="FF0000"/>
                </a:solidFill>
              </a:rPr>
              <a:t>فقدان الثقة</a:t>
            </a:r>
            <a:r>
              <a:rPr lang="ar-IQ" dirty="0" smtClean="0"/>
              <a:t>: الاغتراب يمكن أن يؤدي إلى فقدان الثقة بين الأفراد والمجتمعات، مما يجعل من الصعب بناء علاقات إيجابية.</a:t>
            </a:r>
          </a:p>
          <a:p>
            <a:r>
              <a:rPr lang="ar-IQ" b="1" i="1" dirty="0" smtClean="0">
                <a:solidFill>
                  <a:srgbClr val="FF0000"/>
                </a:solidFill>
              </a:rPr>
              <a:t>الانغلاق على الذات</a:t>
            </a:r>
            <a:r>
              <a:rPr lang="ar-IQ" dirty="0" smtClean="0"/>
              <a:t>: الاغتراب يمكن أن يؤدي إلى الانغلاق على الذات، مما يقلل من فرص الحوار والتفاهم بين الفئات المختلفة.</a:t>
            </a:r>
          </a:p>
          <a:p>
            <a:r>
              <a:rPr lang="ar-IQ" b="1" i="1" dirty="0" smtClean="0"/>
              <a:t>- </a:t>
            </a:r>
            <a:r>
              <a:rPr lang="ar-IQ" b="1" i="1" dirty="0" smtClean="0">
                <a:solidFill>
                  <a:srgbClr val="FF0000"/>
                </a:solidFill>
              </a:rPr>
              <a:t>الاستقطاب: </a:t>
            </a:r>
            <a:r>
              <a:rPr lang="ar-IQ" dirty="0" smtClean="0"/>
              <a:t>الاغتراب يمكن أن يؤدي إلى الاستقطاب، حيث يصبح الأفراد أكثر ميلاً إلى الانضمام إلى جماعات أو أحزاب تتبنى مواقف متطرفة.</a:t>
            </a:r>
            <a:endParaRPr lang="ar-IQ" dirty="0"/>
          </a:p>
        </p:txBody>
      </p:sp>
    </p:spTree>
  </p:cSld>
  <p:clrMapOvr>
    <a:masterClrMapping/>
  </p:clrMapOvr>
  <p:transition>
    <p:cover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الاغتراب يسهم في تحفيز  التعايش السلمي</a:t>
            </a:r>
            <a:endParaRPr lang="ar-IQ" dirty="0"/>
          </a:p>
        </p:txBody>
      </p:sp>
      <p:sp>
        <p:nvSpPr>
          <p:cNvPr id="3" name="عنصر نائب للمحتوى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buNone/>
            </a:pPr>
            <a:endParaRPr lang="en-US" dirty="0" smtClean="0"/>
          </a:p>
          <a:p>
            <a:pPr>
              <a:buNone/>
            </a:pPr>
            <a:r>
              <a:rPr lang="en-US" dirty="0" smtClean="0"/>
              <a:t> </a:t>
            </a:r>
            <a:r>
              <a:rPr lang="ar-SA" dirty="0" smtClean="0"/>
              <a:t>في المقابل، يمكن للاغتراب أن يكون </a:t>
            </a:r>
            <a:r>
              <a:rPr lang="ar-SA" b="1" dirty="0" smtClean="0"/>
              <a:t>دافعًا نقديًا</a:t>
            </a:r>
            <a:r>
              <a:rPr lang="ar-SA" dirty="0" smtClean="0"/>
              <a:t> لإعادة بناء مفهوم التعايش السلمي، إذ يدفع الإنسان إلى التساؤل حول أسباب الانقسام والتمييز والظلم، وبالتالي </a:t>
            </a:r>
            <a:r>
              <a:rPr lang="ar-IQ" dirty="0" smtClean="0"/>
              <a:t>يحدد ثلاث مستويات للتحفيز :</a:t>
            </a:r>
          </a:p>
          <a:p>
            <a:pPr>
              <a:buNone/>
            </a:pPr>
            <a:endParaRPr lang="en-US" dirty="0" smtClean="0"/>
          </a:p>
          <a:p>
            <a:pPr lvl="0"/>
            <a:r>
              <a:rPr lang="ar-SA" dirty="0" smtClean="0"/>
              <a:t>قيم العدالة والمساواة</a:t>
            </a:r>
            <a:r>
              <a:rPr lang="en-US" dirty="0" smtClean="0"/>
              <a:t>.</a:t>
            </a:r>
            <a:r>
              <a:rPr lang="ar-IQ" dirty="0" smtClean="0"/>
              <a:t>... </a:t>
            </a:r>
            <a:r>
              <a:rPr lang="ar-IQ" b="1" dirty="0" smtClean="0">
                <a:solidFill>
                  <a:srgbClr val="FF0000"/>
                </a:solidFill>
              </a:rPr>
              <a:t>المستوى الأول</a:t>
            </a:r>
            <a:endParaRPr lang="en-US" b="1" dirty="0" smtClean="0">
              <a:solidFill>
                <a:srgbClr val="FF0000"/>
              </a:solidFill>
            </a:endParaRPr>
          </a:p>
          <a:p>
            <a:pPr lvl="0"/>
            <a:r>
              <a:rPr lang="ar-SA" dirty="0" smtClean="0"/>
              <a:t>تعزيز الحوار بين الثقافات والأديان</a:t>
            </a:r>
            <a:r>
              <a:rPr lang="ar-IQ" dirty="0" smtClean="0"/>
              <a:t>... </a:t>
            </a:r>
            <a:r>
              <a:rPr lang="ar-IQ" b="1" dirty="0" smtClean="0">
                <a:solidFill>
                  <a:srgbClr val="FF0000"/>
                </a:solidFill>
              </a:rPr>
              <a:t>المستوى الثاني </a:t>
            </a:r>
            <a:endParaRPr lang="en-US" b="1" dirty="0" smtClean="0">
              <a:solidFill>
                <a:srgbClr val="FF0000"/>
              </a:solidFill>
            </a:endParaRPr>
          </a:p>
          <a:p>
            <a:r>
              <a:rPr lang="ar-SA" dirty="0" smtClean="0"/>
              <a:t>بناء سياسات اجتماعية تقلّل من الإقصاء والتهميش</a:t>
            </a:r>
            <a:r>
              <a:rPr lang="ar-IQ" dirty="0" smtClean="0"/>
              <a:t> ... </a:t>
            </a:r>
            <a:r>
              <a:rPr lang="ar-IQ" b="1" dirty="0" smtClean="0">
                <a:solidFill>
                  <a:srgbClr val="FF0000"/>
                </a:solidFill>
              </a:rPr>
              <a:t>المستوى الثالث</a:t>
            </a:r>
            <a:endParaRPr lang="ar-IQ" b="1" dirty="0">
              <a:solidFill>
                <a:srgbClr val="FF0000"/>
              </a:solidFill>
            </a:endParaRPr>
          </a:p>
        </p:txBody>
      </p:sp>
    </p:spTree>
  </p:cSld>
  <p:clrMapOvr>
    <a:masterClrMapping/>
  </p:clrMapOvr>
  <p:transition>
    <p:cover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 الاغتراب والنظام السياسي </a:t>
            </a:r>
            <a:endParaRPr lang="ar-IQ" dirty="0"/>
          </a:p>
        </p:txBody>
      </p:sp>
      <p:sp>
        <p:nvSpPr>
          <p:cNvPr id="3" name="عنصر نائب للمحتوى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fontScale="85000" lnSpcReduction="20000"/>
          </a:bodyPr>
          <a:lstStyle/>
          <a:p>
            <a:pPr>
              <a:buNone/>
            </a:pPr>
            <a:r>
              <a:rPr lang="ar-IQ" sz="2800" b="1" dirty="0" smtClean="0">
                <a:solidFill>
                  <a:srgbClr val="FF0000"/>
                </a:solidFill>
              </a:rPr>
              <a:t>هل يسهم الاغتراب في التغيير السياسي ؟</a:t>
            </a:r>
          </a:p>
          <a:p>
            <a:pPr>
              <a:buNone/>
            </a:pPr>
            <a:endParaRPr lang="ar-IQ" sz="2800" b="1" dirty="0" smtClean="0">
              <a:solidFill>
                <a:srgbClr val="FF0000"/>
              </a:solidFill>
            </a:endParaRPr>
          </a:p>
          <a:p>
            <a:pPr>
              <a:buNone/>
            </a:pPr>
            <a:r>
              <a:rPr lang="ar-IQ" sz="2800" b="1" dirty="0" smtClean="0">
                <a:solidFill>
                  <a:schemeClr val="accent1">
                    <a:lumMod val="75000"/>
                  </a:schemeClr>
                </a:solidFill>
              </a:rPr>
              <a:t>الاغتراب ممكن يسهم في تغيير الأنظمة السياسية</a:t>
            </a:r>
          </a:p>
          <a:p>
            <a:pPr>
              <a:buNone/>
            </a:pPr>
            <a:r>
              <a:rPr lang="ar-IQ" sz="2800" b="1" dirty="0" smtClean="0">
                <a:solidFill>
                  <a:schemeClr val="accent1">
                    <a:lumMod val="75000"/>
                  </a:schemeClr>
                </a:solidFill>
              </a:rPr>
              <a:t>لان الشعور بالاغتراب عن النظام السياسي أو المجتمع، ممكن يدفعهم هذا الشعور للتحرك والتغيير.</a:t>
            </a:r>
          </a:p>
          <a:p>
            <a:pPr>
              <a:buNone/>
            </a:pPr>
            <a:r>
              <a:rPr lang="ar-IQ" sz="2800" b="1" dirty="0" smtClean="0">
                <a:solidFill>
                  <a:schemeClr val="accent1">
                    <a:lumMod val="75000"/>
                  </a:schemeClr>
                </a:solidFill>
              </a:rPr>
              <a:t>بعض الأمثلة:- </a:t>
            </a:r>
          </a:p>
          <a:p>
            <a:pPr>
              <a:buNone/>
            </a:pPr>
            <a:r>
              <a:rPr lang="ar-IQ" sz="3300" b="1" dirty="0" smtClean="0">
                <a:solidFill>
                  <a:srgbClr val="C00000"/>
                </a:solidFill>
              </a:rPr>
              <a:t>الاحتجاجات الاجتماعية</a:t>
            </a:r>
            <a:r>
              <a:rPr lang="ar-IQ" sz="2800" b="1" dirty="0" smtClean="0">
                <a:solidFill>
                  <a:schemeClr val="accent1">
                    <a:lumMod val="75000"/>
                  </a:schemeClr>
                </a:solidFill>
              </a:rPr>
              <a:t>: الاغتراب ممكن يكون سبب في خروج الناس للاحتجاج على السياسات الحكومية أو الظلم الاجتماعي.</a:t>
            </a:r>
          </a:p>
          <a:p>
            <a:pPr>
              <a:buNone/>
            </a:pPr>
            <a:r>
              <a:rPr lang="ar-IQ" sz="3300" b="1" dirty="0" smtClean="0">
                <a:solidFill>
                  <a:srgbClr val="C00000"/>
                </a:solidFill>
              </a:rPr>
              <a:t>النشاط  السياسي</a:t>
            </a:r>
            <a:r>
              <a:rPr lang="ar-IQ" sz="2800" b="1" dirty="0" smtClean="0">
                <a:solidFill>
                  <a:schemeClr val="accent1">
                    <a:lumMod val="75000"/>
                  </a:schemeClr>
                </a:solidFill>
              </a:rPr>
              <a:t>: الاغتراب ممكن يكون دافع للأفراد للانخراط في العمل السياسي أو دعم التغيير.</a:t>
            </a:r>
          </a:p>
          <a:p>
            <a:pPr>
              <a:buNone/>
            </a:pPr>
            <a:r>
              <a:rPr lang="ar-IQ" sz="3300" b="1" dirty="0" smtClean="0">
                <a:solidFill>
                  <a:srgbClr val="C00000"/>
                </a:solidFill>
              </a:rPr>
              <a:t>الصراعات الاجتماعية</a:t>
            </a:r>
            <a:r>
              <a:rPr lang="ar-IQ" sz="2800" b="1" dirty="0" smtClean="0">
                <a:solidFill>
                  <a:schemeClr val="accent1">
                    <a:lumMod val="75000"/>
                  </a:schemeClr>
                </a:solidFill>
              </a:rPr>
              <a:t>: في بعض الحالات، الاغتراب ممكن يؤدي إلى صراعات اجتماعية أو حتى ثورات.</a:t>
            </a:r>
            <a:endParaRPr lang="ar-IQ" sz="2800" b="1" dirty="0">
              <a:solidFill>
                <a:schemeClr val="accent1">
                  <a:lumMod val="75000"/>
                </a:schemeClr>
              </a:solidFill>
            </a:endParaRPr>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أسباب تحفيز الاغتراب للتغيير السياسي</a:t>
            </a:r>
            <a:endParaRPr lang="ar-IQ" dirty="0"/>
          </a:p>
        </p:txBody>
      </p:sp>
      <p:sp>
        <p:nvSpPr>
          <p:cNvPr id="3" name="عنصر نائب للمحتوى 2"/>
          <p:cNvSpPr>
            <a:spLocks noGrp="1"/>
          </p:cNvSpPr>
          <p:nvPr>
            <p:ph idx="1"/>
          </p:nvPr>
        </p:nvSpPr>
        <p:spPr/>
        <p:style>
          <a:lnRef idx="0">
            <a:schemeClr val="accent3"/>
          </a:lnRef>
          <a:fillRef idx="3">
            <a:schemeClr val="accent3"/>
          </a:fillRef>
          <a:effectRef idx="3">
            <a:schemeClr val="accent3"/>
          </a:effectRef>
          <a:fontRef idx="minor">
            <a:schemeClr val="lt1"/>
          </a:fontRef>
        </p:style>
        <p:txBody>
          <a:bodyPr>
            <a:normAutofit fontScale="92500" lnSpcReduction="20000"/>
          </a:bodyPr>
          <a:lstStyle/>
          <a:p>
            <a:pPr>
              <a:buNone/>
            </a:pPr>
            <a:r>
              <a:rPr lang="ar-IQ" dirty="0" smtClean="0"/>
              <a:t>-</a:t>
            </a:r>
            <a:r>
              <a:rPr lang="ar-IQ" sz="3000" b="1" dirty="0" smtClean="0">
                <a:solidFill>
                  <a:srgbClr val="FFFF00"/>
                </a:solidFill>
              </a:rPr>
              <a:t>الظلم الاجتماعي والاقتصادي: </a:t>
            </a:r>
            <a:r>
              <a:rPr lang="ar-IQ" dirty="0" smtClean="0">
                <a:solidFill>
                  <a:schemeClr val="tx1"/>
                </a:solidFill>
              </a:rPr>
              <a:t>عندما يشعر الناس بالظلم أو التهميش، يزيد احتمال تحركهم للتغيير.</a:t>
            </a:r>
          </a:p>
          <a:p>
            <a:pPr>
              <a:buFontTx/>
              <a:buChar char="-"/>
            </a:pPr>
            <a:r>
              <a:rPr lang="ar-IQ" sz="3000" b="1" dirty="0" smtClean="0">
                <a:solidFill>
                  <a:srgbClr val="FFFF00"/>
                </a:solidFill>
              </a:rPr>
              <a:t>غياب الحريات: </a:t>
            </a:r>
            <a:r>
              <a:rPr lang="ar-IQ" dirty="0" smtClean="0">
                <a:solidFill>
                  <a:schemeClr val="tx1"/>
                </a:solidFill>
              </a:rPr>
              <a:t>تقييد الحريات السياسية والاجتماعية يمكن أن يدفع الناس للاغتراب والتحرك ضد النظام.</a:t>
            </a:r>
          </a:p>
          <a:p>
            <a:pPr>
              <a:buFontTx/>
              <a:buChar char="-"/>
            </a:pPr>
            <a:r>
              <a:rPr lang="ar-IQ" dirty="0" smtClean="0">
                <a:solidFill>
                  <a:schemeClr val="tx1"/>
                </a:solidFill>
              </a:rPr>
              <a:t>- </a:t>
            </a:r>
            <a:r>
              <a:rPr lang="ar-IQ" sz="3000" b="1" dirty="0" smtClean="0">
                <a:solidFill>
                  <a:srgbClr val="FFFF00"/>
                </a:solidFill>
              </a:rPr>
              <a:t>الفساد: </a:t>
            </a:r>
            <a:r>
              <a:rPr lang="ar-IQ" dirty="0" smtClean="0">
                <a:solidFill>
                  <a:schemeClr val="tx1"/>
                </a:solidFill>
              </a:rPr>
              <a:t>انتشار الفساد يمكن أن يزيد شعور الناس بالاغتراب ويحفزهم على المطالبة بالتغيير.</a:t>
            </a:r>
          </a:p>
          <a:p>
            <a:pPr>
              <a:buFontTx/>
              <a:buChar char="-"/>
            </a:pPr>
            <a:r>
              <a:rPr lang="ar-IQ" dirty="0" smtClean="0">
                <a:solidFill>
                  <a:schemeClr val="tx1"/>
                </a:solidFill>
              </a:rPr>
              <a:t>- </a:t>
            </a:r>
            <a:r>
              <a:rPr lang="ar-IQ" sz="3000" b="1" dirty="0" smtClean="0">
                <a:solidFill>
                  <a:srgbClr val="FFFF00"/>
                </a:solidFill>
              </a:rPr>
              <a:t>التفاوت الاقتصادي: </a:t>
            </a:r>
            <a:r>
              <a:rPr lang="ar-IQ" dirty="0" smtClean="0">
                <a:solidFill>
                  <a:schemeClr val="tx1"/>
                </a:solidFill>
              </a:rPr>
              <a:t>الفجوة الكبيرة بين الأغنياء والفقراء يمكن أن تزيد الاغتراب وتدفع للتغيير.</a:t>
            </a:r>
          </a:p>
          <a:p>
            <a:pPr>
              <a:buFontTx/>
              <a:buChar char="-"/>
            </a:pPr>
            <a:r>
              <a:rPr lang="ar-IQ" dirty="0" smtClean="0">
                <a:solidFill>
                  <a:schemeClr val="tx1"/>
                </a:solidFill>
              </a:rPr>
              <a:t>- </a:t>
            </a:r>
            <a:r>
              <a:rPr lang="ar-IQ" sz="3000" b="1" dirty="0" smtClean="0">
                <a:solidFill>
                  <a:srgbClr val="FFFF00"/>
                </a:solidFill>
              </a:rPr>
              <a:t>التكنولوجيا والتواصل الاجتماعي: </a:t>
            </a:r>
            <a:r>
              <a:rPr lang="ar-IQ" dirty="0" smtClean="0">
                <a:solidFill>
                  <a:schemeClr val="tx1"/>
                </a:solidFill>
              </a:rPr>
              <a:t>وسائل التواصل الاجتماعي يمكن أن تسهل تنظيم الاحتجاجات وتعبئة الناس للتغيير.</a:t>
            </a:r>
          </a:p>
          <a:p>
            <a:pPr>
              <a:buFontTx/>
              <a:buChar char="-"/>
            </a:pPr>
            <a:r>
              <a:rPr lang="ar-IQ" dirty="0" smtClean="0">
                <a:solidFill>
                  <a:schemeClr val="tx1"/>
                </a:solidFill>
              </a:rPr>
              <a:t>- </a:t>
            </a:r>
            <a:r>
              <a:rPr lang="ar-IQ" sz="3000" b="1" dirty="0" smtClean="0">
                <a:solidFill>
                  <a:srgbClr val="FFFF00"/>
                </a:solidFill>
              </a:rPr>
              <a:t>القيادات القوية: </a:t>
            </a:r>
            <a:r>
              <a:rPr lang="ar-IQ" dirty="0" smtClean="0">
                <a:solidFill>
                  <a:schemeClr val="tx1"/>
                </a:solidFill>
              </a:rPr>
              <a:t>وجود قيادات قوية ومؤثرة يمكن أن يساعد في توجيه الاغتراب نحو تغيير النظام.</a:t>
            </a:r>
            <a:endParaRPr lang="ar-IQ" dirty="0">
              <a:solidFill>
                <a:schemeClr val="tx1"/>
              </a:solidFill>
            </a:endParaRPr>
          </a:p>
        </p:txBody>
      </p:sp>
    </p:spTree>
  </p:cSld>
  <p:clrMapOvr>
    <a:masterClrMapping/>
  </p:clrMapOvr>
  <p:transition>
    <p:cover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6000" dirty="0" smtClean="0"/>
              <a:t>جدلية</a:t>
            </a:r>
            <a:r>
              <a:rPr lang="ar-IQ" dirty="0" smtClean="0"/>
              <a:t> </a:t>
            </a:r>
            <a:endParaRPr lang="ar-IQ" dirty="0"/>
          </a:p>
        </p:txBody>
      </p:sp>
      <p:sp>
        <p:nvSpPr>
          <p:cNvPr id="3" name="عنصر نائب للمحتوى 2"/>
          <p:cNvSpPr>
            <a:spLocks noGrp="1"/>
          </p:cNvSpPr>
          <p:nvPr>
            <p:ph idx="1"/>
          </p:nvPr>
        </p:nvSpPr>
        <p:spPr/>
        <p:style>
          <a:lnRef idx="1">
            <a:schemeClr val="dk1"/>
          </a:lnRef>
          <a:fillRef idx="3">
            <a:schemeClr val="dk1"/>
          </a:fillRef>
          <a:effectRef idx="2">
            <a:schemeClr val="dk1"/>
          </a:effectRef>
          <a:fontRef idx="minor">
            <a:schemeClr val="lt1"/>
          </a:fontRef>
        </p:style>
        <p:txBody>
          <a:bodyPr/>
          <a:lstStyle/>
          <a:p>
            <a:pPr>
              <a:buNone/>
            </a:pPr>
            <a:r>
              <a:rPr lang="ar-IQ" b="1" dirty="0" smtClean="0">
                <a:solidFill>
                  <a:schemeClr val="accent3">
                    <a:lumMod val="20000"/>
                    <a:lumOff val="80000"/>
                  </a:schemeClr>
                </a:solidFill>
              </a:rPr>
              <a:t>  </a:t>
            </a:r>
          </a:p>
          <a:p>
            <a:pPr>
              <a:buNone/>
            </a:pPr>
            <a:r>
              <a:rPr lang="ar-IQ" b="1" dirty="0" smtClean="0">
                <a:solidFill>
                  <a:schemeClr val="accent3">
                    <a:lumMod val="20000"/>
                    <a:lumOff val="80000"/>
                  </a:schemeClr>
                </a:solidFill>
              </a:rPr>
              <a:t>العلاقة بين الاغتراب والتعايش السلمي هي علاقة </a:t>
            </a:r>
            <a:r>
              <a:rPr lang="ar-IQ" sz="3200" b="1" dirty="0" smtClean="0">
                <a:solidFill>
                  <a:srgbClr val="FF0000"/>
                </a:solidFill>
              </a:rPr>
              <a:t>جدلية؛</a:t>
            </a:r>
            <a:r>
              <a:rPr lang="ar-IQ" b="1" dirty="0" smtClean="0">
                <a:solidFill>
                  <a:schemeClr val="accent3">
                    <a:lumMod val="20000"/>
                    <a:lumOff val="80000"/>
                  </a:schemeClr>
                </a:solidFill>
              </a:rPr>
              <a:t> فالاغتراب يهدد التعايش إذا لم تتم معالجته، لكنه قد يصبح محفزًا للتغيير الاجتماعي إذا جرى وعيه نقديًا والعمل على تجاوز أسبابه.</a:t>
            </a:r>
          </a:p>
          <a:p>
            <a:pPr>
              <a:buNone/>
            </a:pPr>
            <a:r>
              <a:rPr lang="ar-IQ" dirty="0" smtClean="0"/>
              <a:t> </a:t>
            </a:r>
            <a:r>
              <a:rPr lang="ar-IQ" sz="3200" b="1" dirty="0" smtClean="0">
                <a:solidFill>
                  <a:srgbClr val="FFC000"/>
                </a:solidFill>
              </a:rPr>
              <a:t>ومن هنا، فإن تحقيق التعايش السلمي يتطلب:</a:t>
            </a:r>
            <a:endParaRPr lang="ar-IQ" b="1" dirty="0" smtClean="0">
              <a:solidFill>
                <a:srgbClr val="FFC000"/>
              </a:solidFill>
            </a:endParaRPr>
          </a:p>
          <a:p>
            <a:r>
              <a:rPr lang="ar-IQ" b="1" dirty="0" smtClean="0">
                <a:solidFill>
                  <a:srgbClr val="92D050"/>
                </a:solidFill>
              </a:rPr>
              <a:t>ترسيخ قيم المواطنة والانتماء.</a:t>
            </a:r>
          </a:p>
          <a:p>
            <a:r>
              <a:rPr lang="ar-IQ" b="1" dirty="0" smtClean="0">
                <a:solidFill>
                  <a:srgbClr val="92D050"/>
                </a:solidFill>
              </a:rPr>
              <a:t>مكافحة التمييز والإقصاء.</a:t>
            </a:r>
          </a:p>
          <a:p>
            <a:r>
              <a:rPr lang="ar-IQ" b="1" dirty="0" smtClean="0">
                <a:solidFill>
                  <a:srgbClr val="92D050"/>
                </a:solidFill>
              </a:rPr>
              <a:t>تعزيز التربية على الحوار والتسامح.</a:t>
            </a:r>
          </a:p>
          <a:p>
            <a:endParaRPr lang="ar-IQ" dirty="0"/>
          </a:p>
        </p:txBody>
      </p:sp>
    </p:spTree>
  </p:cSld>
  <p:clrMapOvr>
    <a:masterClrMapping/>
  </p:clrMapOvr>
  <p:transition>
    <p:cover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736</Words>
  <Application>Microsoft Office PowerPoint</Application>
  <PresentationFormat>عرض على الشاشة (3:4)‏</PresentationFormat>
  <Paragraphs>60</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تدفق</vt:lpstr>
      <vt:lpstr>الاغتراب وانعكاسه  على مفهوم التعايش السلمي</vt:lpstr>
      <vt:lpstr>مفهوم الاغتراب</vt:lpstr>
      <vt:lpstr>التعايش السلمي</vt:lpstr>
      <vt:lpstr>الاغتراب كعائق أمام التعايش السلمي</vt:lpstr>
      <vt:lpstr>الاغتراب يسهم في تراجع التعايش السلمي</vt:lpstr>
      <vt:lpstr>الاغتراب يسهم في تحفيز  التعايش السلمي</vt:lpstr>
      <vt:lpstr> الاغتراب والنظام السياسي </vt:lpstr>
      <vt:lpstr>أسباب تحفيز الاغتراب للتغيير السياسي</vt:lpstr>
      <vt:lpstr>جدلية </vt:lpstr>
      <vt:lpstr>شكرا لحضوركم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Rana</dc:creator>
  <cp:lastModifiedBy>Rana</cp:lastModifiedBy>
  <cp:revision>21</cp:revision>
  <dcterms:created xsi:type="dcterms:W3CDTF">2026-02-21T10:38:56Z</dcterms:created>
  <dcterms:modified xsi:type="dcterms:W3CDTF">2026-02-21T12:48:56Z</dcterms:modified>
</cp:coreProperties>
</file>