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5143500" cx="9144000"/>
  <p:notesSz cx="6858000" cy="9144000"/>
  <p:embeddedFontLst>
    <p:embeddedFont>
      <p:font typeface="Raleway"/>
      <p:regular r:id="rId27"/>
      <p:bold r:id="rId28"/>
      <p:italic r:id="rId29"/>
      <p:boldItalic r:id="rId30"/>
    </p:embeddedFont>
    <p:embeddedFont>
      <p:font typeface="Roboto"/>
      <p:regular r:id="rId31"/>
      <p:bold r:id="rId32"/>
      <p:italic r:id="rId33"/>
      <p:boldItalic r:id="rId34"/>
    </p:embeddedFont>
    <p:embeddedFont>
      <p:font typeface="Lato"/>
      <p:regular r:id="rId35"/>
      <p:bold r:id="rId36"/>
      <p:italic r:id="rId37"/>
      <p:boldItalic r:id="rId38"/>
    </p:embeddedFont>
    <p:embeddedFont>
      <p:font typeface="Lato Black"/>
      <p:bold r:id="rId39"/>
      <p:boldItalic r:id="rId40"/>
    </p:embeddedFont>
    <p:embeddedFont>
      <p:font typeface="Work Sans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7770569-1201-4D57-8C42-939810FB785C}">
  <a:tblStyle styleId="{B7770569-1201-4D57-8C42-939810FB785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Black-boldItalic.fntdata"/><Relationship Id="rId20" Type="http://schemas.openxmlformats.org/officeDocument/2006/relationships/slide" Target="slides/slide14.xml"/><Relationship Id="rId42" Type="http://schemas.openxmlformats.org/officeDocument/2006/relationships/font" Target="fonts/WorkSans-bold.fntdata"/><Relationship Id="rId41" Type="http://schemas.openxmlformats.org/officeDocument/2006/relationships/font" Target="fonts/WorkSans-regular.fntdata"/><Relationship Id="rId22" Type="http://schemas.openxmlformats.org/officeDocument/2006/relationships/slide" Target="slides/slide16.xml"/><Relationship Id="rId44" Type="http://schemas.openxmlformats.org/officeDocument/2006/relationships/font" Target="fonts/WorkSans-boldItalic.fntdata"/><Relationship Id="rId21" Type="http://schemas.openxmlformats.org/officeDocument/2006/relationships/slide" Target="slides/slide15.xml"/><Relationship Id="rId43" Type="http://schemas.openxmlformats.org/officeDocument/2006/relationships/font" Target="fonts/WorkSans-italic.fnt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Raleway-bold.fntdata"/><Relationship Id="rId27" Type="http://schemas.openxmlformats.org/officeDocument/2006/relationships/font" Target="fonts/Raleway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Raleway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oboto-regular.fntdata"/><Relationship Id="rId30" Type="http://schemas.openxmlformats.org/officeDocument/2006/relationships/font" Target="fonts/Raleway-boldItalic.fntdata"/><Relationship Id="rId11" Type="http://schemas.openxmlformats.org/officeDocument/2006/relationships/slide" Target="slides/slide5.xml"/><Relationship Id="rId33" Type="http://schemas.openxmlformats.org/officeDocument/2006/relationships/font" Target="fonts/Roboto-italic.fntdata"/><Relationship Id="rId10" Type="http://schemas.openxmlformats.org/officeDocument/2006/relationships/slide" Target="slides/slide4.xml"/><Relationship Id="rId32" Type="http://schemas.openxmlformats.org/officeDocument/2006/relationships/font" Target="fonts/Roboto-bold.fntdata"/><Relationship Id="rId13" Type="http://schemas.openxmlformats.org/officeDocument/2006/relationships/slide" Target="slides/slide7.xml"/><Relationship Id="rId35" Type="http://schemas.openxmlformats.org/officeDocument/2006/relationships/font" Target="fonts/Lato-regular.fntdata"/><Relationship Id="rId12" Type="http://schemas.openxmlformats.org/officeDocument/2006/relationships/slide" Target="slides/slide6.xml"/><Relationship Id="rId34" Type="http://schemas.openxmlformats.org/officeDocument/2006/relationships/font" Target="fonts/Roboto-boldItalic.fntdata"/><Relationship Id="rId15" Type="http://schemas.openxmlformats.org/officeDocument/2006/relationships/slide" Target="slides/slide9.xml"/><Relationship Id="rId37" Type="http://schemas.openxmlformats.org/officeDocument/2006/relationships/font" Target="fonts/Lato-italic.fntdata"/><Relationship Id="rId14" Type="http://schemas.openxmlformats.org/officeDocument/2006/relationships/slide" Target="slides/slide8.xml"/><Relationship Id="rId36" Type="http://schemas.openxmlformats.org/officeDocument/2006/relationships/font" Target="fonts/Lato-bold.fntdata"/><Relationship Id="rId17" Type="http://schemas.openxmlformats.org/officeDocument/2006/relationships/slide" Target="slides/slide11.xml"/><Relationship Id="rId39" Type="http://schemas.openxmlformats.org/officeDocument/2006/relationships/font" Target="fonts/LatoBlack-bold.fntdata"/><Relationship Id="rId16" Type="http://schemas.openxmlformats.org/officeDocument/2006/relationships/slide" Target="slides/slide10.xml"/><Relationship Id="rId38" Type="http://schemas.openxmlformats.org/officeDocument/2006/relationships/font" Target="fonts/Lato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b9a0b07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b9a0b07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cb9a0b074_1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cb9a0b074_1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c805a4f6e4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c805a4f6e4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cb9a0b074_1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cb9a0b074_1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cb9a0b074_1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cb9a0b074_1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e965474a9_3_2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e965474a9_3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cb9a0b074_1_12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cb9a0b074_1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cb9a0b074_1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cb9a0b074_1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cb9a0b074_1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cb9a0b074_1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c8b2963cbb_1_7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c8b2963cbb_1_7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e965474a9_3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e965474a9_3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23630543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723630543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e965474a9_3_37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e965474a9_3_3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d5b15f0a3_5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d5b15f0a3_5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c7aafba3a8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c7aafba3a8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cb9a0b074_1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cb9a0b074_1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e965474a9_3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e965474a9_3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cb9a0b074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cb9a0b074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d814cf7d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d814cf7d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d251bb473_0_6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d251bb473_0_6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353535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1.png"/><Relationship Id="rId6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jpg"/><Relationship Id="rId4" Type="http://schemas.openxmlformats.org/officeDocument/2006/relationships/image" Target="../media/image4.jpg"/><Relationship Id="rId5" Type="http://schemas.openxmlformats.org/officeDocument/2006/relationships/image" Target="../media/image13.jpg"/><Relationship Id="rId6" Type="http://schemas.openxmlformats.org/officeDocument/2006/relationships/image" Target="../media/image9.jpg"/><Relationship Id="rId7" Type="http://schemas.openxmlformats.org/officeDocument/2006/relationships/image" Target="../media/image10.jpg"/><Relationship Id="rId8" Type="http://schemas.openxmlformats.org/officeDocument/2006/relationships/image" Target="../media/image1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png"/><Relationship Id="rId4" Type="http://schemas.openxmlformats.org/officeDocument/2006/relationships/image" Target="../media/image1.png"/><Relationship Id="rId5" Type="http://schemas.openxmlformats.org/officeDocument/2006/relationships/image" Target="../media/image12.png"/><Relationship Id="rId6" Type="http://schemas.openxmlformats.org/officeDocument/2006/relationships/image" Target="../media/image17.png"/><Relationship Id="rId7" Type="http://schemas.openxmlformats.org/officeDocument/2006/relationships/image" Target="../media/image15.jpg"/><Relationship Id="rId8" Type="http://schemas.openxmlformats.org/officeDocument/2006/relationships/image" Target="../media/image1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jpg"/><Relationship Id="rId4" Type="http://schemas.openxmlformats.org/officeDocument/2006/relationships/image" Target="../media/image1.png"/><Relationship Id="rId5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Relationship Id="rId4" Type="http://schemas.openxmlformats.org/officeDocument/2006/relationships/image" Target="../media/image1.png"/><Relationship Id="rId5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ctrTitle"/>
          </p:nvPr>
        </p:nvSpPr>
        <p:spPr>
          <a:xfrm>
            <a:off x="1136725" y="630225"/>
            <a:ext cx="7566600" cy="26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/>
              <a:t>معايير ضمان</a:t>
            </a:r>
            <a:r>
              <a:rPr lang="en" sz="4600"/>
              <a:t> الجودة في التعليم</a:t>
            </a:r>
            <a:r>
              <a:rPr lang="en"/>
              <a:t> </a:t>
            </a:r>
            <a:r>
              <a:rPr lang="en" sz="4400"/>
              <a:t>العالي العراقي و”مسار بولونيا</a:t>
            </a:r>
            <a:r>
              <a:rPr lang="en" sz="4000"/>
              <a:t>:</a:t>
            </a:r>
            <a:endParaRPr sz="4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نحو تطوير </a:t>
            </a:r>
            <a:r>
              <a:rPr lang="en" sz="3300"/>
              <a:t>الأداء</a:t>
            </a:r>
            <a:r>
              <a:rPr lang="en" sz="3300"/>
              <a:t> </a:t>
            </a:r>
            <a:r>
              <a:rPr lang="en" sz="3300"/>
              <a:t>الأكاديمي للأستاذ</a:t>
            </a:r>
            <a:r>
              <a:rPr lang="en" sz="4000"/>
              <a:t> </a:t>
            </a:r>
            <a:r>
              <a:rPr lang="en" sz="3200"/>
              <a:t>الجامعي وتعليم جامعي مرن ومتوافق دوليا</a:t>
            </a:r>
            <a:endParaRPr sz="3300"/>
          </a:p>
        </p:txBody>
      </p:sp>
      <p:sp>
        <p:nvSpPr>
          <p:cNvPr id="73" name="Google Shape;73;p13"/>
          <p:cNvSpPr txBox="1"/>
          <p:nvPr>
            <p:ph idx="1" type="subTitle"/>
          </p:nvPr>
        </p:nvSpPr>
        <p:spPr>
          <a:xfrm>
            <a:off x="2390275" y="3238450"/>
            <a:ext cx="65181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ورشة عمل تقام من قبل</a:t>
            </a:r>
            <a:endParaRPr sz="2400"/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أ.د. نادية خيري \ م. منى ابراهيم الدليمي</a:t>
            </a:r>
            <a:endParaRPr sz="2400"/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بالتعاون مع شعبة تكنولوجيا المعلومات ووحدة الموقع </a:t>
            </a:r>
            <a:r>
              <a:rPr lang="en" sz="2400"/>
              <a:t>الإلكتروني</a:t>
            </a: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150" y="325462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78" name="Google Shape;178;p22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672875" y="2090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2"/>
          <p:cNvSpPr txBox="1"/>
          <p:nvPr/>
        </p:nvSpPr>
        <p:spPr>
          <a:xfrm>
            <a:off x="637000" y="732372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Examples</a:t>
            </a:r>
            <a:endParaRPr b="1" sz="30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0" name="Google Shape;180;p22"/>
          <p:cNvSpPr txBox="1"/>
          <p:nvPr>
            <p:ph idx="4294967295" type="body"/>
          </p:nvPr>
        </p:nvSpPr>
        <p:spPr>
          <a:xfrm>
            <a:off x="637000" y="1317500"/>
            <a:ext cx="3432900" cy="35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How many ECTS we need for </a:t>
            </a: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graduation</a:t>
            </a: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 ?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BA   =</a:t>
            </a:r>
            <a:r>
              <a:rPr b="1" lang="en" sz="14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240</a:t>
            </a:r>
            <a: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ECTS       </a:t>
            </a:r>
            <a: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4 YEARS</a:t>
            </a:r>
            <a:endParaRPr b="1" sz="1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MA = </a:t>
            </a:r>
            <a:r>
              <a:rPr b="1" lang="en" sz="14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120</a:t>
            </a:r>
            <a: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 ECTS   2 YEARS</a:t>
            </a:r>
            <a:endParaRPr b="1" sz="1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>
                <a:latin typeface="Raleway"/>
                <a:ea typeface="Raleway"/>
                <a:cs typeface="Raleway"/>
                <a:sym typeface="Raleway"/>
              </a:rPr>
              <a:t>a.If a student fails? = No ُECTS  </a:t>
            </a:r>
            <a:endParaRPr sz="14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>
                <a:latin typeface="Raleway"/>
                <a:ea typeface="Raleway"/>
                <a:cs typeface="Raleway"/>
                <a:sym typeface="Raleway"/>
              </a:rPr>
              <a:t>= he\she cannot graduate!</a:t>
            </a:r>
            <a:endParaRPr sz="14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b. In this case, a student may sit the exam again OR choose another course  </a:t>
            </a:r>
            <a:endParaRPr sz="1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br>
              <a:rPr lang="en" sz="1400">
                <a:latin typeface="Raleway"/>
                <a:ea typeface="Raleway"/>
                <a:cs typeface="Raleway"/>
                <a:sym typeface="Raleway"/>
              </a:rPr>
            </a:br>
            <a:endParaRPr sz="12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descr="Crossroads: Success or Failure | Please give attribution to … | Flickr" id="181" name="Google Shape;18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33150" y="152400"/>
            <a:ext cx="4358451" cy="29070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rossroads: Success or Failure | Please give attribution to … | Flickr" id="182" name="Google Shape;18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33150" y="3211853"/>
            <a:ext cx="2667569" cy="1779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3"/>
          <p:cNvSpPr txBox="1"/>
          <p:nvPr>
            <p:ph type="title"/>
          </p:nvPr>
        </p:nvSpPr>
        <p:spPr>
          <a:xfrm>
            <a:off x="283100" y="712150"/>
            <a:ext cx="8620500" cy="10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الفرق بين</a:t>
            </a:r>
            <a:r>
              <a:rPr lang="en"/>
              <a:t> </a:t>
            </a:r>
            <a:r>
              <a:rPr lang="en" sz="3900"/>
              <a:t>النظام القديم</a:t>
            </a:r>
            <a:r>
              <a:rPr lang="en"/>
              <a:t>                          </a:t>
            </a:r>
            <a:r>
              <a:rPr lang="en" sz="4200"/>
              <a:t>ECTS</a:t>
            </a:r>
            <a:endParaRPr sz="4200"/>
          </a:p>
        </p:txBody>
      </p:sp>
      <p:sp>
        <p:nvSpPr>
          <p:cNvPr id="188" name="Google Shape;188;p23"/>
          <p:cNvSpPr/>
          <p:nvPr/>
        </p:nvSpPr>
        <p:spPr>
          <a:xfrm>
            <a:off x="371775" y="1988900"/>
            <a:ext cx="2629500" cy="22449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3"/>
          <p:cNvSpPr/>
          <p:nvPr/>
        </p:nvSpPr>
        <p:spPr>
          <a:xfrm>
            <a:off x="3210432" y="1988900"/>
            <a:ext cx="2629500" cy="22449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3"/>
          <p:cNvSpPr/>
          <p:nvPr/>
        </p:nvSpPr>
        <p:spPr>
          <a:xfrm>
            <a:off x="6049089" y="1988900"/>
            <a:ext cx="2629500" cy="22449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3"/>
          <p:cNvSpPr txBox="1"/>
          <p:nvPr>
            <p:ph type="title"/>
          </p:nvPr>
        </p:nvSpPr>
        <p:spPr>
          <a:xfrm>
            <a:off x="6125275" y="2402825"/>
            <a:ext cx="2481600" cy="16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1" algn="r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النظام سنوي</a:t>
            </a:r>
            <a:endParaRPr sz="1800"/>
          </a:p>
          <a:p>
            <a:pPr indent="-342900" lvl="0" marL="457200" rtl="1" algn="r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امتحان نهائي فقط</a:t>
            </a:r>
            <a:endParaRPr sz="1800"/>
          </a:p>
          <a:p>
            <a:pPr indent="-342900" lvl="0" marL="457200" rtl="1" algn="r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النجاح بالمعدل </a:t>
            </a:r>
            <a:endParaRPr sz="1800"/>
          </a:p>
          <a:p>
            <a:pPr indent="-342900" lvl="0" marL="457200" rtl="1" algn="r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ساعات دراسية</a:t>
            </a:r>
            <a:endParaRPr sz="1800"/>
          </a:p>
        </p:txBody>
      </p:sp>
      <p:sp>
        <p:nvSpPr>
          <p:cNvPr id="192" name="Google Shape;192;p23"/>
          <p:cNvSpPr txBox="1"/>
          <p:nvPr>
            <p:ph type="title"/>
          </p:nvPr>
        </p:nvSpPr>
        <p:spPr>
          <a:xfrm>
            <a:off x="447975" y="2301475"/>
            <a:ext cx="2481600" cy="176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1" algn="r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النظام فصلي</a:t>
            </a:r>
            <a:endParaRPr sz="1800"/>
          </a:p>
          <a:p>
            <a:pPr indent="-342900" lvl="0" marL="457200" rtl="1" algn="r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تقييم مستمر</a:t>
            </a:r>
            <a:endParaRPr sz="1800"/>
          </a:p>
          <a:p>
            <a:pPr indent="-342900" lvl="0" marL="457200" rtl="1" algn="r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النجاح بالرصيد +التقييم</a:t>
            </a:r>
            <a:endParaRPr sz="1800"/>
          </a:p>
          <a:p>
            <a:pPr indent="-361950" lvl="0" marL="457200" rtl="1" algn="r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" sz="1800"/>
              <a:t>جهد الط</a:t>
            </a:r>
            <a:r>
              <a:rPr lang="en" sz="2100"/>
              <a:t>الب </a:t>
            </a:r>
            <a:endParaRPr sz="2100"/>
          </a:p>
        </p:txBody>
      </p:sp>
      <p:sp>
        <p:nvSpPr>
          <p:cNvPr id="193" name="Google Shape;193;p23"/>
          <p:cNvSpPr txBox="1"/>
          <p:nvPr>
            <p:ph type="title"/>
          </p:nvPr>
        </p:nvSpPr>
        <p:spPr>
          <a:xfrm>
            <a:off x="3308538" y="2055500"/>
            <a:ext cx="2361600" cy="211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194" name="Google Shape;194;p23"/>
          <p:cNvSpPr txBox="1"/>
          <p:nvPr/>
        </p:nvSpPr>
        <p:spPr>
          <a:xfrm>
            <a:off x="3352550" y="4619850"/>
            <a:ext cx="3419700" cy="2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i="1" sz="1200">
              <a:solidFill>
                <a:schemeClr val="accent5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Close-up of a graduation cap in a man's hand (Provided by Getty Images)" id="195" name="Google Shape;19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2300" y="519650"/>
            <a:ext cx="2629502" cy="43408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"/>
          <p:cNvSpPr txBox="1"/>
          <p:nvPr>
            <p:ph type="title"/>
          </p:nvPr>
        </p:nvSpPr>
        <p:spPr>
          <a:xfrm>
            <a:off x="316550" y="466650"/>
            <a:ext cx="6177300" cy="42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/>
              <a:t> </a:t>
            </a:r>
            <a:r>
              <a:rPr lang="en" sz="4100">
                <a:solidFill>
                  <a:schemeClr val="accent2"/>
                </a:solidFill>
              </a:rPr>
              <a:t>ECTS</a:t>
            </a:r>
            <a:r>
              <a:rPr lang="en" sz="3800">
                <a:solidFill>
                  <a:schemeClr val="dk1"/>
                </a:solidFill>
              </a:rPr>
              <a:t> </a:t>
            </a:r>
            <a:r>
              <a:rPr lang="en" sz="1900">
                <a:solidFill>
                  <a:schemeClr val="dk1"/>
                </a:solidFill>
              </a:rPr>
              <a:t>IS CRUCIAL IN BOLOGNA PR0CESS?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</a:rPr>
              <a:t>WHY?</a:t>
            </a:r>
            <a:endParaRPr sz="2500">
              <a:solidFill>
                <a:schemeClr val="dk1"/>
              </a:solidFill>
            </a:endParaRPr>
          </a:p>
          <a:p>
            <a:pPr indent="-412750" lvl="0" marL="457200" rtl="1" algn="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900"/>
              <a:buAutoNum type="arabicPeriod"/>
            </a:pPr>
            <a:r>
              <a:rPr lang="en" sz="2900">
                <a:solidFill>
                  <a:schemeClr val="accent2"/>
                </a:solidFill>
              </a:rPr>
              <a:t>يجعل التقييم عادل حسب جهد الطالب</a:t>
            </a:r>
            <a:endParaRPr sz="2900">
              <a:solidFill>
                <a:schemeClr val="accent2"/>
              </a:solidFill>
            </a:endParaRPr>
          </a:p>
          <a:p>
            <a:pPr indent="-412750" lvl="0" marL="457200" rtl="1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900"/>
              <a:buAutoNum type="arabicPeriod"/>
            </a:pPr>
            <a:r>
              <a:rPr lang="en" sz="2900">
                <a:solidFill>
                  <a:schemeClr val="accent2"/>
                </a:solidFill>
              </a:rPr>
              <a:t>يسهل معادلة المواد </a:t>
            </a:r>
            <a:r>
              <a:rPr lang="en" sz="2900">
                <a:solidFill>
                  <a:schemeClr val="accent2"/>
                </a:solidFill>
              </a:rPr>
              <a:t>إذا</a:t>
            </a:r>
            <a:r>
              <a:rPr lang="en" sz="2900">
                <a:solidFill>
                  <a:schemeClr val="accent2"/>
                </a:solidFill>
              </a:rPr>
              <a:t> انتقل </a:t>
            </a:r>
            <a:r>
              <a:rPr lang="en" sz="2900">
                <a:solidFill>
                  <a:schemeClr val="accent2"/>
                </a:solidFill>
              </a:rPr>
              <a:t>الطلاب</a:t>
            </a:r>
            <a:r>
              <a:rPr lang="en" sz="2900">
                <a:solidFill>
                  <a:schemeClr val="accent2"/>
                </a:solidFill>
              </a:rPr>
              <a:t> بين الجامعات</a:t>
            </a:r>
            <a:endParaRPr sz="2900">
              <a:solidFill>
                <a:schemeClr val="accent2"/>
              </a:solidFill>
            </a:endParaRPr>
          </a:p>
          <a:p>
            <a:pPr indent="-412750" lvl="0" marL="457200" rtl="1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900"/>
              <a:buAutoNum type="arabicPeriod"/>
            </a:pPr>
            <a:r>
              <a:rPr lang="en" sz="2900">
                <a:solidFill>
                  <a:schemeClr val="accent2"/>
                </a:solidFill>
              </a:rPr>
              <a:t>يعترف بالشهادة خارج البلد</a:t>
            </a:r>
            <a:endParaRPr sz="2900">
              <a:solidFill>
                <a:schemeClr val="accent2"/>
              </a:solidFill>
            </a:endParaRPr>
          </a:p>
          <a:p>
            <a:pPr indent="-412750" lvl="0" marL="457200" rtl="1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900"/>
              <a:buAutoNum type="arabicPeriod"/>
            </a:pPr>
            <a:r>
              <a:rPr lang="en" sz="2900">
                <a:solidFill>
                  <a:schemeClr val="accent2"/>
                </a:solidFill>
              </a:rPr>
              <a:t>يخفف الاعتماد على امتحان نهائي واحد</a:t>
            </a:r>
            <a:endParaRPr sz="2900">
              <a:solidFill>
                <a:schemeClr val="accent2"/>
              </a:solidFill>
            </a:endParaRPr>
          </a:p>
        </p:txBody>
      </p:sp>
      <p:grpSp>
        <p:nvGrpSpPr>
          <p:cNvPr id="201" name="Google Shape;201;p24"/>
          <p:cNvGrpSpPr/>
          <p:nvPr/>
        </p:nvGrpSpPr>
        <p:grpSpPr>
          <a:xfrm>
            <a:off x="6753800" y="639579"/>
            <a:ext cx="2212050" cy="4015209"/>
            <a:chOff x="6803275" y="395363"/>
            <a:chExt cx="2212050" cy="3112565"/>
          </a:xfrm>
        </p:grpSpPr>
        <p:pic>
          <p:nvPicPr>
            <p:cNvPr id="202" name="Google Shape;202;p2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iece of duct tape sticking a note to the slide" id="203" name="Google Shape;203;p24"/>
            <p:cNvPicPr preferRelativeResize="0"/>
            <p:nvPr/>
          </p:nvPicPr>
          <p:blipFill rotWithShape="1">
            <a:blip r:embed="rId4">
              <a:alphaModFix/>
            </a:blip>
            <a:srcRect b="10011" l="9244" r="2118" t="5926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4" name="Google Shape;204;p24"/>
            <p:cNvSpPr txBox="1"/>
            <p:nvPr/>
          </p:nvSpPr>
          <p:spPr>
            <a:xfrm>
              <a:off x="6944800" y="1163128"/>
              <a:ext cx="1929000" cy="234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Tip</a:t>
              </a:r>
              <a:endParaRPr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0" lvl="0" marL="0" rtl="0" algn="l">
                <a:spcBef>
                  <a:spcPts val="800"/>
                </a:spcBef>
                <a:spcAft>
                  <a:spcPts val="800"/>
                </a:spcAft>
                <a:buNone/>
              </a:pPr>
              <a:r>
                <a:t/>
              </a:r>
              <a:endParaRPr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pic>
        <p:nvPicPr>
          <p:cNvPr descr="3d white people with red marker. Success concept (Provided by Getty Images)" id="205" name="Google Shape;205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53800" y="1149250"/>
            <a:ext cx="2212050" cy="3197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5"/>
          <p:cNvSpPr txBox="1"/>
          <p:nvPr>
            <p:ph type="title"/>
          </p:nvPr>
        </p:nvSpPr>
        <p:spPr>
          <a:xfrm>
            <a:off x="265500" y="109800"/>
            <a:ext cx="4045200" cy="489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نظام التقييم في العراق</a:t>
            </a:r>
            <a:endParaRPr sz="2800"/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يختلف التقييم في مسار بولونيا عن النظام السنوي التقليدي:</a:t>
            </a:r>
            <a:endParaRPr sz="1600">
              <a:solidFill>
                <a:schemeClr val="dk2"/>
              </a:solidFill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التقييم التكويني (Formative)</a:t>
            </a:r>
            <a:endParaRPr sz="2200"/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50-60%</a:t>
            </a:r>
            <a:endParaRPr sz="2200"/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</a:rPr>
              <a:t>يشمل الامتحانات اليومية \ التقارير\ الواجبات\ والمشاركة الصفية</a:t>
            </a:r>
            <a:endParaRPr sz="2200">
              <a:solidFill>
                <a:schemeClr val="dk2"/>
              </a:solidFill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التقييم الختامي التراكمي </a:t>
            </a:r>
            <a:r>
              <a:rPr lang="en" sz="2100"/>
              <a:t>(ٍSummative</a:t>
            </a:r>
            <a:r>
              <a:rPr lang="en" sz="2200"/>
              <a:t>)</a:t>
            </a:r>
            <a:endParaRPr sz="2200"/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</a:rPr>
              <a:t>40-50% </a:t>
            </a:r>
            <a:endParaRPr sz="2200">
              <a:solidFill>
                <a:schemeClr val="dk2"/>
              </a:solidFill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</a:rPr>
              <a:t>الامتحان النهائي للفصل الدراسي</a:t>
            </a:r>
            <a:endParaRPr sz="2200">
              <a:solidFill>
                <a:schemeClr val="dk2"/>
              </a:solidFill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2"/>
              </a:solidFill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u="sng"/>
              <a:t>درجة النجاح 50% كحد ادنى</a:t>
            </a:r>
            <a:r>
              <a:rPr lang="en" sz="2200" u="sng">
                <a:solidFill>
                  <a:schemeClr val="dk2"/>
                </a:solidFill>
              </a:rPr>
              <a:t> </a:t>
            </a:r>
            <a:endParaRPr sz="2200" u="sng">
              <a:solidFill>
                <a:schemeClr val="dk2"/>
              </a:solidFill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مع صلاحيات الاستاذ لمعالجة الحالات الحرجة )49-45% عبر </a:t>
            </a:r>
            <a:r>
              <a:rPr lang="en" sz="2000">
                <a:solidFill>
                  <a:schemeClr val="dk2"/>
                </a:solidFill>
              </a:rPr>
              <a:t>تكليفات</a:t>
            </a:r>
            <a:r>
              <a:rPr lang="en" sz="2000">
                <a:solidFill>
                  <a:schemeClr val="dk2"/>
                </a:solidFill>
              </a:rPr>
              <a:t> </a:t>
            </a:r>
            <a:r>
              <a:rPr lang="en" sz="2000">
                <a:solidFill>
                  <a:schemeClr val="dk2"/>
                </a:solidFill>
              </a:rPr>
              <a:t>إضافية</a:t>
            </a:r>
            <a:endParaRPr sz="2000">
              <a:solidFill>
                <a:schemeClr val="dk2"/>
              </a:solidFill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2"/>
              </a:solidFill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2"/>
              </a:solidFill>
            </a:endParaRPr>
          </a:p>
        </p:txBody>
      </p:sp>
      <p:pic>
        <p:nvPicPr>
          <p:cNvPr id="211" name="Google Shape;211;p25"/>
          <p:cNvPicPr preferRelativeResize="0"/>
          <p:nvPr/>
        </p:nvPicPr>
        <p:blipFill>
          <a:blip r:embed="rId3">
            <a:alphaModFix amt="54000"/>
          </a:blip>
          <a:stretch>
            <a:fillRect/>
          </a:stretch>
        </p:blipFill>
        <p:spPr>
          <a:xfrm>
            <a:off x="6259750" y="476100"/>
            <a:ext cx="2480925" cy="248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5"/>
          <p:cNvPicPr preferRelativeResize="0"/>
          <p:nvPr/>
        </p:nvPicPr>
        <p:blipFill>
          <a:blip r:embed="rId4">
            <a:alphaModFix amt="42000"/>
          </a:blip>
          <a:stretch>
            <a:fillRect/>
          </a:stretch>
        </p:blipFill>
        <p:spPr>
          <a:xfrm>
            <a:off x="4651375" y="1297750"/>
            <a:ext cx="3031200" cy="3031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3" name="Google Shape;213;p25"/>
          <p:cNvGrpSpPr/>
          <p:nvPr/>
        </p:nvGrpSpPr>
        <p:grpSpPr>
          <a:xfrm>
            <a:off x="4948186" y="361510"/>
            <a:ext cx="4045176" cy="4639550"/>
            <a:chOff x="6803275" y="395363"/>
            <a:chExt cx="2212050" cy="2537076"/>
          </a:xfrm>
        </p:grpSpPr>
        <p:pic>
          <p:nvPicPr>
            <p:cNvPr id="214" name="Google Shape;214;p2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iece of duct tape sticking a note to the slide" id="215" name="Google Shape;215;p25"/>
            <p:cNvPicPr preferRelativeResize="0"/>
            <p:nvPr/>
          </p:nvPicPr>
          <p:blipFill rotWithShape="1">
            <a:blip r:embed="rId6">
              <a:alphaModFix/>
            </a:blip>
            <a:srcRect b="10011" l="9244" r="2118" t="5926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6" name="Google Shape;216;p25"/>
            <p:cNvSpPr txBox="1"/>
            <p:nvPr/>
          </p:nvSpPr>
          <p:spPr>
            <a:xfrm>
              <a:off x="6944800" y="684231"/>
              <a:ext cx="1929000" cy="200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67200" lIns="167200" spcFirstLastPara="1" rIns="167200" wrap="square" tIns="1672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" sz="2560" u="sng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Tip</a:t>
              </a:r>
              <a:endParaRPr b="1" i="1" sz="2560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0" lvl="0" marL="0" rtl="1" algn="r">
                <a:spcBef>
                  <a:spcPts val="1463"/>
                </a:spcBef>
                <a:spcAft>
                  <a:spcPts val="0"/>
                </a:spcAft>
                <a:buNone/>
              </a:pPr>
              <a:r>
                <a:rPr b="1" lang="en" sz="256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نظام الوحدات </a:t>
              </a:r>
              <a:r>
                <a:rPr b="1" lang="en" sz="2560">
                  <a:solidFill>
                    <a:schemeClr val="accent2"/>
                  </a:solidFill>
                  <a:latin typeface="Raleway"/>
                  <a:ea typeface="Raleway"/>
                  <a:cs typeface="Raleway"/>
                  <a:sym typeface="Raleway"/>
                </a:rPr>
                <a:t>ECTS</a:t>
              </a:r>
              <a:r>
                <a:rPr b="1" lang="en" sz="256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 في العراق</a:t>
              </a:r>
              <a:endParaRPr b="1" sz="256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-334022" lvl="0" marL="457200" rtl="1" algn="r">
                <a:spcBef>
                  <a:spcPts val="1463"/>
                </a:spcBef>
                <a:spcAft>
                  <a:spcPts val="0"/>
                </a:spcAft>
                <a:buClr>
                  <a:schemeClr val="accent2"/>
                </a:buClr>
                <a:buSzPts val="1660"/>
                <a:buFont typeface="Raleway"/>
                <a:buAutoNum type="arabicPeriod"/>
              </a:pPr>
              <a:r>
                <a:rPr b="1" lang="en" sz="1460">
                  <a:solidFill>
                    <a:schemeClr val="accent2"/>
                  </a:solidFill>
                  <a:latin typeface="Raleway"/>
                  <a:ea typeface="Raleway"/>
                  <a:cs typeface="Raleway"/>
                  <a:sym typeface="Raleway"/>
                </a:rPr>
                <a:t>الوحدات الدراسية</a:t>
              </a:r>
              <a:endParaRPr b="1" sz="146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-334022" lvl="0" marL="457200" rtl="1" algn="r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660"/>
                <a:buFont typeface="Raleway"/>
                <a:buAutoNum type="arabicPeriod"/>
              </a:pPr>
              <a:r>
                <a:rPr b="1" lang="en" sz="1460">
                  <a:solidFill>
                    <a:schemeClr val="accent2"/>
                  </a:solidFill>
                  <a:latin typeface="Raleway"/>
                  <a:ea typeface="Raleway"/>
                  <a:cs typeface="Raleway"/>
                  <a:sym typeface="Raleway"/>
                </a:rPr>
                <a:t>توزيع الدرجات</a:t>
              </a:r>
              <a:endParaRPr b="1" sz="146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-334022" lvl="0" marL="457200" rtl="1" algn="r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660"/>
                <a:buFont typeface="Raleway"/>
                <a:buAutoNum type="arabicPeriod"/>
              </a:pPr>
              <a:r>
                <a:rPr b="1" lang="en" sz="1460">
                  <a:solidFill>
                    <a:schemeClr val="accent2"/>
                  </a:solidFill>
                  <a:latin typeface="Raleway"/>
                  <a:ea typeface="Raleway"/>
                  <a:cs typeface="Raleway"/>
                  <a:sym typeface="Raleway"/>
                </a:rPr>
                <a:t>المرونة نقل الوحدات بين العراقية المطبقة لنفس </a:t>
              </a:r>
              <a:r>
                <a:rPr b="1" lang="en" sz="1460">
                  <a:solidFill>
                    <a:schemeClr val="accent2"/>
                  </a:solidFill>
                  <a:latin typeface="Raleway"/>
                  <a:ea typeface="Raleway"/>
                  <a:cs typeface="Raleway"/>
                  <a:sym typeface="Raleway"/>
                </a:rPr>
                <a:t>النظام TRANSFER</a:t>
              </a:r>
              <a:r>
                <a:rPr b="1" lang="en" sz="256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 </a:t>
              </a:r>
              <a:endParaRPr b="1" sz="256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0" lvl="0" marL="0" rtl="0" algn="l">
                <a:spcBef>
                  <a:spcPts val="1463"/>
                </a:spcBef>
                <a:spcAft>
                  <a:spcPts val="1463"/>
                </a:spcAft>
                <a:buNone/>
              </a:pPr>
              <a:r>
                <a:t/>
              </a:r>
              <a:endParaRPr b="1" sz="256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HOW TO PASS? For students</a:t>
            </a:r>
            <a:endParaRPr>
              <a:solidFill>
                <a:schemeClr val="lt2"/>
              </a:solidFill>
            </a:endParaRPr>
          </a:p>
        </p:txBody>
      </p:sp>
      <p:graphicFrame>
        <p:nvGraphicFramePr>
          <p:cNvPr id="222" name="Google Shape;222;p26"/>
          <p:cNvGraphicFramePr/>
          <p:nvPr/>
        </p:nvGraphicFramePr>
        <p:xfrm>
          <a:off x="323100" y="2393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{B7770569-1201-4D57-8C42-939810FB785C}</a:tableStyleId>
              </a:tblPr>
              <a:tblGrid>
                <a:gridCol w="710225"/>
                <a:gridCol w="710225"/>
                <a:gridCol w="710225"/>
                <a:gridCol w="382850"/>
                <a:gridCol w="1037600"/>
                <a:gridCol w="710225"/>
                <a:gridCol w="710225"/>
                <a:gridCol w="710225"/>
                <a:gridCol w="710225"/>
                <a:gridCol w="710225"/>
                <a:gridCol w="710225"/>
                <a:gridCol w="710225"/>
              </a:tblGrid>
              <a:tr h="719125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ECTS=  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 hMerge="1"/>
                <a:tc hMerge="1"/>
                <a:tc hMerge="1"/>
                <a:tc gridSpan="8">
                  <a:txBody>
                    <a:bodyPr/>
                    <a:lstStyle/>
                    <a:p>
                      <a:pPr indent="0" lvl="0" marL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جهد + دوام والتزام  \ التخرج مرتبط بعدد الرصيد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</a:tbl>
          </a:graphicData>
        </a:graphic>
      </p:graphicFrame>
      <p:cxnSp>
        <p:nvCxnSpPr>
          <p:cNvPr id="223" name="Google Shape;223;p26"/>
          <p:cNvCxnSpPr/>
          <p:nvPr/>
        </p:nvCxnSpPr>
        <p:spPr>
          <a:xfrm rot="10800000">
            <a:off x="569975" y="1439375"/>
            <a:ext cx="0" cy="954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224" name="Google Shape;224;p26"/>
          <p:cNvSpPr txBox="1"/>
          <p:nvPr>
            <p:ph type="title"/>
          </p:nvPr>
        </p:nvSpPr>
        <p:spPr>
          <a:xfrm>
            <a:off x="646175" y="1235062"/>
            <a:ext cx="2315700" cy="39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</a:rPr>
              <a:t>1</a:t>
            </a:r>
            <a:endParaRPr b="1" sz="3200">
              <a:solidFill>
                <a:schemeClr val="dk1"/>
              </a:solidFill>
            </a:endParaRPr>
          </a:p>
        </p:txBody>
      </p:sp>
      <p:sp>
        <p:nvSpPr>
          <p:cNvPr id="225" name="Google Shape;225;p26"/>
          <p:cNvSpPr txBox="1"/>
          <p:nvPr>
            <p:ph idx="4294967295" type="body"/>
          </p:nvPr>
        </p:nvSpPr>
        <p:spPr>
          <a:xfrm>
            <a:off x="1144400" y="1226200"/>
            <a:ext cx="2660400" cy="71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لا </a:t>
            </a:r>
            <a:r>
              <a:rPr lang="en"/>
              <a:t>تترك الواجبات لها ثقل كبير </a:t>
            </a:r>
            <a:endParaRPr/>
          </a:p>
          <a:p>
            <a:pPr indent="0" lvl="0" marL="0" rtl="1" algn="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226" name="Google Shape;226;p26"/>
          <p:cNvSpPr txBox="1"/>
          <p:nvPr>
            <p:ph type="title"/>
          </p:nvPr>
        </p:nvSpPr>
        <p:spPr>
          <a:xfrm>
            <a:off x="3251009" y="3668337"/>
            <a:ext cx="2315700" cy="39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</a:rPr>
              <a:t>3</a:t>
            </a:r>
            <a:endParaRPr b="1" sz="3200">
              <a:solidFill>
                <a:schemeClr val="dk1"/>
              </a:solidFill>
            </a:endParaRPr>
          </a:p>
        </p:txBody>
      </p:sp>
      <p:sp>
        <p:nvSpPr>
          <p:cNvPr id="227" name="Google Shape;227;p26"/>
          <p:cNvSpPr txBox="1"/>
          <p:nvPr>
            <p:ph idx="4294967295" type="body"/>
          </p:nvPr>
        </p:nvSpPr>
        <p:spPr>
          <a:xfrm>
            <a:off x="2744259" y="3993750"/>
            <a:ext cx="23157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700"/>
              <a:t>تنظيم الوقت</a:t>
            </a:r>
            <a:endParaRPr sz="2700"/>
          </a:p>
        </p:txBody>
      </p:sp>
      <p:sp>
        <p:nvSpPr>
          <p:cNvPr id="228" name="Google Shape;228;p26"/>
          <p:cNvSpPr txBox="1"/>
          <p:nvPr>
            <p:ph type="title"/>
          </p:nvPr>
        </p:nvSpPr>
        <p:spPr>
          <a:xfrm>
            <a:off x="4997757" y="1235062"/>
            <a:ext cx="2353200" cy="39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dk1"/>
                </a:solidFill>
              </a:rPr>
              <a:t>2</a:t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229" name="Google Shape;229;p26"/>
          <p:cNvSpPr txBox="1"/>
          <p:nvPr>
            <p:ph idx="4294967295" type="body"/>
          </p:nvPr>
        </p:nvSpPr>
        <p:spPr>
          <a:xfrm>
            <a:off x="5623125" y="1108450"/>
            <a:ext cx="27171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تابع الحضور غالبا </a:t>
            </a:r>
            <a:r>
              <a:rPr lang="en" sz="2100"/>
              <a:t>إلزامي</a:t>
            </a:r>
            <a:endParaRPr sz="2100"/>
          </a:p>
          <a:p>
            <a:pPr indent="0" lvl="0" marL="0" rtl="1" algn="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1" algn="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1" algn="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230" name="Google Shape;230;p26"/>
          <p:cNvSpPr txBox="1"/>
          <p:nvPr>
            <p:ph type="title"/>
          </p:nvPr>
        </p:nvSpPr>
        <p:spPr>
          <a:xfrm>
            <a:off x="6245122" y="3668337"/>
            <a:ext cx="2353200" cy="39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dk1"/>
                </a:solidFill>
              </a:rPr>
              <a:t>4</a:t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231" name="Google Shape;231;p26"/>
          <p:cNvSpPr txBox="1"/>
          <p:nvPr>
            <p:ph idx="4294967295" type="body"/>
          </p:nvPr>
        </p:nvSpPr>
        <p:spPr>
          <a:xfrm>
            <a:off x="6470700" y="3993750"/>
            <a:ext cx="23532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/>
              <a:t>المعرفة الدقيقة عن توزيع الدرجات</a:t>
            </a:r>
            <a:endParaRPr sz="2200"/>
          </a:p>
        </p:txBody>
      </p:sp>
      <p:cxnSp>
        <p:nvCxnSpPr>
          <p:cNvPr id="232" name="Google Shape;232;p26"/>
          <p:cNvCxnSpPr/>
          <p:nvPr/>
        </p:nvCxnSpPr>
        <p:spPr>
          <a:xfrm>
            <a:off x="3174800" y="3113100"/>
            <a:ext cx="0" cy="828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233" name="Google Shape;233;p26"/>
          <p:cNvCxnSpPr/>
          <p:nvPr/>
        </p:nvCxnSpPr>
        <p:spPr>
          <a:xfrm rot="10800000">
            <a:off x="4997750" y="1439375"/>
            <a:ext cx="0" cy="954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234" name="Google Shape;234;p26"/>
          <p:cNvCxnSpPr/>
          <p:nvPr/>
        </p:nvCxnSpPr>
        <p:spPr>
          <a:xfrm>
            <a:off x="6168925" y="3113100"/>
            <a:ext cx="0" cy="828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7"/>
          <p:cNvSpPr txBox="1"/>
          <p:nvPr>
            <p:ph idx="1" type="subTitle"/>
          </p:nvPr>
        </p:nvSpPr>
        <p:spPr>
          <a:xfrm>
            <a:off x="265500" y="1402000"/>
            <a:ext cx="4045200" cy="353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chemeClr val="dk1"/>
                </a:solidFill>
              </a:rPr>
              <a:t>التحديات التي تواجه تطبيق مسار بولونيا في العراق</a:t>
            </a:r>
            <a:endParaRPr b="1" i="1" sz="1800">
              <a:solidFill>
                <a:schemeClr val="dk1"/>
              </a:solidFill>
            </a:endParaRPr>
          </a:p>
          <a:p>
            <a:pPr indent="0" lvl="0" marL="0" rtl="1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800"/>
              <a:t>1.</a:t>
            </a:r>
            <a:r>
              <a:rPr b="1" lang="en" sz="1800">
                <a:solidFill>
                  <a:schemeClr val="dk1"/>
                </a:solidFill>
              </a:rPr>
              <a:t>البنى التحتية</a:t>
            </a:r>
            <a:r>
              <a:rPr b="1" lang="en" sz="1800"/>
              <a:t> الحاجة لمختبرات وقاعات مجهزة لدعم التعليم التفاعلي</a:t>
            </a:r>
            <a:endParaRPr b="1" sz="1800"/>
          </a:p>
          <a:p>
            <a:pPr indent="0" lvl="0" marL="0" rtl="1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800"/>
              <a:t>2. </a:t>
            </a:r>
            <a:r>
              <a:rPr b="1" lang="en" sz="1800">
                <a:solidFill>
                  <a:schemeClr val="dk1"/>
                </a:solidFill>
              </a:rPr>
              <a:t>كثرة العطل</a:t>
            </a:r>
            <a:r>
              <a:rPr b="1" lang="en" sz="1800"/>
              <a:t> تأثير العطل الرسمية على ساعات "الجهد الطلابي" المطلوبة</a:t>
            </a:r>
            <a:endParaRPr b="1" sz="1800"/>
          </a:p>
          <a:p>
            <a:pPr indent="0" lvl="0" marL="0" rtl="1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800"/>
              <a:t>3.</a:t>
            </a:r>
            <a:r>
              <a:rPr b="1" lang="en" sz="1800">
                <a:solidFill>
                  <a:schemeClr val="dk1"/>
                </a:solidFill>
              </a:rPr>
              <a:t> الثقافة الأكاديمية</a:t>
            </a:r>
            <a:r>
              <a:rPr b="1" lang="en" sz="1800"/>
              <a:t> ضرورة تغيير عقلية الطالب والتدريسي على حد سواء من الامتحان النهائي إلى التعلم المستمر</a:t>
            </a:r>
            <a:r>
              <a:rPr b="1" lang="en" sz="1800"/>
              <a:t>.</a:t>
            </a:r>
            <a:endParaRPr b="1" sz="1800"/>
          </a:p>
          <a:p>
            <a:pPr indent="0" lvl="0" marL="0" rtl="1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800"/>
              <a:t>4. </a:t>
            </a:r>
            <a:r>
              <a:rPr b="1" lang="en" sz="1800">
                <a:solidFill>
                  <a:schemeClr val="dk1"/>
                </a:solidFill>
              </a:rPr>
              <a:t>البيروقراطية</a:t>
            </a:r>
            <a:r>
              <a:rPr b="1" lang="en" sz="1800"/>
              <a:t> التحول الكامل من الورقي الى الالكتروني</a:t>
            </a:r>
            <a:endParaRPr b="1" sz="1800"/>
          </a:p>
          <a:p>
            <a:pPr indent="0" lvl="0" marL="0" rtl="1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</p:txBody>
      </p:sp>
      <p:pic>
        <p:nvPicPr>
          <p:cNvPr id="240" name="Google Shape;240;p27"/>
          <p:cNvPicPr preferRelativeResize="0"/>
          <p:nvPr/>
        </p:nvPicPr>
        <p:blipFill rotWithShape="1">
          <a:blip r:embed="rId3">
            <a:alphaModFix/>
          </a:blip>
          <a:srcRect b="20862" l="1729" r="0" t="6746"/>
          <a:stretch/>
        </p:blipFill>
        <p:spPr>
          <a:xfrm>
            <a:off x="4488725" y="0"/>
            <a:ext cx="4655272" cy="51435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1" name="Google Shape;241;p27"/>
          <p:cNvGrpSpPr/>
          <p:nvPr/>
        </p:nvGrpSpPr>
        <p:grpSpPr>
          <a:xfrm>
            <a:off x="4488745" y="-2"/>
            <a:ext cx="4655450" cy="5331320"/>
            <a:chOff x="2373538" y="1110400"/>
            <a:chExt cx="4396912" cy="2922712"/>
          </a:xfrm>
        </p:grpSpPr>
        <p:sp>
          <p:nvSpPr>
            <p:cNvPr id="242" name="Google Shape;242;p27"/>
            <p:cNvSpPr/>
            <p:nvPr/>
          </p:nvSpPr>
          <p:spPr>
            <a:xfrm>
              <a:off x="5231500" y="1222350"/>
              <a:ext cx="842100" cy="842100"/>
            </a:xfrm>
            <a:prstGeom prst="ellipse">
              <a:avLst/>
            </a:prstGeom>
            <a:noFill/>
            <a:ln cap="flat" cmpd="sng" w="9525">
              <a:solidFill>
                <a:srgbClr val="565F3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43" name="Google Shape;243;p27"/>
            <p:cNvSpPr/>
            <p:nvPr/>
          </p:nvSpPr>
          <p:spPr>
            <a:xfrm rot="-5400000">
              <a:off x="3464475" y="869788"/>
              <a:ext cx="1350000" cy="2010600"/>
            </a:xfrm>
            <a:prstGeom prst="round1Rect">
              <a:avLst>
                <a:gd fmla="val 37499" name="adj"/>
              </a:avLst>
            </a:prstGeom>
            <a:noFill/>
            <a:ln cap="flat" cmpd="sng" w="9525">
              <a:solidFill>
                <a:srgbClr val="565F3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44" name="Google Shape;244;p27"/>
            <p:cNvSpPr/>
            <p:nvPr/>
          </p:nvSpPr>
          <p:spPr>
            <a:xfrm>
              <a:off x="5337349" y="2600012"/>
              <a:ext cx="1433100" cy="1433100"/>
            </a:xfrm>
            <a:prstGeom prst="ellipse">
              <a:avLst/>
            </a:prstGeom>
            <a:noFill/>
            <a:ln cap="flat" cmpd="sng" w="9525">
              <a:solidFill>
                <a:srgbClr val="565F3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45" name="Google Shape;245;p27"/>
            <p:cNvSpPr/>
            <p:nvPr/>
          </p:nvSpPr>
          <p:spPr>
            <a:xfrm rot="10800000">
              <a:off x="2464575" y="2351488"/>
              <a:ext cx="1925400" cy="1646400"/>
            </a:xfrm>
            <a:prstGeom prst="round1Rect">
              <a:avLst>
                <a:gd fmla="val 37499" name="adj"/>
              </a:avLst>
            </a:prstGeom>
            <a:noFill/>
            <a:ln cap="flat" cmpd="sng" w="9525">
              <a:solidFill>
                <a:srgbClr val="565F3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pic>
          <p:nvPicPr>
            <p:cNvPr descr="A teacher smiles in front of a classroom full of students. " id="246" name="Google Shape;246;p27"/>
            <p:cNvPicPr preferRelativeResize="0"/>
            <p:nvPr/>
          </p:nvPicPr>
          <p:blipFill rotWithShape="1">
            <a:blip r:embed="rId4">
              <a:alphaModFix/>
            </a:blip>
            <a:srcRect b="6372" l="24387" r="31931" t="17668"/>
            <a:stretch/>
          </p:blipFill>
          <p:spPr>
            <a:xfrm rot="10800000">
              <a:off x="3134175" y="2529813"/>
              <a:ext cx="1274700" cy="1476300"/>
            </a:xfrm>
            <a:prstGeom prst="round1Rect">
              <a:avLst>
                <a:gd fmla="val 45875" name="adj"/>
              </a:avLst>
            </a:prstGeom>
            <a:noFill/>
            <a:ln>
              <a:noFill/>
            </a:ln>
          </p:spPr>
        </p:pic>
        <p:pic>
          <p:nvPicPr>
            <p:cNvPr descr="Laughing colleagues having a meeting." id="247" name="Google Shape;247;p27"/>
            <p:cNvPicPr preferRelativeResize="0"/>
            <p:nvPr/>
          </p:nvPicPr>
          <p:blipFill rotWithShape="1">
            <a:blip r:embed="rId5">
              <a:alphaModFix/>
            </a:blip>
            <a:srcRect b="32603" l="16486" r="13416" t="11549"/>
            <a:stretch/>
          </p:blipFill>
          <p:spPr>
            <a:xfrm flipH="1">
              <a:off x="2457067" y="1476914"/>
              <a:ext cx="1951800" cy="1035600"/>
            </a:xfrm>
            <a:prstGeom prst="round1Rect">
              <a:avLst>
                <a:gd fmla="val 50000" name="adj"/>
              </a:avLst>
            </a:prstGeom>
            <a:noFill/>
            <a:ln>
              <a:noFill/>
            </a:ln>
          </p:spPr>
        </p:pic>
        <p:pic>
          <p:nvPicPr>
            <p:cNvPr descr="Two people chat in a bright lobby. " id="248" name="Google Shape;248;p27"/>
            <p:cNvPicPr preferRelativeResize="0"/>
            <p:nvPr/>
          </p:nvPicPr>
          <p:blipFill rotWithShape="1">
            <a:blip r:embed="rId6">
              <a:alphaModFix/>
            </a:blip>
            <a:srcRect b="8" l="31231" r="5017" t="10967"/>
            <a:stretch/>
          </p:blipFill>
          <p:spPr>
            <a:xfrm>
              <a:off x="4425100" y="1477038"/>
              <a:ext cx="1870200" cy="1739400"/>
            </a:xfrm>
            <a:prstGeom prst="round1Rect">
              <a:avLst>
                <a:gd fmla="val 23271" name="adj"/>
              </a:avLst>
            </a:prstGeom>
            <a:noFill/>
            <a:ln>
              <a:noFill/>
            </a:ln>
          </p:spPr>
        </p:pic>
        <p:pic>
          <p:nvPicPr>
            <p:cNvPr descr="A man listening in a board meeting" id="249" name="Google Shape;249;p27"/>
            <p:cNvPicPr preferRelativeResize="0"/>
            <p:nvPr/>
          </p:nvPicPr>
          <p:blipFill rotWithShape="1">
            <a:blip r:embed="rId7">
              <a:alphaModFix/>
            </a:blip>
            <a:srcRect b="27844" l="57747" r="306" t="26365"/>
            <a:stretch/>
          </p:blipFill>
          <p:spPr>
            <a:xfrm flipH="1" rot="10800000">
              <a:off x="4425101" y="3232004"/>
              <a:ext cx="1433100" cy="776100"/>
            </a:xfrm>
            <a:prstGeom prst="round1Rect">
              <a:avLst>
                <a:gd fmla="val 50000" name="adj"/>
              </a:avLst>
            </a:prstGeom>
            <a:noFill/>
            <a:ln>
              <a:noFill/>
            </a:ln>
          </p:spPr>
        </p:pic>
        <p:pic>
          <p:nvPicPr>
            <p:cNvPr descr="A close-up of several hands stacked on top of each other, as in an expression of teamwork. " id="250" name="Google Shape;250;p27"/>
            <p:cNvPicPr preferRelativeResize="0"/>
            <p:nvPr/>
          </p:nvPicPr>
          <p:blipFill rotWithShape="1">
            <a:blip r:embed="rId8">
              <a:alphaModFix/>
            </a:blip>
            <a:srcRect b="0" l="16284" r="16284" t="0"/>
            <a:stretch/>
          </p:blipFill>
          <p:spPr>
            <a:xfrm>
              <a:off x="3729356" y="2035129"/>
              <a:ext cx="1350000" cy="1334400"/>
            </a:xfrm>
            <a:prstGeom prst="ellipse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251" name="Google Shape;251;p27"/>
            <p:cNvSpPr/>
            <p:nvPr/>
          </p:nvSpPr>
          <p:spPr>
            <a:xfrm>
              <a:off x="5051800" y="1110400"/>
              <a:ext cx="179700" cy="1797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565F3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52" name="Google Shape;252;p27"/>
            <p:cNvSpPr/>
            <p:nvPr/>
          </p:nvSpPr>
          <p:spPr>
            <a:xfrm>
              <a:off x="2373538" y="3111975"/>
              <a:ext cx="179700" cy="1797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565F3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53" name="Google Shape;253;p27"/>
            <p:cNvSpPr/>
            <p:nvPr/>
          </p:nvSpPr>
          <p:spPr>
            <a:xfrm>
              <a:off x="2717950" y="2880900"/>
              <a:ext cx="114900" cy="1149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565F3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54" name="Google Shape;254;p27"/>
            <p:cNvSpPr/>
            <p:nvPr/>
          </p:nvSpPr>
          <p:spPr>
            <a:xfrm>
              <a:off x="2870350" y="3033300"/>
              <a:ext cx="114900" cy="1149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565F3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7750" y="350500"/>
            <a:ext cx="6549726" cy="4568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260" name="Google Shape;260;p28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8"/>
          <p:cNvSpPr txBox="1"/>
          <p:nvPr/>
        </p:nvSpPr>
        <p:spPr>
          <a:xfrm>
            <a:off x="2152250" y="806575"/>
            <a:ext cx="54153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       مقياس درجات نظام تحويل </a:t>
            </a:r>
            <a:r>
              <a:rPr b="1" lang="en" sz="2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و تراكم</a:t>
            </a:r>
            <a:r>
              <a:rPr b="1" lang="en" sz="2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الرصيد </a:t>
            </a:r>
            <a:r>
              <a:rPr b="1" lang="en" sz="2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الأوروبي</a:t>
            </a:r>
            <a:r>
              <a:rPr b="1" lang="en" sz="30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b="1" sz="30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62" name="Google Shape;262;p28"/>
          <p:cNvSpPr txBox="1"/>
          <p:nvPr>
            <p:ph idx="4294967295" type="body"/>
          </p:nvPr>
        </p:nvSpPr>
        <p:spPr>
          <a:xfrm>
            <a:off x="1461125" y="1450000"/>
            <a:ext cx="6106500" cy="144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إلى جانب اعتماد نظام تحويل و تراكم الرصيد الأوروبي ECTS ، حددت المفوضية الأوروبية نظام درجات ECTS أيضا.</a:t>
            </a:r>
            <a:endParaRPr sz="16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نظرا لوجود العديد من أنظمة الدرجات المختلفة في البلدان ، فإن هدفها هو جعل الدرجات أكثر قابلية للمقارنة مع بعضها البعض.</a:t>
            </a:r>
            <a:endParaRPr sz="16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• لا يحل نظام درجات ECTS  محل أنظمة </a:t>
            </a:r>
            <a:r>
              <a:rPr lang="en" sz="16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الدرجات</a:t>
            </a:r>
            <a:r>
              <a:rPr lang="en" sz="16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المحلية ،لكن يكون مكملا لها.</a:t>
            </a:r>
            <a:endParaRPr sz="16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1700" u="sng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descr="Book titled, &quot;Made To Stick,&quot; standing on its side" id="263" name="Google Shape;263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76950" y="3083225"/>
            <a:ext cx="1184925" cy="154595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8"/>
          <p:cNvSpPr txBox="1"/>
          <p:nvPr/>
        </p:nvSpPr>
        <p:spPr>
          <a:xfrm>
            <a:off x="2094550" y="3083225"/>
            <a:ext cx="5473200" cy="141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600" y="236475"/>
            <a:ext cx="8589400" cy="4682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270" name="Google Shape;270;p29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0481">
            <a:off x="3536058" y="281428"/>
            <a:ext cx="2071883" cy="715401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29"/>
          <p:cNvSpPr txBox="1"/>
          <p:nvPr>
            <p:ph idx="4294967295" type="body"/>
          </p:nvPr>
        </p:nvSpPr>
        <p:spPr>
          <a:xfrm>
            <a:off x="826350" y="945925"/>
            <a:ext cx="7527900" cy="354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1524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Raleway"/>
                <a:ea typeface="Raleway"/>
                <a:cs typeface="Raleway"/>
                <a:sym typeface="Raleway"/>
              </a:rPr>
              <a:t>                                       GRADE &amp; DESCRIPTION 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15240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>
                <a:latin typeface="Raleway"/>
                <a:ea typeface="Raleway"/>
                <a:cs typeface="Raleway"/>
                <a:sym typeface="Raleway"/>
              </a:rPr>
              <a:t>          A                                  B                                    C                             D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2" name="Google Shape;272;p29"/>
          <p:cNvSpPr/>
          <p:nvPr/>
        </p:nvSpPr>
        <p:spPr>
          <a:xfrm>
            <a:off x="2164963" y="2248113"/>
            <a:ext cx="594300" cy="36900"/>
          </a:xfrm>
          <a:prstGeom prst="roundRect">
            <a:avLst>
              <a:gd fmla="val 50000" name="adj"/>
            </a:avLst>
          </a:prstGeom>
          <a:solidFill>
            <a:srgbClr val="A7291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3" name="Google Shape;273;p29"/>
          <p:cNvGrpSpPr/>
          <p:nvPr/>
        </p:nvGrpSpPr>
        <p:grpSpPr>
          <a:xfrm>
            <a:off x="949667" y="2033150"/>
            <a:ext cx="1349595" cy="1897979"/>
            <a:chOff x="571536" y="1957148"/>
            <a:chExt cx="1755000" cy="1897979"/>
          </a:xfrm>
        </p:grpSpPr>
        <p:sp>
          <p:nvSpPr>
            <p:cNvPr id="274" name="Google Shape;274;p29"/>
            <p:cNvSpPr/>
            <p:nvPr/>
          </p:nvSpPr>
          <p:spPr>
            <a:xfrm>
              <a:off x="802171" y="1957148"/>
              <a:ext cx="1036500" cy="594300"/>
            </a:xfrm>
            <a:prstGeom prst="ellipse">
              <a:avLst/>
            </a:prstGeom>
            <a:noFill/>
            <a:ln cap="flat" cmpd="sng" w="38100">
              <a:solidFill>
                <a:srgbClr val="A7291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29"/>
            <p:cNvSpPr txBox="1"/>
            <p:nvPr/>
          </p:nvSpPr>
          <p:spPr>
            <a:xfrm>
              <a:off x="963160" y="2174798"/>
              <a:ext cx="772800" cy="37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800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90-100%</a:t>
              </a:r>
              <a:endParaRPr b="1" sz="800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6" name="Google Shape;276;p29"/>
            <p:cNvSpPr txBox="1"/>
            <p:nvPr/>
          </p:nvSpPr>
          <p:spPr>
            <a:xfrm>
              <a:off x="594488" y="2660925"/>
              <a:ext cx="1709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EXCELLENT</a:t>
              </a:r>
              <a:endParaRPr b="1" sz="1000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7" name="Google Shape;277;p29"/>
            <p:cNvSpPr txBox="1"/>
            <p:nvPr/>
          </p:nvSpPr>
          <p:spPr>
            <a:xfrm>
              <a:off x="571536" y="3117727"/>
              <a:ext cx="17550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100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    </a:t>
              </a:r>
              <a:r>
                <a:rPr lang="en" sz="1100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OUTSTANDING                PERFORMANCE</a:t>
              </a:r>
              <a:endParaRPr sz="1100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78" name="Google Shape;278;p29"/>
          <p:cNvGrpSpPr/>
          <p:nvPr/>
        </p:nvGrpSpPr>
        <p:grpSpPr>
          <a:xfrm>
            <a:off x="2759273" y="2083825"/>
            <a:ext cx="1709103" cy="1897977"/>
            <a:chOff x="2699423" y="1957150"/>
            <a:chExt cx="1709103" cy="1897977"/>
          </a:xfrm>
        </p:grpSpPr>
        <p:sp>
          <p:nvSpPr>
            <p:cNvPr id="279" name="Google Shape;279;p29"/>
            <p:cNvSpPr/>
            <p:nvPr/>
          </p:nvSpPr>
          <p:spPr>
            <a:xfrm>
              <a:off x="3108050" y="1957150"/>
              <a:ext cx="883500" cy="594300"/>
            </a:xfrm>
            <a:prstGeom prst="ellipse">
              <a:avLst/>
            </a:prstGeom>
            <a:noFill/>
            <a:ln cap="flat" cmpd="sng" w="38100">
              <a:solidFill>
                <a:srgbClr val="A7291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29"/>
            <p:cNvSpPr txBox="1"/>
            <p:nvPr/>
          </p:nvSpPr>
          <p:spPr>
            <a:xfrm>
              <a:off x="2699425" y="2660925"/>
              <a:ext cx="1709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VERY GOOD</a:t>
              </a:r>
              <a:endParaRPr b="1" sz="1000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1" name="Google Shape;281;p29"/>
            <p:cNvSpPr txBox="1"/>
            <p:nvPr/>
          </p:nvSpPr>
          <p:spPr>
            <a:xfrm>
              <a:off x="2699423" y="3117727"/>
              <a:ext cx="17091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ABOVE AVERAGE WITH SOME ERROR</a:t>
              </a:r>
              <a:endParaRPr sz="1200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2" name="Google Shape;282;p29"/>
            <p:cNvSpPr txBox="1"/>
            <p:nvPr/>
          </p:nvSpPr>
          <p:spPr>
            <a:xfrm>
              <a:off x="3327950" y="2118325"/>
              <a:ext cx="5943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800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80-90 %</a:t>
              </a:r>
              <a:endParaRPr b="1" sz="800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83" name="Google Shape;283;p29"/>
          <p:cNvGrpSpPr/>
          <p:nvPr/>
        </p:nvGrpSpPr>
        <p:grpSpPr>
          <a:xfrm>
            <a:off x="4793495" y="2185200"/>
            <a:ext cx="1709106" cy="1897975"/>
            <a:chOff x="4781408" y="1957150"/>
            <a:chExt cx="1709106" cy="1897975"/>
          </a:xfrm>
        </p:grpSpPr>
        <p:sp>
          <p:nvSpPr>
            <p:cNvPr id="284" name="Google Shape;284;p29"/>
            <p:cNvSpPr/>
            <p:nvPr/>
          </p:nvSpPr>
          <p:spPr>
            <a:xfrm>
              <a:off x="5188500" y="1957150"/>
              <a:ext cx="985800" cy="594300"/>
            </a:xfrm>
            <a:prstGeom prst="ellipse">
              <a:avLst/>
            </a:prstGeom>
            <a:noFill/>
            <a:ln cap="flat" cmpd="sng" w="38100">
              <a:solidFill>
                <a:srgbClr val="8585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29"/>
            <p:cNvSpPr txBox="1"/>
            <p:nvPr/>
          </p:nvSpPr>
          <p:spPr>
            <a:xfrm>
              <a:off x="4781413" y="2660925"/>
              <a:ext cx="1709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GOOD</a:t>
              </a:r>
              <a:endParaRPr b="1" sz="10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6" name="Google Shape;286;p29"/>
            <p:cNvSpPr txBox="1"/>
            <p:nvPr/>
          </p:nvSpPr>
          <p:spPr>
            <a:xfrm>
              <a:off x="4781408" y="3117725"/>
              <a:ext cx="17091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300">
                  <a:solidFill>
                    <a:schemeClr val="accent3"/>
                  </a:solidFill>
                  <a:latin typeface="Roboto"/>
                  <a:ea typeface="Roboto"/>
                  <a:cs typeface="Roboto"/>
                  <a:sym typeface="Roboto"/>
                </a:rPr>
                <a:t>S</a:t>
              </a:r>
              <a:r>
                <a:rPr lang="en" sz="1200">
                  <a:solidFill>
                    <a:schemeClr val="accent2"/>
                  </a:solidFill>
                  <a:latin typeface="Roboto"/>
                  <a:ea typeface="Roboto"/>
                  <a:cs typeface="Roboto"/>
                  <a:sym typeface="Roboto"/>
                </a:rPr>
                <a:t>OUND WORK WITH NOTABLE ERRORS</a:t>
              </a:r>
              <a:r>
                <a:rPr lang="en" sz="1200">
                  <a:solidFill>
                    <a:schemeClr val="accent2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7" name="Google Shape;287;p29"/>
            <p:cNvSpPr txBox="1"/>
            <p:nvPr/>
          </p:nvSpPr>
          <p:spPr>
            <a:xfrm>
              <a:off x="5303007" y="2106075"/>
              <a:ext cx="7446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8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70-80</a:t>
              </a:r>
              <a:endParaRPr b="1" sz="8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88" name="Google Shape;288;p29"/>
          <p:cNvGrpSpPr/>
          <p:nvPr/>
        </p:nvGrpSpPr>
        <p:grpSpPr>
          <a:xfrm>
            <a:off x="6827736" y="2185200"/>
            <a:ext cx="1709100" cy="1897977"/>
            <a:chOff x="6863386" y="1957150"/>
            <a:chExt cx="1709100" cy="1897977"/>
          </a:xfrm>
        </p:grpSpPr>
        <p:sp>
          <p:nvSpPr>
            <p:cNvPr id="289" name="Google Shape;289;p29"/>
            <p:cNvSpPr/>
            <p:nvPr/>
          </p:nvSpPr>
          <p:spPr>
            <a:xfrm>
              <a:off x="7111369" y="1957150"/>
              <a:ext cx="903600" cy="594300"/>
            </a:xfrm>
            <a:prstGeom prst="ellipse">
              <a:avLst/>
            </a:prstGeom>
            <a:noFill/>
            <a:ln cap="flat" cmpd="sng" w="38100">
              <a:solidFill>
                <a:srgbClr val="8585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29"/>
            <p:cNvSpPr txBox="1"/>
            <p:nvPr/>
          </p:nvSpPr>
          <p:spPr>
            <a:xfrm>
              <a:off x="6863386" y="3117727"/>
              <a:ext cx="17091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accent2"/>
                  </a:solidFill>
                  <a:latin typeface="Roboto"/>
                  <a:ea typeface="Roboto"/>
                  <a:cs typeface="Roboto"/>
                  <a:sym typeface="Roboto"/>
                </a:rPr>
                <a:t>SATISFACTORY</a:t>
              </a:r>
              <a:endParaRPr sz="11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accent2"/>
                  </a:solidFill>
                  <a:latin typeface="Roboto"/>
                  <a:ea typeface="Roboto"/>
                  <a:cs typeface="Roboto"/>
                  <a:sym typeface="Roboto"/>
                </a:rPr>
                <a:t>FAIR BUT WITH MAJOR SHORTCOMINGS</a:t>
              </a:r>
              <a:r>
                <a:rPr lang="en" sz="1100">
                  <a:solidFill>
                    <a:schemeClr val="accent2"/>
                  </a:solidFill>
                  <a:latin typeface="Roboto"/>
                  <a:ea typeface="Roboto"/>
                  <a:cs typeface="Roboto"/>
                  <a:sym typeface="Roboto"/>
                </a:rPr>
                <a:t>.</a:t>
              </a:r>
              <a:endParaRPr sz="11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r>
                <a:t/>
              </a:r>
              <a:endParaRPr sz="11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1" name="Google Shape;291;p29"/>
            <p:cNvSpPr txBox="1"/>
            <p:nvPr/>
          </p:nvSpPr>
          <p:spPr>
            <a:xfrm>
              <a:off x="7238044" y="2118325"/>
              <a:ext cx="6984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8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60-70</a:t>
              </a:r>
              <a:endParaRPr b="1" sz="8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92" name="Google Shape;292;p29"/>
          <p:cNvSpPr/>
          <p:nvPr/>
        </p:nvSpPr>
        <p:spPr>
          <a:xfrm>
            <a:off x="4513488" y="2248114"/>
            <a:ext cx="234900" cy="36900"/>
          </a:xfrm>
          <a:prstGeom prst="roundRect">
            <a:avLst>
              <a:gd fmla="val 50000" name="adj"/>
            </a:avLst>
          </a:prstGeom>
          <a:solidFill>
            <a:srgbClr val="85858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29"/>
          <p:cNvSpPr/>
          <p:nvPr/>
        </p:nvSpPr>
        <p:spPr>
          <a:xfrm>
            <a:off x="6419150" y="2248122"/>
            <a:ext cx="444300" cy="36900"/>
          </a:xfrm>
          <a:prstGeom prst="roundRect">
            <a:avLst>
              <a:gd fmla="val 50000" name="adj"/>
            </a:avLst>
          </a:prstGeom>
          <a:solidFill>
            <a:srgbClr val="85858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600" y="236475"/>
            <a:ext cx="8589400" cy="4682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299" name="Google Shape;299;p30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0481">
            <a:off x="3536058" y="281428"/>
            <a:ext cx="2071883" cy="715401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0"/>
          <p:cNvSpPr txBox="1"/>
          <p:nvPr>
            <p:ph idx="4294967295" type="body"/>
          </p:nvPr>
        </p:nvSpPr>
        <p:spPr>
          <a:xfrm>
            <a:off x="885275" y="857250"/>
            <a:ext cx="7145100" cy="352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1524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Raleway"/>
                <a:ea typeface="Raleway"/>
                <a:cs typeface="Raleway"/>
                <a:sym typeface="Raleway"/>
              </a:rPr>
              <a:t>                                           GRADE &amp; DESCRIPTION 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15240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>
                <a:latin typeface="Raleway"/>
                <a:ea typeface="Raleway"/>
                <a:cs typeface="Raleway"/>
                <a:sym typeface="Raleway"/>
              </a:rPr>
              <a:t>                E                                          FX                                        F                       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1" name="Google Shape;301;p30"/>
          <p:cNvSpPr/>
          <p:nvPr/>
        </p:nvSpPr>
        <p:spPr>
          <a:xfrm>
            <a:off x="2841525" y="2248113"/>
            <a:ext cx="594300" cy="36900"/>
          </a:xfrm>
          <a:prstGeom prst="roundRect">
            <a:avLst>
              <a:gd fmla="val 50000" name="adj"/>
            </a:avLst>
          </a:prstGeom>
          <a:solidFill>
            <a:srgbClr val="A7291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2" name="Google Shape;302;p30"/>
          <p:cNvGrpSpPr/>
          <p:nvPr/>
        </p:nvGrpSpPr>
        <p:grpSpPr>
          <a:xfrm>
            <a:off x="1324525" y="1957150"/>
            <a:ext cx="1349595" cy="1685275"/>
            <a:chOff x="571546" y="1957148"/>
            <a:chExt cx="1755000" cy="1685275"/>
          </a:xfrm>
        </p:grpSpPr>
        <p:sp>
          <p:nvSpPr>
            <p:cNvPr id="303" name="Google Shape;303;p30"/>
            <p:cNvSpPr/>
            <p:nvPr/>
          </p:nvSpPr>
          <p:spPr>
            <a:xfrm>
              <a:off x="802171" y="1957148"/>
              <a:ext cx="1036500" cy="594300"/>
            </a:xfrm>
            <a:prstGeom prst="ellipse">
              <a:avLst/>
            </a:prstGeom>
            <a:noFill/>
            <a:ln cap="flat" cmpd="sng" w="38100">
              <a:solidFill>
                <a:srgbClr val="A7291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30"/>
            <p:cNvSpPr txBox="1"/>
            <p:nvPr/>
          </p:nvSpPr>
          <p:spPr>
            <a:xfrm>
              <a:off x="963160" y="2174798"/>
              <a:ext cx="772800" cy="37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800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50-60</a:t>
              </a:r>
              <a:r>
                <a:rPr b="1" lang="en" sz="800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%</a:t>
              </a:r>
              <a:endParaRPr b="1" sz="800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5" name="Google Shape;305;p30"/>
            <p:cNvSpPr txBox="1"/>
            <p:nvPr/>
          </p:nvSpPr>
          <p:spPr>
            <a:xfrm>
              <a:off x="594488" y="2660925"/>
              <a:ext cx="1709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SUFFICIENT</a:t>
              </a:r>
              <a:r>
                <a:rPr b="1" lang="en" sz="1000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b="1" sz="1000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6" name="Google Shape;306;p30"/>
            <p:cNvSpPr txBox="1"/>
            <p:nvPr/>
          </p:nvSpPr>
          <p:spPr>
            <a:xfrm>
              <a:off x="571546" y="3265623"/>
              <a:ext cx="1755000" cy="37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    </a:t>
              </a:r>
              <a:r>
                <a:rPr lang="en" sz="1300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Work meets </a:t>
              </a:r>
              <a:endParaRPr sz="1300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r>
                <a:rPr lang="en" sz="1200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Minimum criteria</a:t>
              </a:r>
              <a:endParaRPr sz="1200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07" name="Google Shape;307;p30"/>
          <p:cNvGrpSpPr/>
          <p:nvPr/>
        </p:nvGrpSpPr>
        <p:grpSpPr>
          <a:xfrm>
            <a:off x="3603275" y="1957150"/>
            <a:ext cx="1709124" cy="1897975"/>
            <a:chOff x="2699425" y="1957150"/>
            <a:chExt cx="1709124" cy="1897975"/>
          </a:xfrm>
        </p:grpSpPr>
        <p:sp>
          <p:nvSpPr>
            <p:cNvPr id="308" name="Google Shape;308;p30"/>
            <p:cNvSpPr/>
            <p:nvPr/>
          </p:nvSpPr>
          <p:spPr>
            <a:xfrm>
              <a:off x="3108050" y="1957150"/>
              <a:ext cx="883500" cy="594300"/>
            </a:xfrm>
            <a:prstGeom prst="ellipse">
              <a:avLst/>
            </a:prstGeom>
            <a:noFill/>
            <a:ln cap="flat" cmpd="sng" w="38100">
              <a:solidFill>
                <a:srgbClr val="A7291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30"/>
            <p:cNvSpPr txBox="1"/>
            <p:nvPr/>
          </p:nvSpPr>
          <p:spPr>
            <a:xfrm>
              <a:off x="2699425" y="2660925"/>
              <a:ext cx="1709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FX-FAIL</a:t>
              </a:r>
              <a:endParaRPr b="1" sz="1000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0" name="Google Shape;310;p30"/>
            <p:cNvSpPr txBox="1"/>
            <p:nvPr/>
          </p:nvSpPr>
          <p:spPr>
            <a:xfrm>
              <a:off x="2913650" y="3117725"/>
              <a:ext cx="14949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Credit awarded after submitting extra work </a:t>
              </a:r>
              <a:endParaRPr sz="1200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1" name="Google Shape;311;p30"/>
            <p:cNvSpPr txBox="1"/>
            <p:nvPr/>
          </p:nvSpPr>
          <p:spPr>
            <a:xfrm>
              <a:off x="3327950" y="2118325"/>
              <a:ext cx="5943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800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5</a:t>
              </a:r>
              <a:r>
                <a:rPr b="1" lang="en" sz="800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0</a:t>
              </a:r>
              <a:r>
                <a:rPr b="1" lang="en" sz="800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 %</a:t>
              </a:r>
              <a:endParaRPr b="1" sz="800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12" name="Google Shape;312;p30"/>
          <p:cNvGrpSpPr/>
          <p:nvPr/>
        </p:nvGrpSpPr>
        <p:grpSpPr>
          <a:xfrm>
            <a:off x="6241547" y="1992991"/>
            <a:ext cx="1655284" cy="1826306"/>
            <a:chOff x="4781413" y="1969425"/>
            <a:chExt cx="1709121" cy="1885706"/>
          </a:xfrm>
        </p:grpSpPr>
        <p:sp>
          <p:nvSpPr>
            <p:cNvPr id="313" name="Google Shape;313;p30"/>
            <p:cNvSpPr/>
            <p:nvPr/>
          </p:nvSpPr>
          <p:spPr>
            <a:xfrm>
              <a:off x="5182400" y="1969425"/>
              <a:ext cx="985800" cy="594300"/>
            </a:xfrm>
            <a:prstGeom prst="ellipse">
              <a:avLst/>
            </a:prstGeom>
            <a:noFill/>
            <a:ln cap="flat" cmpd="sng" w="36900">
              <a:solidFill>
                <a:srgbClr val="8585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8550" lIns="88550" spcFirstLastPara="1" rIns="88550" wrap="square" tIns="885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5"/>
            </a:p>
          </p:txBody>
        </p:sp>
        <p:sp>
          <p:nvSpPr>
            <p:cNvPr id="314" name="Google Shape;314;p30"/>
            <p:cNvSpPr txBox="1"/>
            <p:nvPr/>
          </p:nvSpPr>
          <p:spPr>
            <a:xfrm>
              <a:off x="4781413" y="2689087"/>
              <a:ext cx="1709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88550" lIns="88550" spcFirstLastPara="1" rIns="88550" wrap="square" tIns="8855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968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F-FAIL</a:t>
              </a:r>
              <a:endParaRPr b="1" sz="968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5" name="Google Shape;315;p30"/>
            <p:cNvSpPr txBox="1"/>
            <p:nvPr/>
          </p:nvSpPr>
          <p:spPr>
            <a:xfrm>
              <a:off x="5097034" y="3117731"/>
              <a:ext cx="13935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8550" lIns="88550" spcFirstLastPara="1" rIns="88550" wrap="square" tIns="8855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550"/>
                </a:spcAft>
                <a:buNone/>
              </a:pPr>
              <a:r>
                <a:rPr lang="en" sz="1259">
                  <a:solidFill>
                    <a:schemeClr val="accent3"/>
                  </a:solidFill>
                  <a:latin typeface="Roboto"/>
                  <a:ea typeface="Roboto"/>
                  <a:cs typeface="Roboto"/>
                  <a:sym typeface="Roboto"/>
                </a:rPr>
                <a:t>Considerable</a:t>
              </a:r>
              <a:r>
                <a:rPr lang="en" sz="1259">
                  <a:solidFill>
                    <a:schemeClr val="accent3"/>
                  </a:solidFill>
                  <a:latin typeface="Roboto"/>
                  <a:ea typeface="Roboto"/>
                  <a:cs typeface="Roboto"/>
                  <a:sym typeface="Roboto"/>
                </a:rPr>
                <a:t> amount of work required</a:t>
              </a:r>
              <a:r>
                <a:rPr lang="en" sz="1162">
                  <a:solidFill>
                    <a:schemeClr val="accent2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sz="1162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6" name="Google Shape;316;p30"/>
            <p:cNvSpPr txBox="1"/>
            <p:nvPr/>
          </p:nvSpPr>
          <p:spPr>
            <a:xfrm>
              <a:off x="5303000" y="2106075"/>
              <a:ext cx="7446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8550" lIns="88550" spcFirstLastPara="1" rIns="88550" wrap="square" tIns="8855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550"/>
                </a:spcAft>
                <a:buNone/>
              </a:pPr>
              <a:r>
                <a:rPr b="1" lang="en" sz="774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Less than 50%</a:t>
              </a:r>
              <a:endParaRPr b="1" sz="774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17" name="Google Shape;317;p30"/>
          <p:cNvSpPr/>
          <p:nvPr/>
        </p:nvSpPr>
        <p:spPr>
          <a:xfrm>
            <a:off x="5244613" y="2248124"/>
            <a:ext cx="594300" cy="36900"/>
          </a:xfrm>
          <a:prstGeom prst="roundRect">
            <a:avLst>
              <a:gd fmla="val 50000" name="adj"/>
            </a:avLst>
          </a:prstGeom>
          <a:solidFill>
            <a:srgbClr val="85858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31"/>
          <p:cNvPicPr preferRelativeResize="0"/>
          <p:nvPr/>
        </p:nvPicPr>
        <p:blipFill rotWithShape="1">
          <a:blip r:embed="rId3">
            <a:alphaModFix/>
          </a:blip>
          <a:srcRect b="14093" l="2132" r="6751" t="6554"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31"/>
          <p:cNvSpPr txBox="1"/>
          <p:nvPr>
            <p:ph type="title"/>
          </p:nvPr>
        </p:nvSpPr>
        <p:spPr>
          <a:xfrm>
            <a:off x="1195075" y="561900"/>
            <a:ext cx="6904500" cy="40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900">
                <a:solidFill>
                  <a:schemeClr val="accent2"/>
                </a:solidFill>
                <a:highlight>
                  <a:schemeClr val="dk2"/>
                </a:highlight>
                <a:latin typeface="Arial"/>
                <a:ea typeface="Arial"/>
                <a:cs typeface="Arial"/>
                <a:sym typeface="Arial"/>
              </a:rPr>
              <a:t>ضمان الجودة في إطار بولونيا</a:t>
            </a:r>
            <a:endParaRPr b="0" sz="1900">
              <a:solidFill>
                <a:schemeClr val="accent2"/>
              </a:solidFill>
              <a:highlight>
                <a:schemeClr val="dk2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900">
                <a:solidFill>
                  <a:schemeClr val="accent2"/>
                </a:solidFill>
                <a:highlight>
                  <a:schemeClr val="dk2"/>
                </a:highlight>
                <a:latin typeface="Arial"/>
                <a:ea typeface="Arial"/>
                <a:cs typeface="Arial"/>
                <a:sym typeface="Arial"/>
              </a:rPr>
              <a:t>ما المقصود به؟</a:t>
            </a:r>
            <a:endParaRPr b="0" sz="1900">
              <a:solidFill>
                <a:schemeClr val="accent2"/>
              </a:solidFill>
              <a:highlight>
                <a:schemeClr val="dk2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900">
                <a:solidFill>
                  <a:schemeClr val="accent2"/>
                </a:solidFill>
                <a:highlight>
                  <a:schemeClr val="dk2"/>
                </a:highlight>
                <a:latin typeface="Arial"/>
                <a:ea typeface="Arial"/>
                <a:cs typeface="Arial"/>
                <a:sym typeface="Arial"/>
              </a:rPr>
              <a:t>هو التأكد من أن البرامج والتدريس والتقييم تحقق معايير محددة من الجودة.</a:t>
            </a:r>
            <a:endParaRPr b="0" sz="1900">
              <a:solidFill>
                <a:schemeClr val="accent2"/>
              </a:solidFill>
              <a:highlight>
                <a:schemeClr val="dk2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900">
                <a:solidFill>
                  <a:schemeClr val="accent2"/>
                </a:solidFill>
                <a:highlight>
                  <a:schemeClr val="dk2"/>
                </a:highlight>
                <a:latin typeface="Arial"/>
                <a:ea typeface="Arial"/>
                <a:cs typeface="Arial"/>
                <a:sym typeface="Arial"/>
              </a:rPr>
              <a:t>يركز على:</a:t>
            </a:r>
            <a:endParaRPr b="0" sz="1900">
              <a:solidFill>
                <a:schemeClr val="accent2"/>
              </a:solidFill>
              <a:highlight>
                <a:schemeClr val="dk2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900">
                <a:solidFill>
                  <a:schemeClr val="accent2"/>
                </a:solidFill>
                <a:highlight>
                  <a:schemeClr val="dk2"/>
                </a:highlight>
                <a:latin typeface="Arial"/>
                <a:ea typeface="Arial"/>
                <a:cs typeface="Arial"/>
                <a:sym typeface="Arial"/>
              </a:rPr>
              <a:t>(Learning Outcomes) صياغة مخرجات التعلم •</a:t>
            </a:r>
            <a:endParaRPr b="0" sz="1900">
              <a:solidFill>
                <a:schemeClr val="accent2"/>
              </a:solidFill>
              <a:highlight>
                <a:schemeClr val="dk2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900">
                <a:solidFill>
                  <a:schemeClr val="accent2"/>
                </a:solidFill>
                <a:highlight>
                  <a:schemeClr val="dk2"/>
                </a:highlight>
                <a:latin typeface="Arial"/>
                <a:ea typeface="Arial"/>
                <a:cs typeface="Arial"/>
                <a:sym typeface="Arial"/>
              </a:rPr>
              <a:t>• المقاربة بالكفاءات</a:t>
            </a:r>
            <a:endParaRPr b="0" sz="1900">
              <a:solidFill>
                <a:schemeClr val="accent2"/>
              </a:solidFill>
              <a:highlight>
                <a:schemeClr val="dk2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900">
                <a:solidFill>
                  <a:schemeClr val="accent2"/>
                </a:solidFill>
                <a:highlight>
                  <a:schemeClr val="dk2"/>
                </a:highlight>
                <a:latin typeface="Arial"/>
                <a:ea typeface="Arial"/>
                <a:cs typeface="Arial"/>
                <a:sym typeface="Arial"/>
              </a:rPr>
              <a:t>• التقييم المستمر</a:t>
            </a:r>
            <a:endParaRPr b="0" sz="1900">
              <a:solidFill>
                <a:schemeClr val="accent2"/>
              </a:solidFill>
              <a:highlight>
                <a:schemeClr val="dk2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900">
                <a:solidFill>
                  <a:schemeClr val="accent2"/>
                </a:solidFill>
                <a:highlight>
                  <a:schemeClr val="dk2"/>
                </a:highlight>
                <a:latin typeface="Arial"/>
                <a:ea typeface="Arial"/>
                <a:cs typeface="Arial"/>
                <a:sym typeface="Arial"/>
              </a:rPr>
              <a:t>• التحسين الدوري للبرامج</a:t>
            </a:r>
            <a:endParaRPr b="0" sz="1900">
              <a:solidFill>
                <a:schemeClr val="accent2"/>
              </a:solidFill>
              <a:highlight>
                <a:schemeClr val="dk2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900">
                <a:solidFill>
                  <a:schemeClr val="accent2"/>
                </a:solidFill>
                <a:highlight>
                  <a:schemeClr val="dk2"/>
                </a:highlight>
                <a:latin typeface="Arial"/>
                <a:ea typeface="Arial"/>
                <a:cs typeface="Arial"/>
                <a:sym typeface="Arial"/>
              </a:rPr>
              <a:t>• الاعتماد الأكاديمي</a:t>
            </a:r>
            <a:endParaRPr b="0" sz="1900">
              <a:solidFill>
                <a:schemeClr val="accent2"/>
              </a:solidFill>
              <a:highlight>
                <a:schemeClr val="dk2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lang="en" sz="1900">
                <a:solidFill>
                  <a:schemeClr val="accent2"/>
                </a:solidFill>
                <a:highlight>
                  <a:schemeClr val="dk2"/>
                </a:highlight>
                <a:latin typeface="Arial"/>
                <a:ea typeface="Arial"/>
                <a:cs typeface="Arial"/>
                <a:sym typeface="Arial"/>
              </a:rPr>
              <a:t>* إذن: ضمان الجودة = آلية التأكد من نجاح تطبيق مسار بولونيا</a:t>
            </a:r>
            <a:endParaRPr b="0" sz="1900">
              <a:solidFill>
                <a:schemeClr val="dk2"/>
              </a:solidFill>
              <a:highlight>
                <a:schemeClr val="dk2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79" name="Google Shape;79;p14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4"/>
          <p:cNvSpPr txBox="1"/>
          <p:nvPr/>
        </p:nvSpPr>
        <p:spPr>
          <a:xfrm>
            <a:off x="2855550" y="687397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المحاور</a:t>
            </a:r>
            <a:r>
              <a:rPr b="1" lang="en" sz="25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b="1" lang="en" sz="25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الأساسية</a:t>
            </a:r>
            <a:endParaRPr b="1" sz="25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1" name="Google Shape;81;p14"/>
          <p:cNvSpPr txBox="1"/>
          <p:nvPr>
            <p:ph idx="4294967295" type="body"/>
          </p:nvPr>
        </p:nvSpPr>
        <p:spPr>
          <a:xfrm>
            <a:off x="2855550" y="1377480"/>
            <a:ext cx="3432900" cy="33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Lato Black"/>
              <a:buAutoNum type="arabicPeriod"/>
            </a:pPr>
            <a:r>
              <a:rPr lang="en" sz="1700">
                <a:latin typeface="Lato Black"/>
                <a:ea typeface="Lato Black"/>
                <a:cs typeface="Lato Black"/>
                <a:sym typeface="Lato Black"/>
              </a:rPr>
              <a:t>ماهو مسار بولونيا؟</a:t>
            </a:r>
            <a:endParaRPr sz="1700">
              <a:latin typeface="Lato Black"/>
              <a:ea typeface="Lato Black"/>
              <a:cs typeface="Lato Black"/>
              <a:sym typeface="Lato Black"/>
            </a:endParaRPr>
          </a:p>
          <a:p>
            <a:pPr indent="-336550" lvl="0" marL="457200" rtl="1" algn="r">
              <a:spcBef>
                <a:spcPts val="0"/>
              </a:spcBef>
              <a:spcAft>
                <a:spcPts val="0"/>
              </a:spcAft>
              <a:buSzPts val="1700"/>
              <a:buFont typeface="Lato Black"/>
              <a:buAutoNum type="arabicPeriod"/>
            </a:pPr>
            <a:r>
              <a:rPr lang="en" sz="1700">
                <a:latin typeface="Lato Black"/>
                <a:ea typeface="Lato Black"/>
                <a:cs typeface="Lato Black"/>
                <a:sym typeface="Lato Black"/>
              </a:rPr>
              <a:t>الجدول الزمني للتطبيق في العراق</a:t>
            </a:r>
            <a:endParaRPr sz="1700">
              <a:latin typeface="Lato Black"/>
              <a:ea typeface="Lato Black"/>
              <a:cs typeface="Lato Black"/>
              <a:sym typeface="Lato Black"/>
            </a:endParaRPr>
          </a:p>
          <a:p>
            <a:pPr indent="-336550" lvl="0" marL="457200" rtl="1" algn="r">
              <a:spcBef>
                <a:spcPts val="0"/>
              </a:spcBef>
              <a:spcAft>
                <a:spcPts val="0"/>
              </a:spcAft>
              <a:buSzPts val="1700"/>
              <a:buFont typeface="Lato Black"/>
              <a:buAutoNum type="arabicPeriod"/>
            </a:pPr>
            <a:r>
              <a:rPr lang="en" sz="1700">
                <a:latin typeface="Lato Black"/>
                <a:ea typeface="Lato Black"/>
                <a:cs typeface="Lato Black"/>
                <a:sym typeface="Lato Black"/>
              </a:rPr>
              <a:t>آلية</a:t>
            </a:r>
            <a:r>
              <a:rPr lang="en" sz="1700">
                <a:latin typeface="Lato Black"/>
                <a:ea typeface="Lato Black"/>
                <a:cs typeface="Lato Black"/>
                <a:sym typeface="Lato Black"/>
              </a:rPr>
              <a:t> التطبيق العملي (المنظومة الالكترونية)</a:t>
            </a:r>
            <a:endParaRPr sz="1700">
              <a:latin typeface="Lato Black"/>
              <a:ea typeface="Lato Black"/>
              <a:cs typeface="Lato Black"/>
              <a:sym typeface="Lato Black"/>
            </a:endParaRPr>
          </a:p>
          <a:p>
            <a:pPr indent="-336550" lvl="0" marL="457200" rtl="1" algn="r">
              <a:spcBef>
                <a:spcPts val="0"/>
              </a:spcBef>
              <a:spcAft>
                <a:spcPts val="0"/>
              </a:spcAft>
              <a:buSzPts val="1700"/>
              <a:buFont typeface="Lato Black"/>
              <a:buAutoNum type="arabicPeriod"/>
            </a:pPr>
            <a:r>
              <a:rPr lang="en" sz="1700">
                <a:latin typeface="Lato Black"/>
                <a:ea typeface="Lato Black"/>
                <a:cs typeface="Lato Black"/>
                <a:sym typeface="Lato Black"/>
              </a:rPr>
              <a:t>الركائز </a:t>
            </a:r>
            <a:r>
              <a:rPr lang="en" sz="1700">
                <a:latin typeface="Lato Black"/>
                <a:ea typeface="Lato Black"/>
                <a:cs typeface="Lato Black"/>
                <a:sym typeface="Lato Black"/>
              </a:rPr>
              <a:t>الأساسية</a:t>
            </a:r>
            <a:r>
              <a:rPr lang="en" sz="1700">
                <a:latin typeface="Lato Black"/>
                <a:ea typeface="Lato Black"/>
                <a:cs typeface="Lato Black"/>
                <a:sym typeface="Lato Black"/>
              </a:rPr>
              <a:t> للنظام</a:t>
            </a:r>
            <a:endParaRPr sz="1700">
              <a:latin typeface="Lato Black"/>
              <a:ea typeface="Lato Black"/>
              <a:cs typeface="Lato Black"/>
              <a:sym typeface="Lato Black"/>
            </a:endParaRPr>
          </a:p>
          <a:p>
            <a:pPr indent="-336550" lvl="0" marL="457200" rtl="1" algn="r">
              <a:spcBef>
                <a:spcPts val="0"/>
              </a:spcBef>
              <a:spcAft>
                <a:spcPts val="0"/>
              </a:spcAft>
              <a:buSzPts val="1700"/>
              <a:buFont typeface="Lato Black"/>
              <a:buAutoNum type="arabicPeriod"/>
            </a:pPr>
            <a:r>
              <a:rPr lang="en" sz="1700">
                <a:latin typeface="Lato Black"/>
                <a:ea typeface="Lato Black"/>
                <a:cs typeface="Lato Black"/>
                <a:sym typeface="Lato Black"/>
              </a:rPr>
              <a:t>هيكلية الوحدات ECTS في العراق</a:t>
            </a:r>
            <a:endParaRPr sz="1700">
              <a:latin typeface="Lato Black"/>
              <a:ea typeface="Lato Black"/>
              <a:cs typeface="Lato Black"/>
              <a:sym typeface="Lato Black"/>
            </a:endParaRPr>
          </a:p>
          <a:p>
            <a:pPr indent="-336550" lvl="0" marL="457200" rtl="1" algn="r">
              <a:spcBef>
                <a:spcPts val="0"/>
              </a:spcBef>
              <a:spcAft>
                <a:spcPts val="0"/>
              </a:spcAft>
              <a:buSzPts val="1700"/>
              <a:buFont typeface="Lato Black"/>
              <a:buAutoNum type="arabicPeriod"/>
            </a:pPr>
            <a:r>
              <a:rPr lang="en" sz="1700">
                <a:latin typeface="Lato Black"/>
                <a:ea typeface="Lato Black"/>
                <a:cs typeface="Lato Black"/>
                <a:sym typeface="Lato Black"/>
              </a:rPr>
              <a:t>التقويم </a:t>
            </a:r>
            <a:r>
              <a:rPr lang="en" sz="1700">
                <a:latin typeface="Lato Black"/>
                <a:ea typeface="Lato Black"/>
                <a:cs typeface="Lato Black"/>
                <a:sym typeface="Lato Black"/>
              </a:rPr>
              <a:t>الأكاديمي</a:t>
            </a:r>
            <a:r>
              <a:rPr lang="en" sz="1700">
                <a:latin typeface="Lato Black"/>
                <a:ea typeface="Lato Black"/>
                <a:cs typeface="Lato Black"/>
                <a:sym typeface="Lato Black"/>
              </a:rPr>
              <a:t> والامتحانات </a:t>
            </a:r>
            <a:endParaRPr sz="1700">
              <a:latin typeface="Lato Black"/>
              <a:ea typeface="Lato Black"/>
              <a:cs typeface="Lato Black"/>
              <a:sym typeface="Lato Black"/>
            </a:endParaRPr>
          </a:p>
          <a:p>
            <a:pPr indent="-336550" lvl="0" marL="457200" rtl="1" algn="r">
              <a:spcBef>
                <a:spcPts val="0"/>
              </a:spcBef>
              <a:spcAft>
                <a:spcPts val="0"/>
              </a:spcAft>
              <a:buSzPts val="1700"/>
              <a:buFont typeface="Lato Black"/>
              <a:buAutoNum type="arabicPeriod"/>
            </a:pPr>
            <a:r>
              <a:rPr lang="en" sz="1700">
                <a:latin typeface="Lato Black"/>
                <a:ea typeface="Lato Black"/>
                <a:cs typeface="Lato Black"/>
                <a:sym typeface="Lato Black"/>
              </a:rPr>
              <a:t>مميزات النظام للطالب </a:t>
            </a:r>
            <a:endParaRPr sz="1700">
              <a:latin typeface="Lato Black"/>
              <a:ea typeface="Lato Black"/>
              <a:cs typeface="Lato Black"/>
              <a:sym typeface="Lato Black"/>
            </a:endParaRPr>
          </a:p>
          <a:p>
            <a:pPr indent="-336550" lvl="0" marL="457200" rtl="1" algn="r">
              <a:spcBef>
                <a:spcPts val="0"/>
              </a:spcBef>
              <a:spcAft>
                <a:spcPts val="0"/>
              </a:spcAft>
              <a:buSzPts val="1700"/>
              <a:buFont typeface="Lato Black"/>
              <a:buAutoNum type="arabicPeriod"/>
            </a:pPr>
            <a:r>
              <a:rPr lang="en" sz="1700">
                <a:latin typeface="Lato Black"/>
                <a:ea typeface="Lato Black"/>
                <a:cs typeface="Lato Black"/>
                <a:sym typeface="Lato Black"/>
              </a:rPr>
              <a:t>متطلبات النجاح في المسار</a:t>
            </a:r>
            <a:endParaRPr sz="1700">
              <a:latin typeface="Lato Black"/>
              <a:ea typeface="Lato Black"/>
              <a:cs typeface="Lato Black"/>
              <a:sym typeface="Lato Black"/>
            </a:endParaRPr>
          </a:p>
          <a:p>
            <a:pPr indent="-336550" lvl="0" marL="457200" rtl="1" algn="r">
              <a:spcBef>
                <a:spcPts val="0"/>
              </a:spcBef>
              <a:spcAft>
                <a:spcPts val="0"/>
              </a:spcAft>
              <a:buSzPts val="1700"/>
              <a:buFont typeface="Lato Black"/>
              <a:buAutoNum type="arabicPeriod"/>
            </a:pPr>
            <a:r>
              <a:rPr lang="en" sz="1700">
                <a:latin typeface="Lato Black"/>
                <a:ea typeface="Lato Black"/>
                <a:cs typeface="Lato Black"/>
                <a:sym typeface="Lato Black"/>
              </a:rPr>
              <a:t>التحديات </a:t>
            </a:r>
            <a:r>
              <a:rPr lang="en" sz="1700">
                <a:latin typeface="Lato Black"/>
                <a:ea typeface="Lato Black"/>
                <a:cs typeface="Lato Black"/>
                <a:sym typeface="Lato Black"/>
              </a:rPr>
              <a:t>التي</a:t>
            </a:r>
            <a:r>
              <a:rPr lang="en" sz="1700">
                <a:latin typeface="Lato Black"/>
                <a:ea typeface="Lato Black"/>
                <a:cs typeface="Lato Black"/>
                <a:sym typeface="Lato Black"/>
              </a:rPr>
              <a:t> تواجه التطبيق في العراق</a:t>
            </a:r>
            <a:endParaRPr sz="1700"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900">
              <a:latin typeface="Lato Black"/>
              <a:ea typeface="Lato Black"/>
              <a:cs typeface="Lato Black"/>
              <a:sym typeface="Lato Black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5-11-19 at 11.48.18 PM.png" id="328" name="Google Shape;328;p32"/>
          <p:cNvPicPr preferRelativeResize="0"/>
          <p:nvPr/>
        </p:nvPicPr>
        <p:blipFill rotWithShape="1">
          <a:blip r:embed="rId3">
            <a:alphaModFix/>
          </a:blip>
          <a:srcRect b="0" l="26321" r="26321" t="0"/>
          <a:stretch/>
        </p:blipFill>
        <p:spPr>
          <a:xfrm>
            <a:off x="0" y="0"/>
            <a:ext cx="45672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32"/>
          <p:cNvSpPr txBox="1"/>
          <p:nvPr>
            <p:ph idx="1" type="body"/>
          </p:nvPr>
        </p:nvSpPr>
        <p:spPr>
          <a:xfrm>
            <a:off x="4704325" y="228025"/>
            <a:ext cx="4162200" cy="468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</a:endParaRPr>
          </a:p>
          <a:p>
            <a:pPr indent="0" lvl="0" marL="0" rtl="1" algn="r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</a:rPr>
              <a:t>الخاتمة</a:t>
            </a:r>
            <a:endParaRPr b="1" sz="3000">
              <a:solidFill>
                <a:schemeClr val="dk1"/>
              </a:solidFill>
            </a:endParaRPr>
          </a:p>
          <a:p>
            <a:pPr indent="0" lvl="0" marL="0" rtl="1" algn="r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000"/>
              <a:t>هو بوابة العراق</a:t>
            </a:r>
            <a:r>
              <a:rPr b="1" lang="en" sz="2000">
                <a:solidFill>
                  <a:schemeClr val="dk1"/>
                </a:solidFill>
              </a:rPr>
              <a:t> للاندماج</a:t>
            </a:r>
            <a:r>
              <a:rPr b="1" lang="en" sz="2000"/>
              <a:t> في المجتمع </a:t>
            </a:r>
            <a:r>
              <a:rPr b="1" lang="en" sz="2000"/>
              <a:t>الأكاديمي</a:t>
            </a:r>
            <a:r>
              <a:rPr b="1" lang="en" sz="2000"/>
              <a:t> العالمي ليس مجرد نظام </a:t>
            </a:r>
            <a:r>
              <a:rPr b="1" lang="en" sz="2000"/>
              <a:t>إداري</a:t>
            </a:r>
            <a:r>
              <a:rPr b="1" lang="en" sz="2000"/>
              <a:t> بل هو فرصة لتطوير التفكير النقدي والمهارات المهنية….اذا مسار بولونيا هو </a:t>
            </a:r>
            <a:r>
              <a:rPr b="1" lang="en" sz="2000"/>
              <a:t>الإطار</a:t>
            </a:r>
            <a:r>
              <a:rPr b="1" lang="en" sz="2000"/>
              <a:t> العام </a:t>
            </a:r>
            <a:r>
              <a:rPr b="1" lang="en" sz="2000"/>
              <a:t>أو</a:t>
            </a:r>
            <a:r>
              <a:rPr b="1" lang="en" sz="2000"/>
              <a:t> </a:t>
            </a:r>
            <a:r>
              <a:rPr b="1" lang="en" sz="2000">
                <a:solidFill>
                  <a:schemeClr val="dk1"/>
                </a:solidFill>
              </a:rPr>
              <a:t>الفلسفة</a:t>
            </a:r>
            <a:r>
              <a:rPr b="1" lang="en" sz="2000"/>
              <a:t> الأصلاحية.</a:t>
            </a:r>
            <a:endParaRPr b="1" sz="2000"/>
          </a:p>
          <a:p>
            <a:pPr indent="0" lvl="0" marL="0" rtl="1" algn="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1" algn="r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2000"/>
              <a:t>معتمد على التزام الطالب بمتطلبات "</a:t>
            </a:r>
            <a:r>
              <a:rPr b="1" lang="en" sz="2000">
                <a:solidFill>
                  <a:schemeClr val="dk1"/>
                </a:solidFill>
              </a:rPr>
              <a:t>الجهد</a:t>
            </a:r>
            <a:r>
              <a:rPr b="1" lang="en" sz="2000"/>
              <a:t>" والتحول الرقمي. </a:t>
            </a:r>
            <a:endParaRPr b="1" sz="2000"/>
          </a:p>
        </p:txBody>
      </p:sp>
      <p:grpSp>
        <p:nvGrpSpPr>
          <p:cNvPr id="330" name="Google Shape;330;p32"/>
          <p:cNvGrpSpPr/>
          <p:nvPr/>
        </p:nvGrpSpPr>
        <p:grpSpPr>
          <a:xfrm>
            <a:off x="1068410" y="1624226"/>
            <a:ext cx="2784341" cy="3629108"/>
            <a:chOff x="6944800" y="684231"/>
            <a:chExt cx="7490829" cy="3629108"/>
          </a:xfrm>
        </p:grpSpPr>
        <p:pic>
          <p:nvPicPr>
            <p:cNvPr id="331" name="Google Shape;331;p3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1744075" y="18083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iece of duct tape sticking a note to the slide" id="332" name="Google Shape;332;p32"/>
            <p:cNvPicPr preferRelativeResize="0"/>
            <p:nvPr/>
          </p:nvPicPr>
          <p:blipFill rotWithShape="1">
            <a:blip r:embed="rId5">
              <a:alphaModFix/>
            </a:blip>
            <a:srcRect b="10011" l="9244" r="2118" t="5926"/>
            <a:stretch/>
          </p:blipFill>
          <p:spPr>
            <a:xfrm rot="154826">
              <a:off x="13350288" y="2446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3" name="Google Shape;333;p32"/>
            <p:cNvSpPr txBox="1"/>
            <p:nvPr/>
          </p:nvSpPr>
          <p:spPr>
            <a:xfrm>
              <a:off x="6944800" y="684231"/>
              <a:ext cx="1929000" cy="200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Tip</a:t>
              </a:r>
              <a:endParaRPr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0" lvl="0" marL="0" rtl="0" algn="l">
                <a:spcBef>
                  <a:spcPts val="800"/>
                </a:spcBef>
                <a:spcAft>
                  <a:spcPts val="800"/>
                </a:spcAft>
                <a:buNone/>
              </a:pPr>
              <a:r>
                <a:rPr lang="en" sz="12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Show how your solution helps the person in </a:t>
              </a:r>
              <a:br>
                <a:rPr lang="en" sz="12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</a:br>
              <a:r>
                <a:rPr lang="en" sz="12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the story reach his or </a:t>
              </a:r>
              <a:br>
                <a:rPr lang="en" sz="12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</a:br>
              <a:r>
                <a:rPr lang="en" sz="12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her goals.</a:t>
              </a:r>
              <a:endParaRPr b="1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pic>
        <p:nvPicPr>
          <p:cNvPr id="334" name="Google Shape;334;p32" title="IMG_9033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10638" y="2797725"/>
            <a:ext cx="2324100" cy="233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32" title="IMG_9035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375" y="2675770"/>
            <a:ext cx="4238625" cy="257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32" title="IMG_9031.JP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0" y="25"/>
            <a:ext cx="4567201" cy="52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32"/>
          <p:cNvSpPr/>
          <p:nvPr/>
        </p:nvSpPr>
        <p:spPr>
          <a:xfrm>
            <a:off x="6168125" y="788100"/>
            <a:ext cx="1570800" cy="722100"/>
          </a:xfrm>
          <a:prstGeom prst="cloud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مسار بولونيا</a:t>
            </a:r>
            <a:endParaRPr sz="2100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8" name="Google Shape;338;p32"/>
          <p:cNvSpPr/>
          <p:nvPr/>
        </p:nvSpPr>
        <p:spPr>
          <a:xfrm>
            <a:off x="6320225" y="3280513"/>
            <a:ext cx="1418700" cy="633300"/>
          </a:xfrm>
          <a:prstGeom prst="cloud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النجاح</a:t>
            </a:r>
            <a:endParaRPr sz="2300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>
            <p:ph idx="4294967295" type="title"/>
          </p:nvPr>
        </p:nvSpPr>
        <p:spPr>
          <a:xfrm>
            <a:off x="535775" y="712150"/>
            <a:ext cx="71394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200">
                <a:solidFill>
                  <a:schemeClr val="dk1"/>
                </a:solidFill>
              </a:rPr>
              <a:t>Bologna Process نظام مسار بولونيا</a:t>
            </a:r>
            <a:endParaRPr sz="2000"/>
          </a:p>
        </p:txBody>
      </p:sp>
      <p:sp>
        <p:nvSpPr>
          <p:cNvPr id="87" name="Google Shape;87;p15"/>
          <p:cNvSpPr txBox="1"/>
          <p:nvPr>
            <p:ph idx="4294967295" type="title"/>
          </p:nvPr>
        </p:nvSpPr>
        <p:spPr>
          <a:xfrm>
            <a:off x="535775" y="1480150"/>
            <a:ext cx="5725500" cy="35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latin typeface="Lato"/>
                <a:ea typeface="Lato"/>
                <a:cs typeface="Lato"/>
                <a:sym typeface="Lato"/>
              </a:rPr>
              <a:t>كلمة "مسار" </a:t>
            </a:r>
            <a:r>
              <a:rPr b="0" lang="en" sz="1800">
                <a:latin typeface="Lato"/>
                <a:ea typeface="Lato"/>
                <a:cs typeface="Lato"/>
                <a:sym typeface="Lato"/>
              </a:rPr>
              <a:t>تشير الى</a:t>
            </a:r>
            <a:r>
              <a:rPr b="0" lang="en" sz="1800">
                <a:latin typeface="Lato"/>
                <a:ea typeface="Lato"/>
                <a:cs typeface="Lato"/>
                <a:sym typeface="Lato"/>
              </a:rPr>
              <a:t> عملية </a:t>
            </a:r>
            <a:r>
              <a:rPr b="0" lang="en" sz="1800">
                <a:latin typeface="Lato"/>
                <a:ea typeface="Lato"/>
                <a:cs typeface="Lato"/>
                <a:sym typeface="Lato"/>
              </a:rPr>
              <a:t>إصلاح</a:t>
            </a:r>
            <a:r>
              <a:rPr b="0" lang="en" sz="1800">
                <a:latin typeface="Lato"/>
                <a:ea typeface="Lato"/>
                <a:cs typeface="Lato"/>
                <a:sym typeface="Lato"/>
              </a:rPr>
              <a:t> تعليمي مستمرة تدر</a:t>
            </a:r>
            <a:r>
              <a:rPr b="0" lang="en" sz="1800">
                <a:latin typeface="Lato"/>
                <a:ea typeface="Lato"/>
                <a:cs typeface="Lato"/>
                <a:sym typeface="Lato"/>
              </a:rPr>
              <a:t>يجية</a:t>
            </a:r>
            <a:r>
              <a:rPr b="0" lang="en" sz="1800">
                <a:latin typeface="Lato"/>
                <a:ea typeface="Lato"/>
                <a:cs typeface="Lato"/>
                <a:sym typeface="Lato"/>
              </a:rPr>
              <a:t> في خدمة التعليم العالي هي ليس قانونا واحدا بل مجموعة مراحل واتفاقيات متتابعة ولهذا سمي ب"مسار"</a:t>
            </a:r>
            <a:endParaRPr b="0"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1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0" lang="en" sz="1800">
                <a:latin typeface="Lato"/>
                <a:ea typeface="Lato"/>
                <a:cs typeface="Lato"/>
                <a:sym typeface="Lato"/>
              </a:rPr>
              <a:t>أما</a:t>
            </a:r>
            <a:r>
              <a:rPr b="0" lang="en" sz="1800">
                <a:latin typeface="Lato"/>
                <a:ea typeface="Lato"/>
                <a:cs typeface="Lato"/>
                <a:sym typeface="Lato"/>
              </a:rPr>
              <a:t> كلمة "بولونيا"  كما هو واضح فانها تشير الى مدينة بولونيا في </a:t>
            </a:r>
            <a:r>
              <a:rPr b="0" lang="en" sz="1800">
                <a:latin typeface="Lato"/>
                <a:ea typeface="Lato"/>
                <a:cs typeface="Lato"/>
                <a:sym typeface="Lato"/>
              </a:rPr>
              <a:t>إيطاليا</a:t>
            </a:r>
            <a:r>
              <a:rPr b="0" lang="en" sz="1800">
                <a:latin typeface="Lato"/>
                <a:ea typeface="Lato"/>
                <a:cs typeface="Lato"/>
                <a:sym typeface="Lato"/>
              </a:rPr>
              <a:t> وفيها جامعة بولونيا العريقة التي </a:t>
            </a:r>
            <a:r>
              <a:rPr b="0" lang="en" sz="1800">
                <a:latin typeface="Lato"/>
                <a:ea typeface="Lato"/>
                <a:cs typeface="Lato"/>
                <a:sym typeface="Lato"/>
              </a:rPr>
              <a:t>أسست</a:t>
            </a:r>
            <a:r>
              <a:rPr b="0" lang="en" sz="1800">
                <a:latin typeface="Lato"/>
                <a:ea typeface="Lato"/>
                <a:cs typeface="Lato"/>
                <a:sym typeface="Lato"/>
              </a:rPr>
              <a:t> في عام </a:t>
            </a:r>
            <a:r>
              <a:rPr b="0" lang="en" sz="1800">
                <a:latin typeface="Lato"/>
                <a:ea typeface="Lato"/>
                <a:cs typeface="Lato"/>
                <a:sym typeface="Lato"/>
              </a:rPr>
              <a:t>1088 م</a:t>
            </a:r>
            <a:r>
              <a:rPr b="0" lang="en" sz="1800">
                <a:latin typeface="Lato"/>
                <a:ea typeface="Lato"/>
                <a:cs typeface="Lato"/>
                <a:sym typeface="Lato"/>
              </a:rPr>
              <a:t> واختير الاسم تحديدا لان "بولونيا" تمثل رمزا تاريخيا للتعليم الجامعي في </a:t>
            </a:r>
            <a:r>
              <a:rPr b="0" lang="en" sz="1800">
                <a:latin typeface="Lato"/>
                <a:ea typeface="Lato"/>
                <a:cs typeface="Lato"/>
                <a:sym typeface="Lato"/>
              </a:rPr>
              <a:t>أوروبا</a:t>
            </a:r>
            <a:r>
              <a:rPr b="0" lang="en" sz="1800">
                <a:latin typeface="Lato"/>
                <a:ea typeface="Lato"/>
                <a:cs typeface="Lato"/>
                <a:sym typeface="Lato"/>
              </a:rPr>
              <a:t>.</a:t>
            </a:r>
            <a:endParaRPr b="0"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1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0" lang="en" sz="1800">
                <a:latin typeface="Lato"/>
                <a:ea typeface="Lato"/>
                <a:cs typeface="Lato"/>
                <a:sym typeface="Lato"/>
              </a:rPr>
              <a:t>مصطلح "مسار بولونيا"هي </a:t>
            </a:r>
            <a:r>
              <a:rPr b="0" lang="en" sz="1800">
                <a:latin typeface="Lato"/>
                <a:ea typeface="Lato"/>
                <a:cs typeface="Lato"/>
                <a:sym typeface="Lato"/>
              </a:rPr>
              <a:t>مبادرة</a:t>
            </a:r>
            <a:r>
              <a:rPr b="0" lang="en" sz="1800">
                <a:latin typeface="Lato"/>
                <a:ea typeface="Lato"/>
                <a:cs typeface="Lato"/>
                <a:sym typeface="Lato"/>
              </a:rPr>
              <a:t> حكومية </a:t>
            </a:r>
            <a:r>
              <a:rPr b="0" lang="en" sz="1800">
                <a:latin typeface="Lato"/>
                <a:ea typeface="Lato"/>
                <a:cs typeface="Lato"/>
                <a:sym typeface="Lato"/>
              </a:rPr>
              <a:t>أوروبية تم توقيعها</a:t>
            </a:r>
            <a:r>
              <a:rPr b="0" lang="en" sz="1800">
                <a:latin typeface="Lato"/>
                <a:ea typeface="Lato"/>
                <a:cs typeface="Lato"/>
                <a:sym typeface="Lato"/>
              </a:rPr>
              <a:t> سنة </a:t>
            </a:r>
            <a:r>
              <a:rPr b="0" lang="en" sz="1800">
                <a:latin typeface="Lato"/>
                <a:ea typeface="Lato"/>
                <a:cs typeface="Lato"/>
                <a:sym typeface="Lato"/>
              </a:rPr>
              <a:t>1999 في</a:t>
            </a:r>
            <a:r>
              <a:rPr b="0" lang="en" sz="1800">
                <a:latin typeface="Lato"/>
                <a:ea typeface="Lato"/>
                <a:cs typeface="Lato"/>
                <a:sym typeface="Lato"/>
              </a:rPr>
              <a:t> المدينة عينها وبمناسبة مرور الذكرى </a:t>
            </a:r>
            <a:r>
              <a:rPr b="0" lang="en" sz="1800">
                <a:latin typeface="Lato"/>
                <a:ea typeface="Lato"/>
                <a:cs typeface="Lato"/>
                <a:sym typeface="Lato"/>
              </a:rPr>
              <a:t>الـ 900</a:t>
            </a:r>
            <a:r>
              <a:rPr b="0" lang="en" sz="1800">
                <a:latin typeface="Lato"/>
                <a:ea typeface="Lato"/>
                <a:cs typeface="Lato"/>
                <a:sym typeface="Lato"/>
              </a:rPr>
              <a:t> </a:t>
            </a:r>
            <a:r>
              <a:rPr b="0" lang="en" sz="1800">
                <a:latin typeface="Lato"/>
                <a:ea typeface="Lato"/>
                <a:cs typeface="Lato"/>
                <a:sym typeface="Lato"/>
              </a:rPr>
              <a:t>لتأسيس</a:t>
            </a:r>
            <a:r>
              <a:rPr b="0" lang="en" sz="1800">
                <a:latin typeface="Lato"/>
                <a:ea typeface="Lato"/>
                <a:cs typeface="Lato"/>
                <a:sym typeface="Lato"/>
              </a:rPr>
              <a:t> الجامعة </a:t>
            </a:r>
            <a:r>
              <a:rPr b="0" lang="en" sz="1800">
                <a:latin typeface="Lato"/>
                <a:ea typeface="Lato"/>
                <a:cs typeface="Lato"/>
                <a:sym typeface="Lato"/>
              </a:rPr>
              <a:t>الآنفة</a:t>
            </a:r>
            <a:r>
              <a:rPr b="0" lang="en" sz="1800">
                <a:latin typeface="Lato"/>
                <a:ea typeface="Lato"/>
                <a:cs typeface="Lato"/>
                <a:sym typeface="Lato"/>
              </a:rPr>
              <a:t> الذكر</a:t>
            </a:r>
            <a:endParaRPr b="0"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1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0" sz="18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Book titled, &quot;Made To Stick,&quot; standing on its side" id="88" name="Google Shape;8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3776" y="2804500"/>
            <a:ext cx="1572275" cy="205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94" name="Google Shape;94;p16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6"/>
          <p:cNvSpPr txBox="1"/>
          <p:nvPr/>
        </p:nvSpPr>
        <p:spPr>
          <a:xfrm>
            <a:off x="2855550" y="687397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لماذا "مسار بولونيا" في العراق</a:t>
            </a:r>
            <a:endParaRPr b="1" sz="25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6" name="Google Shape;96;p16"/>
          <p:cNvSpPr txBox="1"/>
          <p:nvPr>
            <p:ph idx="4294967295" type="body"/>
          </p:nvPr>
        </p:nvSpPr>
        <p:spPr>
          <a:xfrm>
            <a:off x="2855550" y="1377480"/>
            <a:ext cx="3432900" cy="33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أسباب التبني:</a:t>
            </a:r>
            <a:endParaRPr b="1" sz="1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1" algn="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ردم الفجوة بين مخرجات التعليم واحتياجات سوق العمل</a:t>
            </a:r>
            <a:endParaRPr b="1" sz="1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1" algn="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مواءمة الشهادات العراقية مع المعايير الدولية (وخاصة الاوروبية)</a:t>
            </a:r>
            <a:endParaRPr b="1" sz="1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1" algn="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تسهيل قبول الطلبة العراقيين في الجامعات العالمية (الاعتراف المتبادل)</a:t>
            </a:r>
            <a:endParaRPr b="1" sz="1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1" algn="r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الانتقال من التعليم التقليدي (التلقين) إلى التعليم المتمركز حول الط</a:t>
            </a:r>
            <a:r>
              <a:rPr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الب</a:t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000" y="162725"/>
            <a:ext cx="7953850" cy="48180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02" name="Google Shape;102;p17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7"/>
          <p:cNvSpPr txBox="1"/>
          <p:nvPr/>
        </p:nvSpPr>
        <p:spPr>
          <a:xfrm>
            <a:off x="2855550" y="687397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04" name="Google Shape;104;p17"/>
          <p:cNvCxnSpPr>
            <a:stCxn id="105" idx="6"/>
            <a:endCxn id="106" idx="2"/>
          </p:cNvCxnSpPr>
          <p:nvPr/>
        </p:nvCxnSpPr>
        <p:spPr>
          <a:xfrm>
            <a:off x="2947825" y="2571750"/>
            <a:ext cx="702300" cy="936000"/>
          </a:xfrm>
          <a:prstGeom prst="bentConnector3">
            <a:avLst>
              <a:gd fmla="val 49995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7" name="Google Shape;107;p17"/>
          <p:cNvCxnSpPr>
            <a:stCxn id="105" idx="6"/>
            <a:endCxn id="108" idx="2"/>
          </p:cNvCxnSpPr>
          <p:nvPr/>
        </p:nvCxnSpPr>
        <p:spPr>
          <a:xfrm flipH="1" rot="10800000">
            <a:off x="2947825" y="1635750"/>
            <a:ext cx="702300" cy="936000"/>
          </a:xfrm>
          <a:prstGeom prst="bentConnector3">
            <a:avLst>
              <a:gd fmla="val 49995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9" name="Google Shape;109;p17"/>
          <p:cNvCxnSpPr>
            <a:stCxn id="110" idx="3"/>
            <a:endCxn id="111" idx="2"/>
          </p:cNvCxnSpPr>
          <p:nvPr/>
        </p:nvCxnSpPr>
        <p:spPr>
          <a:xfrm flipH="1" rot="10800000">
            <a:off x="5006350" y="1178550"/>
            <a:ext cx="598800" cy="457200"/>
          </a:xfrm>
          <a:prstGeom prst="bentConnector3">
            <a:avLst>
              <a:gd fmla="val 50006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2" name="Google Shape;112;p17"/>
          <p:cNvCxnSpPr>
            <a:stCxn id="110" idx="3"/>
            <a:endCxn id="113" idx="2"/>
          </p:cNvCxnSpPr>
          <p:nvPr/>
        </p:nvCxnSpPr>
        <p:spPr>
          <a:xfrm>
            <a:off x="5006350" y="1635750"/>
            <a:ext cx="586200" cy="4425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4" name="Google Shape;114;p17"/>
          <p:cNvCxnSpPr>
            <a:stCxn id="115" idx="3"/>
            <a:endCxn id="116" idx="2"/>
          </p:cNvCxnSpPr>
          <p:nvPr/>
        </p:nvCxnSpPr>
        <p:spPr>
          <a:xfrm flipH="1" rot="10800000">
            <a:off x="5006350" y="3050550"/>
            <a:ext cx="586200" cy="4572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7" name="Google Shape;117;p17"/>
          <p:cNvCxnSpPr>
            <a:stCxn id="115" idx="3"/>
            <a:endCxn id="118" idx="2"/>
          </p:cNvCxnSpPr>
          <p:nvPr/>
        </p:nvCxnSpPr>
        <p:spPr>
          <a:xfrm>
            <a:off x="5006350" y="3507750"/>
            <a:ext cx="585900" cy="385800"/>
          </a:xfrm>
          <a:prstGeom prst="bentConnector3">
            <a:avLst>
              <a:gd fmla="val 50004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19" name="Google Shape;119;p17"/>
          <p:cNvGrpSpPr/>
          <p:nvPr/>
        </p:nvGrpSpPr>
        <p:grpSpPr>
          <a:xfrm>
            <a:off x="5605219" y="975750"/>
            <a:ext cx="1707783" cy="319200"/>
            <a:chOff x="5592550" y="975750"/>
            <a:chExt cx="1707783" cy="319200"/>
          </a:xfrm>
        </p:grpSpPr>
        <p:sp>
          <p:nvSpPr>
            <p:cNvPr id="120" name="Google Shape;120;p17"/>
            <p:cNvSpPr/>
            <p:nvPr/>
          </p:nvSpPr>
          <p:spPr>
            <a:xfrm>
              <a:off x="5855233" y="975750"/>
              <a:ext cx="1445100" cy="3192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1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3D3D3D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" sz="210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هيكلية</a:t>
              </a:r>
              <a:r>
                <a:rPr lang="en" sz="210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 النظام</a:t>
              </a:r>
              <a:r>
                <a:rPr lang="en" sz="1100">
                  <a:solidFill>
                    <a:srgbClr val="3D3D3D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sz="110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1" name="Google Shape;111;p17"/>
            <p:cNvSpPr/>
            <p:nvPr/>
          </p:nvSpPr>
          <p:spPr>
            <a:xfrm>
              <a:off x="5592550" y="1091550"/>
              <a:ext cx="174000" cy="174000"/>
            </a:xfrm>
            <a:prstGeom prst="ellipse">
              <a:avLst/>
            </a:prstGeom>
            <a:solidFill>
              <a:srgbClr val="5050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1" name="Google Shape;121;p17"/>
          <p:cNvGrpSpPr/>
          <p:nvPr/>
        </p:nvGrpSpPr>
        <p:grpSpPr>
          <a:xfrm>
            <a:off x="3650050" y="1476150"/>
            <a:ext cx="1356300" cy="319200"/>
            <a:chOff x="3650050" y="1476150"/>
            <a:chExt cx="1356300" cy="319200"/>
          </a:xfrm>
        </p:grpSpPr>
        <p:sp>
          <p:nvSpPr>
            <p:cNvPr id="110" name="Google Shape;110;p17"/>
            <p:cNvSpPr/>
            <p:nvPr/>
          </p:nvSpPr>
          <p:spPr>
            <a:xfrm>
              <a:off x="3824050" y="1476150"/>
              <a:ext cx="1182300" cy="3192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LED</a:t>
              </a:r>
              <a:endParaRPr b="1" sz="2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8" name="Google Shape;108;p17"/>
            <p:cNvSpPr/>
            <p:nvPr/>
          </p:nvSpPr>
          <p:spPr>
            <a:xfrm>
              <a:off x="3650050" y="1548750"/>
              <a:ext cx="174000" cy="174000"/>
            </a:xfrm>
            <a:prstGeom prst="ellipse">
              <a:avLst/>
            </a:prstGeom>
            <a:solidFill>
              <a:srgbClr val="4141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2" name="Google Shape;122;p17"/>
          <p:cNvGrpSpPr/>
          <p:nvPr/>
        </p:nvGrpSpPr>
        <p:grpSpPr>
          <a:xfrm>
            <a:off x="1585550" y="2326825"/>
            <a:ext cx="1362275" cy="542400"/>
            <a:chOff x="1596750" y="2326825"/>
            <a:chExt cx="1362275" cy="542400"/>
          </a:xfrm>
        </p:grpSpPr>
        <p:sp>
          <p:nvSpPr>
            <p:cNvPr id="123" name="Google Shape;123;p17"/>
            <p:cNvSpPr/>
            <p:nvPr/>
          </p:nvSpPr>
          <p:spPr>
            <a:xfrm>
              <a:off x="1596750" y="2326825"/>
              <a:ext cx="1182300" cy="5424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مسار بولونيا</a:t>
              </a:r>
              <a:endParaRPr b="1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5" name="Google Shape;105;p17"/>
            <p:cNvSpPr/>
            <p:nvPr/>
          </p:nvSpPr>
          <p:spPr>
            <a:xfrm>
              <a:off x="2785025" y="2484750"/>
              <a:ext cx="174000" cy="174000"/>
            </a:xfrm>
            <a:prstGeom prst="ellipse">
              <a:avLst/>
            </a:prstGeom>
            <a:solidFill>
              <a:srgbClr val="2F2F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4" name="Google Shape;124;p17"/>
          <p:cNvGrpSpPr/>
          <p:nvPr/>
        </p:nvGrpSpPr>
        <p:grpSpPr>
          <a:xfrm>
            <a:off x="3650050" y="3348150"/>
            <a:ext cx="1356300" cy="319200"/>
            <a:chOff x="3650050" y="3348150"/>
            <a:chExt cx="1356300" cy="319200"/>
          </a:xfrm>
        </p:grpSpPr>
        <p:sp>
          <p:nvSpPr>
            <p:cNvPr id="115" name="Google Shape;115;p17"/>
            <p:cNvSpPr/>
            <p:nvPr/>
          </p:nvSpPr>
          <p:spPr>
            <a:xfrm>
              <a:off x="3824050" y="3348150"/>
              <a:ext cx="1182300" cy="3192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1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ECTS</a:t>
              </a:r>
              <a:endParaRPr b="1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6" name="Google Shape;106;p17"/>
            <p:cNvSpPr/>
            <p:nvPr/>
          </p:nvSpPr>
          <p:spPr>
            <a:xfrm>
              <a:off x="3650050" y="3420750"/>
              <a:ext cx="174000" cy="174000"/>
            </a:xfrm>
            <a:prstGeom prst="ellipse">
              <a:avLst/>
            </a:prstGeom>
            <a:solidFill>
              <a:srgbClr val="4141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5" name="Google Shape;125;p17"/>
          <p:cNvGrpSpPr/>
          <p:nvPr/>
        </p:nvGrpSpPr>
        <p:grpSpPr>
          <a:xfrm>
            <a:off x="5592550" y="1759950"/>
            <a:ext cx="1594800" cy="936000"/>
            <a:chOff x="5592550" y="1759950"/>
            <a:chExt cx="1594800" cy="936000"/>
          </a:xfrm>
        </p:grpSpPr>
        <p:sp>
          <p:nvSpPr>
            <p:cNvPr id="126" name="Google Shape;126;p17"/>
            <p:cNvSpPr/>
            <p:nvPr/>
          </p:nvSpPr>
          <p:spPr>
            <a:xfrm>
              <a:off x="5766550" y="1759950"/>
              <a:ext cx="1420800" cy="9360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300">
                  <a:solidFill>
                    <a:srgbClr val="3D3D3D"/>
                  </a:solidFill>
                  <a:latin typeface="Roboto"/>
                  <a:ea typeface="Roboto"/>
                  <a:cs typeface="Roboto"/>
                  <a:sym typeface="Roboto"/>
                </a:rPr>
                <a:t>L = </a:t>
              </a:r>
              <a:r>
                <a:rPr b="1" lang="en" sz="1300">
                  <a:solidFill>
                    <a:srgbClr val="3D3D3D"/>
                  </a:solidFill>
                  <a:latin typeface="Roboto"/>
                  <a:ea typeface="Roboto"/>
                  <a:cs typeface="Roboto"/>
                  <a:sym typeface="Roboto"/>
                </a:rPr>
                <a:t>Licence</a:t>
              </a:r>
              <a:r>
                <a:rPr b="1" lang="en" sz="1300">
                  <a:solidFill>
                    <a:srgbClr val="3D3D3D"/>
                  </a:solidFill>
                  <a:latin typeface="Roboto"/>
                  <a:ea typeface="Roboto"/>
                  <a:cs typeface="Roboto"/>
                  <a:sym typeface="Roboto"/>
                </a:rPr>
                <a:t>      </a:t>
              </a:r>
              <a:endParaRPr b="1" sz="130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300">
                  <a:solidFill>
                    <a:srgbClr val="3D3D3D"/>
                  </a:solidFill>
                  <a:latin typeface="Roboto"/>
                  <a:ea typeface="Roboto"/>
                  <a:cs typeface="Roboto"/>
                  <a:sym typeface="Roboto"/>
                </a:rPr>
                <a:t>     (bachelor)</a:t>
              </a:r>
              <a:endParaRPr b="1" sz="130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300">
                  <a:solidFill>
                    <a:srgbClr val="3D3D3D"/>
                  </a:solidFill>
                  <a:latin typeface="Roboto"/>
                  <a:ea typeface="Roboto"/>
                  <a:cs typeface="Roboto"/>
                  <a:sym typeface="Roboto"/>
                </a:rPr>
                <a:t>M = master</a:t>
              </a:r>
              <a:endParaRPr b="1" sz="130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300">
                  <a:solidFill>
                    <a:srgbClr val="3D3D3D"/>
                  </a:solidFill>
                  <a:latin typeface="Roboto"/>
                  <a:ea typeface="Roboto"/>
                  <a:cs typeface="Roboto"/>
                  <a:sym typeface="Roboto"/>
                </a:rPr>
                <a:t>D = PhD </a:t>
              </a:r>
              <a:endParaRPr b="1" sz="130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3" name="Google Shape;113;p17"/>
            <p:cNvSpPr/>
            <p:nvPr/>
          </p:nvSpPr>
          <p:spPr>
            <a:xfrm>
              <a:off x="5592550" y="1991250"/>
              <a:ext cx="174000" cy="174000"/>
            </a:xfrm>
            <a:prstGeom prst="ellipse">
              <a:avLst/>
            </a:prstGeom>
            <a:solidFill>
              <a:srgbClr val="5050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7" name="Google Shape;127;p17"/>
          <p:cNvGrpSpPr/>
          <p:nvPr/>
        </p:nvGrpSpPr>
        <p:grpSpPr>
          <a:xfrm>
            <a:off x="5592550" y="2890950"/>
            <a:ext cx="1356300" cy="319200"/>
            <a:chOff x="5592550" y="2890950"/>
            <a:chExt cx="1356300" cy="319200"/>
          </a:xfrm>
        </p:grpSpPr>
        <p:sp>
          <p:nvSpPr>
            <p:cNvPr id="128" name="Google Shape;128;p17"/>
            <p:cNvSpPr/>
            <p:nvPr/>
          </p:nvSpPr>
          <p:spPr>
            <a:xfrm>
              <a:off x="5766550" y="2890950"/>
              <a:ext cx="1182300" cy="3192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1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rgbClr val="3D3D3D"/>
                  </a:solidFill>
                  <a:latin typeface="Roboto"/>
                  <a:ea typeface="Roboto"/>
                  <a:cs typeface="Roboto"/>
                  <a:sym typeface="Roboto"/>
                </a:rPr>
                <a:t>نظام </a:t>
              </a:r>
              <a:r>
                <a:rPr b="1" lang="en" sz="1700">
                  <a:solidFill>
                    <a:srgbClr val="3D3D3D"/>
                  </a:solidFill>
                  <a:latin typeface="Roboto"/>
                  <a:ea typeface="Roboto"/>
                  <a:cs typeface="Roboto"/>
                  <a:sym typeface="Roboto"/>
                </a:rPr>
                <a:t>الأرصدة</a:t>
              </a:r>
              <a:endParaRPr b="1" sz="170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6" name="Google Shape;116;p17"/>
            <p:cNvSpPr/>
            <p:nvPr/>
          </p:nvSpPr>
          <p:spPr>
            <a:xfrm>
              <a:off x="5592550" y="2963550"/>
              <a:ext cx="174000" cy="174000"/>
            </a:xfrm>
            <a:prstGeom prst="ellipse">
              <a:avLst/>
            </a:prstGeom>
            <a:solidFill>
              <a:srgbClr val="5050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9" name="Google Shape;129;p17"/>
          <p:cNvGrpSpPr/>
          <p:nvPr/>
        </p:nvGrpSpPr>
        <p:grpSpPr>
          <a:xfrm>
            <a:off x="5592300" y="3526072"/>
            <a:ext cx="1707734" cy="762805"/>
            <a:chOff x="5592540" y="3805342"/>
            <a:chExt cx="1356313" cy="415200"/>
          </a:xfrm>
        </p:grpSpPr>
        <p:sp>
          <p:nvSpPr>
            <p:cNvPr id="130" name="Google Shape;130;p17"/>
            <p:cNvSpPr/>
            <p:nvPr/>
          </p:nvSpPr>
          <p:spPr>
            <a:xfrm>
              <a:off x="5766553" y="3805342"/>
              <a:ext cx="1182300" cy="4152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1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rgbClr val="3D3D3D"/>
                  </a:solidFill>
                  <a:latin typeface="Roboto"/>
                  <a:ea typeface="Roboto"/>
                  <a:cs typeface="Roboto"/>
                  <a:sym typeface="Roboto"/>
                </a:rPr>
                <a:t>كل مادة لها نقاط</a:t>
              </a:r>
              <a:endParaRPr b="1" sz="150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1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rgbClr val="3D3D3D"/>
                  </a:solidFill>
                  <a:latin typeface="Roboto"/>
                  <a:ea typeface="Roboto"/>
                  <a:cs typeface="Roboto"/>
                  <a:sym typeface="Roboto"/>
                </a:rPr>
                <a:t>تجمع ل</a:t>
              </a:r>
              <a:r>
                <a:rPr b="1" lang="en" sz="1500">
                  <a:solidFill>
                    <a:srgbClr val="3D3D3D"/>
                  </a:solidFill>
                  <a:latin typeface="Roboto"/>
                  <a:ea typeface="Roboto"/>
                  <a:cs typeface="Roboto"/>
                  <a:sym typeface="Roboto"/>
                </a:rPr>
                <a:t>لانتقال</a:t>
              </a:r>
              <a:r>
                <a:rPr b="1" lang="en" sz="1500">
                  <a:solidFill>
                    <a:srgbClr val="3D3D3D"/>
                  </a:solidFill>
                  <a:latin typeface="Roboto"/>
                  <a:ea typeface="Roboto"/>
                  <a:cs typeface="Roboto"/>
                  <a:sym typeface="Roboto"/>
                </a:rPr>
                <a:t> والتخرج</a:t>
              </a:r>
              <a:endParaRPr b="1" sz="150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8" name="Google Shape;118;p17"/>
            <p:cNvSpPr/>
            <p:nvPr/>
          </p:nvSpPr>
          <p:spPr>
            <a:xfrm>
              <a:off x="5592540" y="3962908"/>
              <a:ext cx="174000" cy="84900"/>
            </a:xfrm>
            <a:prstGeom prst="ellipse">
              <a:avLst/>
            </a:prstGeom>
            <a:solidFill>
              <a:srgbClr val="5050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 txBox="1"/>
          <p:nvPr>
            <p:ph type="title"/>
          </p:nvPr>
        </p:nvSpPr>
        <p:spPr>
          <a:xfrm>
            <a:off x="242525" y="190500"/>
            <a:ext cx="4010100" cy="481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/>
              <a:t>المرحلة الأولى</a:t>
            </a:r>
            <a:r>
              <a:rPr b="0" lang="en" sz="2400">
                <a:solidFill>
                  <a:schemeClr val="dk2"/>
                </a:solidFill>
              </a:rPr>
              <a:t> (2023-2022) التطبيق التجريبي في الجامعات التقنية الأربعة.</a:t>
            </a:r>
            <a:endParaRPr b="0" sz="24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/>
              <a:t>المرحلة الثانية</a:t>
            </a:r>
            <a:r>
              <a:rPr b="0" lang="en" sz="2400">
                <a:solidFill>
                  <a:schemeClr val="dk2"/>
                </a:solidFill>
              </a:rPr>
              <a:t> 2023-2024</a:t>
            </a:r>
            <a:endParaRPr b="0" sz="24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chemeClr val="dk2"/>
                </a:solidFill>
              </a:rPr>
              <a:t> تعميم النظام ليشمل أكثر من 600 قسم في كليات الهندسة والعلوم بالجامعات الحكومية والاهلية كافة</a:t>
            </a:r>
            <a:endParaRPr b="0" sz="24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>
              <a:solidFill>
                <a:schemeClr val="dk2"/>
              </a:solidFill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/>
              <a:t>     المرحلة الثالثة</a:t>
            </a:r>
            <a:r>
              <a:rPr b="0" lang="en" sz="2400">
                <a:solidFill>
                  <a:schemeClr val="dk2"/>
                </a:solidFill>
              </a:rPr>
              <a:t> (2024-2025)</a:t>
            </a:r>
            <a:endParaRPr b="0" sz="2400">
              <a:solidFill>
                <a:schemeClr val="dk2"/>
              </a:solidFill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chemeClr val="dk2"/>
                </a:solidFill>
              </a:rPr>
              <a:t>   التوسع التدريجي ليشمل تخصصات            اضافية مع التركيز على الاتمتة الالكترونية.</a:t>
            </a:r>
            <a:endParaRPr b="0" sz="2400">
              <a:solidFill>
                <a:schemeClr val="dk2"/>
              </a:solidFill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>
              <a:solidFill>
                <a:schemeClr val="dk2"/>
              </a:solidFill>
            </a:endParaRPr>
          </a:p>
        </p:txBody>
      </p:sp>
      <p:pic>
        <p:nvPicPr>
          <p:cNvPr id="136" name="Google Shape;136;p18"/>
          <p:cNvPicPr preferRelativeResize="0"/>
          <p:nvPr/>
        </p:nvPicPr>
        <p:blipFill rotWithShape="1">
          <a:blip r:embed="rId3">
            <a:alphaModFix/>
          </a:blip>
          <a:srcRect b="0" l="0" r="39660" t="0"/>
          <a:stretch/>
        </p:blipFill>
        <p:spPr>
          <a:xfrm>
            <a:off x="4488725" y="0"/>
            <a:ext cx="465527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7" name="Google Shape;137;p18"/>
          <p:cNvGrpSpPr/>
          <p:nvPr/>
        </p:nvGrpSpPr>
        <p:grpSpPr>
          <a:xfrm>
            <a:off x="6464565" y="2100533"/>
            <a:ext cx="2529037" cy="2900639"/>
            <a:chOff x="6803275" y="395363"/>
            <a:chExt cx="2212050" cy="2537076"/>
          </a:xfrm>
        </p:grpSpPr>
        <p:pic>
          <p:nvPicPr>
            <p:cNvPr id="138" name="Google Shape;138;p1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iece of duct tape sticking a note to the slide" id="139" name="Google Shape;139;p18"/>
            <p:cNvPicPr preferRelativeResize="0"/>
            <p:nvPr/>
          </p:nvPicPr>
          <p:blipFill rotWithShape="1">
            <a:blip r:embed="rId5">
              <a:alphaModFix/>
            </a:blip>
            <a:srcRect b="10011" l="9244" r="2118" t="5926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0" name="Google Shape;140;p18"/>
            <p:cNvSpPr txBox="1"/>
            <p:nvPr/>
          </p:nvSpPr>
          <p:spPr>
            <a:xfrm>
              <a:off x="6944804" y="807517"/>
              <a:ext cx="1929000" cy="199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4525" lIns="104525" spcFirstLastPara="1" rIns="104525" wrap="square" tIns="1045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258"/>
                <a:buFont typeface="Arial"/>
                <a:buNone/>
              </a:pPr>
              <a:r>
                <a:rPr b="1" lang="en" sz="13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Tip: أعلنت وزارة التعليم رسميا ببدء تطبيقه تدريجيا في</a:t>
              </a:r>
              <a:endParaRPr b="1" sz="13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-343940" lvl="0" marL="522707" rtl="1" algn="r">
                <a:spcBef>
                  <a:spcPts val="915"/>
                </a:spcBef>
                <a:spcAft>
                  <a:spcPts val="0"/>
                </a:spcAft>
                <a:buClr>
                  <a:schemeClr val="dk1"/>
                </a:buClr>
                <a:buSzPts val="1301"/>
                <a:buFont typeface="Raleway"/>
                <a:buAutoNum type="arabicPeriod"/>
              </a:pPr>
              <a:r>
                <a:rPr b="1" lang="en" sz="13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كليات الهندسة</a:t>
              </a:r>
              <a:endParaRPr b="1" sz="13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-343940" lvl="0" marL="522707" rtl="1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1"/>
                <a:buFont typeface="Raleway"/>
                <a:buAutoNum type="arabicPeriod"/>
              </a:pPr>
              <a:r>
                <a:rPr b="1" lang="en" sz="13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كليات العلوم</a:t>
              </a:r>
              <a:endParaRPr b="1" sz="13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-343940" lvl="0" marL="522707" rtl="1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1"/>
                <a:buFont typeface="Raleway"/>
                <a:buAutoNum type="arabicPeriod"/>
              </a:pPr>
              <a:r>
                <a:rPr b="1" lang="en" sz="13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جامعة الانبار</a:t>
              </a:r>
              <a:endParaRPr b="1" sz="13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-343940" lvl="0" marL="522707" rtl="1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1"/>
                <a:buFont typeface="Raleway"/>
                <a:buAutoNum type="arabicPeriod"/>
              </a:pPr>
              <a:r>
                <a:rPr b="1" lang="en" sz="13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جامعة الزهراء</a:t>
              </a:r>
              <a:endParaRPr b="1" sz="13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0" lvl="0" marL="0" rtl="1" algn="r">
                <a:spcBef>
                  <a:spcPts val="915"/>
                </a:spcBef>
                <a:spcAft>
                  <a:spcPts val="0"/>
                </a:spcAft>
                <a:buNone/>
              </a:pPr>
              <a:r>
                <a:rPr b="1" lang="en" sz="13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 </a:t>
              </a:r>
              <a:r>
                <a:rPr b="1" lang="en" sz="13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أكثر</a:t>
              </a:r>
              <a:r>
                <a:rPr b="1" lang="en" sz="13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 من 600 قسم طبق هذا النظام </a:t>
              </a:r>
              <a:r>
                <a:rPr b="1" lang="en" sz="12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وسيتم تطبيقه في 5 كليات للسنوات القادمة ومن ضمنها كلية </a:t>
              </a:r>
              <a:r>
                <a:rPr b="1" lang="en" sz="16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التربية</a:t>
              </a:r>
              <a:endParaRPr b="1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0" lvl="0" marL="0" rtl="0" algn="l">
                <a:spcBef>
                  <a:spcPts val="915"/>
                </a:spcBef>
                <a:spcAft>
                  <a:spcPts val="915"/>
                </a:spcAft>
                <a:buClr>
                  <a:schemeClr val="dk2"/>
                </a:buClr>
                <a:buSzPts val="1258"/>
                <a:buFont typeface="Arial"/>
                <a:buNone/>
              </a:pPr>
              <a:r>
                <a:t/>
              </a:r>
              <a:endParaRPr b="1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/>
          <p:nvPr>
            <p:ph type="title"/>
          </p:nvPr>
        </p:nvSpPr>
        <p:spPr>
          <a:xfrm>
            <a:off x="283100" y="712150"/>
            <a:ext cx="8620500" cy="10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آلية</a:t>
            </a:r>
            <a:r>
              <a:rPr lang="en"/>
              <a:t> التطبيق العملي (المنظومة الالكترونية)</a:t>
            </a:r>
            <a:endParaRPr/>
          </a:p>
        </p:txBody>
      </p:sp>
      <p:sp>
        <p:nvSpPr>
          <p:cNvPr id="146" name="Google Shape;146;p19"/>
          <p:cNvSpPr/>
          <p:nvPr/>
        </p:nvSpPr>
        <p:spPr>
          <a:xfrm>
            <a:off x="371775" y="1988900"/>
            <a:ext cx="2629500" cy="22449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9"/>
          <p:cNvSpPr/>
          <p:nvPr/>
        </p:nvSpPr>
        <p:spPr>
          <a:xfrm>
            <a:off x="3210432" y="1988900"/>
            <a:ext cx="2629500" cy="22449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9"/>
          <p:cNvSpPr/>
          <p:nvPr/>
        </p:nvSpPr>
        <p:spPr>
          <a:xfrm>
            <a:off x="6049089" y="1988900"/>
            <a:ext cx="2629500" cy="22449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9"/>
          <p:cNvSpPr txBox="1"/>
          <p:nvPr>
            <p:ph type="title"/>
          </p:nvPr>
        </p:nvSpPr>
        <p:spPr>
          <a:xfrm>
            <a:off x="6125275" y="2061900"/>
            <a:ext cx="2481600" cy="200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u="sng"/>
              <a:t>كتالوج</a:t>
            </a:r>
            <a:r>
              <a:rPr lang="en" sz="1700" u="sng"/>
              <a:t> البرنامج</a:t>
            </a:r>
            <a:endParaRPr sz="1700" u="sng"/>
          </a:p>
          <a:p>
            <a:pPr indent="0" lvl="0" marL="0" rtl="1" algn="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700"/>
              <a:t>توفر كل كلية دليلا يوضح مخرجات التعلم (lEARNING OUTCOMES) لكل مادة</a:t>
            </a:r>
            <a:endParaRPr sz="1700"/>
          </a:p>
        </p:txBody>
      </p:sp>
      <p:sp>
        <p:nvSpPr>
          <p:cNvPr id="150" name="Google Shape;150;p19"/>
          <p:cNvSpPr txBox="1"/>
          <p:nvPr>
            <p:ph type="title"/>
          </p:nvPr>
        </p:nvSpPr>
        <p:spPr>
          <a:xfrm>
            <a:off x="447975" y="2061900"/>
            <a:ext cx="2481600" cy="200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u="sng"/>
              <a:t>تسجيل المواد</a:t>
            </a:r>
            <a:endParaRPr sz="2100" u="sng"/>
          </a:p>
          <a:p>
            <a:pPr indent="0" lvl="0" marL="0" rtl="1" algn="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100"/>
              <a:t>يتم الكترونيا في بداية كل فصل</a:t>
            </a:r>
            <a:endParaRPr sz="2100"/>
          </a:p>
        </p:txBody>
      </p:sp>
      <p:sp>
        <p:nvSpPr>
          <p:cNvPr id="151" name="Google Shape;151;p19"/>
          <p:cNvSpPr txBox="1"/>
          <p:nvPr>
            <p:ph type="title"/>
          </p:nvPr>
        </p:nvSpPr>
        <p:spPr>
          <a:xfrm>
            <a:off x="3286625" y="2061900"/>
            <a:ext cx="2481600" cy="200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u="sng"/>
              <a:t>إدارة</a:t>
            </a:r>
            <a:r>
              <a:rPr lang="en" sz="2100" u="sng"/>
              <a:t> الغيابات</a:t>
            </a:r>
            <a:endParaRPr sz="2100" u="sng"/>
          </a:p>
          <a:p>
            <a:pPr indent="0" lvl="0" marL="0" rtl="1" algn="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100"/>
              <a:t>نظام صارم يعتمد على الساعات الفعلية (الفصل النهائي عند تجاوز النسب القانونية)</a:t>
            </a:r>
            <a:endParaRPr sz="2100"/>
          </a:p>
        </p:txBody>
      </p:sp>
      <p:sp>
        <p:nvSpPr>
          <p:cNvPr id="152" name="Google Shape;152;p19"/>
          <p:cNvSpPr txBox="1"/>
          <p:nvPr/>
        </p:nvSpPr>
        <p:spPr>
          <a:xfrm>
            <a:off x="3210425" y="4632525"/>
            <a:ext cx="3419700" cy="2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اعتمد العراق انظمة برمجية مثل نظام sis </a:t>
            </a:r>
            <a:r>
              <a:rPr i="1" lang="en" sz="12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لإدارة</a:t>
            </a:r>
            <a:r>
              <a:rPr i="1" lang="en" sz="12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 المسار </a:t>
            </a:r>
            <a:endParaRPr i="1" sz="1200">
              <a:solidFill>
                <a:schemeClr val="accent5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5-11-20 at 9.47.21 AM.png" id="157" name="Google Shape;157;p20"/>
          <p:cNvPicPr preferRelativeResize="0"/>
          <p:nvPr/>
        </p:nvPicPr>
        <p:blipFill rotWithShape="1">
          <a:blip r:embed="rId3">
            <a:alphaModFix/>
          </a:blip>
          <a:srcRect b="0" l="4413" r="4404" t="0"/>
          <a:stretch/>
        </p:blipFill>
        <p:spPr>
          <a:xfrm>
            <a:off x="382900" y="215375"/>
            <a:ext cx="8559648" cy="4928126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0"/>
          <p:cNvSpPr txBox="1"/>
          <p:nvPr>
            <p:ph type="title"/>
          </p:nvPr>
        </p:nvSpPr>
        <p:spPr>
          <a:xfrm>
            <a:off x="283100" y="489851"/>
            <a:ext cx="6244200" cy="405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r>
              <a:rPr lang="en" sz="2700">
                <a:solidFill>
                  <a:srgbClr val="00FFFF"/>
                </a:solidFill>
              </a:rPr>
              <a:t>الركائز </a:t>
            </a:r>
            <a:r>
              <a:rPr lang="en" sz="2700">
                <a:solidFill>
                  <a:srgbClr val="00FFFF"/>
                </a:solidFill>
              </a:rPr>
              <a:t>الأساسية للنظام</a:t>
            </a:r>
            <a:endParaRPr sz="2700">
              <a:solidFill>
                <a:srgbClr val="00FFFF"/>
              </a:solidFill>
            </a:endParaRPr>
          </a:p>
          <a:p>
            <a:pPr indent="-342900" lvl="0" marL="457200" rtl="1" algn="r"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1800"/>
              <a:buAutoNum type="arabicPeriod"/>
            </a:pPr>
            <a:r>
              <a:rPr lang="en" sz="2000">
                <a:solidFill>
                  <a:srgbClr val="00FFFF"/>
                </a:solidFill>
              </a:rPr>
              <a:t>نظام الساعات المعتمدة </a:t>
            </a:r>
            <a:r>
              <a:rPr lang="en" sz="2000" u="sng">
                <a:solidFill>
                  <a:srgbClr val="00FFFF"/>
                </a:solidFill>
              </a:rPr>
              <a:t>ECTS</a:t>
            </a:r>
            <a:r>
              <a:rPr lang="en" sz="2000">
                <a:solidFill>
                  <a:srgbClr val="00FFFF"/>
                </a:solidFill>
              </a:rPr>
              <a:t> يعتمد على الجهد الذي يبذله الطالب </a:t>
            </a:r>
            <a:endParaRPr sz="2000">
              <a:solidFill>
                <a:srgbClr val="00FFFF"/>
              </a:solidFill>
            </a:endParaRPr>
          </a:p>
          <a:p>
            <a:pPr indent="0" lvl="0" marL="45720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accent5"/>
                </a:solidFill>
              </a:rPr>
              <a:t>دراسة </a:t>
            </a:r>
            <a:r>
              <a:rPr lang="en" sz="2700">
                <a:solidFill>
                  <a:srgbClr val="00FFFF"/>
                </a:solidFill>
              </a:rPr>
              <a:t>         </a:t>
            </a:r>
            <a:r>
              <a:rPr lang="en" sz="2700">
                <a:solidFill>
                  <a:srgbClr val="9900FF"/>
                </a:solidFill>
              </a:rPr>
              <a:t> واجبات </a:t>
            </a:r>
            <a:r>
              <a:rPr lang="en" sz="2700">
                <a:solidFill>
                  <a:srgbClr val="00FFFF"/>
                </a:solidFill>
              </a:rPr>
              <a:t>       </a:t>
            </a:r>
            <a:r>
              <a:rPr lang="en" sz="2700">
                <a:solidFill>
                  <a:srgbClr val="0000FF"/>
                </a:solidFill>
              </a:rPr>
              <a:t> امتحانات</a:t>
            </a:r>
            <a:endParaRPr sz="2700">
              <a:solidFill>
                <a:srgbClr val="0000FF"/>
              </a:solidFill>
            </a:endParaRPr>
          </a:p>
          <a:p>
            <a:pPr indent="-355600" lvl="0" marL="457200" rtl="1" algn="r"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2000"/>
              <a:buAutoNum type="arabicPeriod"/>
            </a:pPr>
            <a:r>
              <a:rPr lang="en" sz="2000" u="sng">
                <a:solidFill>
                  <a:srgbClr val="00FFFF"/>
                </a:solidFill>
              </a:rPr>
              <a:t>التركيز على الطالب</a:t>
            </a:r>
            <a:r>
              <a:rPr lang="en" sz="2000">
                <a:solidFill>
                  <a:srgbClr val="00FFFF"/>
                </a:solidFill>
              </a:rPr>
              <a:t> </a:t>
            </a:r>
            <a:endParaRPr sz="2000">
              <a:solidFill>
                <a:srgbClr val="00FFFF"/>
              </a:solidFill>
            </a:endParaRPr>
          </a:p>
          <a:p>
            <a:pPr indent="0" lvl="0" marL="45720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FFFF"/>
                </a:solidFill>
              </a:rPr>
              <a:t>الطالب هو محور العملية التعليمية أما التدريسي فهو موجه وميسر</a:t>
            </a:r>
            <a:endParaRPr sz="2000">
              <a:solidFill>
                <a:srgbClr val="00FFFF"/>
              </a:solidFill>
            </a:endParaRPr>
          </a:p>
          <a:p>
            <a:pPr indent="-355600" lvl="0" marL="457200" rtl="1" algn="r"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2000"/>
              <a:buAutoNum type="arabicPeriod"/>
            </a:pPr>
            <a:r>
              <a:rPr lang="en" sz="2000" u="sng">
                <a:solidFill>
                  <a:srgbClr val="00FFFF"/>
                </a:solidFill>
              </a:rPr>
              <a:t>الملحق الشهادة</a:t>
            </a:r>
            <a:r>
              <a:rPr lang="en" sz="2000">
                <a:solidFill>
                  <a:srgbClr val="00FFFF"/>
                </a:solidFill>
              </a:rPr>
              <a:t> </a:t>
            </a:r>
            <a:endParaRPr sz="2000">
              <a:solidFill>
                <a:srgbClr val="00FFFF"/>
              </a:solidFill>
            </a:endParaRPr>
          </a:p>
          <a:p>
            <a:pPr indent="0" lvl="0" marL="45720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FFFF"/>
                </a:solidFill>
              </a:rPr>
              <a:t>وثيقة تصف طبيعة ومستواها لتسهيل الاعتراف بها دوليا</a:t>
            </a:r>
            <a:endParaRPr sz="2000">
              <a:solidFill>
                <a:srgbClr val="00FFFF"/>
              </a:solidFill>
            </a:endParaRPr>
          </a:p>
          <a:p>
            <a:pPr indent="-355600" lvl="0" marL="457200" rtl="1" algn="r"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2000"/>
              <a:buAutoNum type="arabicPeriod"/>
            </a:pPr>
            <a:r>
              <a:rPr lang="en" sz="2000" u="sng">
                <a:solidFill>
                  <a:srgbClr val="00FFFF"/>
                </a:solidFill>
              </a:rPr>
              <a:t>الفصل الدراسي</a:t>
            </a:r>
            <a:r>
              <a:rPr lang="en" sz="2000">
                <a:solidFill>
                  <a:srgbClr val="00FFFF"/>
                </a:solidFill>
              </a:rPr>
              <a:t> الواحد يعادل عادة 30 وحدة CREDITS</a:t>
            </a:r>
            <a:endParaRPr sz="2000">
              <a:solidFill>
                <a:srgbClr val="00FFFF"/>
              </a:solidFill>
            </a:endParaRPr>
          </a:p>
          <a:p>
            <a:pPr indent="-355600" lvl="0" marL="457200" rtl="1" algn="r"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2000"/>
              <a:buAutoNum type="arabicPeriod"/>
            </a:pPr>
            <a:r>
              <a:rPr lang="en" sz="2000" u="sng">
                <a:solidFill>
                  <a:srgbClr val="00FFFF"/>
                </a:solidFill>
              </a:rPr>
              <a:t>السنة الدراسية</a:t>
            </a:r>
            <a:r>
              <a:rPr lang="en" sz="2000">
                <a:solidFill>
                  <a:srgbClr val="00FFFF"/>
                </a:solidFill>
              </a:rPr>
              <a:t> = 60 وحدة</a:t>
            </a:r>
            <a:endParaRPr sz="2000">
              <a:solidFill>
                <a:srgbClr val="00FFFF"/>
              </a:solidFill>
            </a:endParaRPr>
          </a:p>
          <a:p>
            <a:pPr indent="-355600" lvl="0" marL="457200" rtl="1" algn="r"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2000"/>
              <a:buAutoNum type="arabicPeriod"/>
            </a:pPr>
            <a:r>
              <a:rPr lang="en" sz="2000" u="sng">
                <a:solidFill>
                  <a:srgbClr val="00FFFF"/>
                </a:solidFill>
              </a:rPr>
              <a:t>كل وحدة دراسية</a:t>
            </a:r>
            <a:r>
              <a:rPr lang="en" sz="2000">
                <a:solidFill>
                  <a:srgbClr val="00FFFF"/>
                </a:solidFill>
              </a:rPr>
              <a:t> = 25-30 ساعة عمل حقيقية من قبل الطالب</a:t>
            </a:r>
            <a:endParaRPr sz="2000">
              <a:solidFill>
                <a:srgbClr val="00FFFF"/>
              </a:solidFill>
            </a:endParaRPr>
          </a:p>
        </p:txBody>
      </p:sp>
      <p:grpSp>
        <p:nvGrpSpPr>
          <p:cNvPr id="159" name="Google Shape;159;p20"/>
          <p:cNvGrpSpPr/>
          <p:nvPr/>
        </p:nvGrpSpPr>
        <p:grpSpPr>
          <a:xfrm>
            <a:off x="6557732" y="398525"/>
            <a:ext cx="2384811" cy="4398805"/>
            <a:chOff x="6803275" y="269884"/>
            <a:chExt cx="2212050" cy="2662554"/>
          </a:xfrm>
        </p:grpSpPr>
        <p:pic>
          <p:nvPicPr>
            <p:cNvPr id="160" name="Google Shape;160;p2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iece of duct tape sticking a note to the slide" id="161" name="Google Shape;161;p20"/>
            <p:cNvPicPr preferRelativeResize="0"/>
            <p:nvPr/>
          </p:nvPicPr>
          <p:blipFill rotWithShape="1">
            <a:blip r:embed="rId5">
              <a:alphaModFix/>
            </a:blip>
            <a:srcRect b="10011" l="9244" r="2118" t="5926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2" name="Google Shape;162;p20"/>
            <p:cNvSpPr txBox="1"/>
            <p:nvPr/>
          </p:nvSpPr>
          <p:spPr>
            <a:xfrm>
              <a:off x="6944791" y="269884"/>
              <a:ext cx="1929000" cy="250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8575" lIns="98575" spcFirstLastPara="1" rIns="98575" wrap="square" tIns="9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509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0" lvl="0" marL="0" rtl="0" algn="l">
                <a:spcBef>
                  <a:spcPts val="863"/>
                </a:spcBef>
                <a:spcAft>
                  <a:spcPts val="0"/>
                </a:spcAft>
                <a:buNone/>
              </a:pPr>
              <a:r>
                <a:t/>
              </a:r>
              <a:endParaRPr b="1" sz="1509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0" lvl="0" marL="0" rtl="0" algn="l">
                <a:spcBef>
                  <a:spcPts val="863"/>
                </a:spcBef>
                <a:spcAft>
                  <a:spcPts val="0"/>
                </a:spcAft>
                <a:buNone/>
              </a:pPr>
              <a:r>
                <a:rPr b="1" lang="en" sz="1509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TIP</a:t>
              </a:r>
              <a:endParaRPr b="1" sz="1509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0" lvl="0" marL="0" rtl="0" algn="l">
                <a:spcBef>
                  <a:spcPts val="863"/>
                </a:spcBef>
                <a:spcAft>
                  <a:spcPts val="0"/>
                </a:spcAft>
                <a:buNone/>
              </a:pPr>
              <a:r>
                <a:rPr b="1" lang="en" sz="1509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ECTS = EUROPEAN CREDIT TRANSFER AND ACCUMULATION SYSTEM</a:t>
              </a:r>
              <a:endParaRPr b="1" sz="1509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0" lvl="0" marL="0" rtl="1" algn="r">
                <a:spcBef>
                  <a:spcPts val="863"/>
                </a:spcBef>
                <a:spcAft>
                  <a:spcPts val="0"/>
                </a:spcAft>
                <a:buNone/>
              </a:pPr>
              <a:r>
                <a:rPr b="1" lang="en" sz="1109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هو نظام يحسب جهد الطالب مو بس عدد المحاضرات ويشمل: </a:t>
              </a:r>
              <a:endParaRPr b="1" sz="1109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0" lvl="0" marL="0" rtl="1" algn="r">
                <a:spcBef>
                  <a:spcPts val="863"/>
                </a:spcBef>
                <a:spcAft>
                  <a:spcPts val="0"/>
                </a:spcAft>
                <a:buNone/>
              </a:pPr>
              <a:r>
                <a:rPr b="1" lang="en" sz="1109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المحاضرات </a:t>
              </a:r>
              <a:endParaRPr b="1" sz="1109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0" lvl="0" marL="0" rtl="1" algn="r">
                <a:spcBef>
                  <a:spcPts val="863"/>
                </a:spcBef>
                <a:spcAft>
                  <a:spcPts val="0"/>
                </a:spcAft>
                <a:buNone/>
              </a:pPr>
              <a:r>
                <a:rPr b="1" lang="en" sz="1109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الواجبات</a:t>
              </a:r>
              <a:endParaRPr b="1" sz="1109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0" lvl="0" marL="0" rtl="1" algn="r">
                <a:spcBef>
                  <a:spcPts val="863"/>
                </a:spcBef>
                <a:spcAft>
                  <a:spcPts val="0"/>
                </a:spcAft>
                <a:buNone/>
              </a:pPr>
              <a:r>
                <a:rPr b="1" lang="en" sz="1109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المختبر </a:t>
              </a:r>
              <a:endParaRPr b="1" sz="1109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0" lvl="0" marL="0" rtl="1" algn="r">
                <a:spcBef>
                  <a:spcPts val="863"/>
                </a:spcBef>
                <a:spcAft>
                  <a:spcPts val="0"/>
                </a:spcAft>
                <a:buNone/>
              </a:pPr>
              <a:r>
                <a:rPr b="1" lang="en" sz="1109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الدراسة البيتية </a:t>
              </a:r>
              <a:endParaRPr b="1" sz="1109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0" lvl="0" marL="0" rtl="1" algn="r">
                <a:spcBef>
                  <a:spcPts val="863"/>
                </a:spcBef>
                <a:spcAft>
                  <a:spcPts val="0"/>
                </a:spcAft>
                <a:buNone/>
              </a:pPr>
              <a:r>
                <a:rPr b="1" lang="en" sz="1109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الامتحانات </a:t>
              </a:r>
              <a:endParaRPr b="1" sz="1109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0" lvl="0" marL="0" rtl="1" algn="r">
                <a:spcBef>
                  <a:spcPts val="863"/>
                </a:spcBef>
                <a:spcAft>
                  <a:spcPts val="0"/>
                </a:spcAft>
                <a:buNone/>
              </a:pPr>
              <a:r>
                <a:t/>
              </a:r>
              <a:endParaRPr b="1" sz="1509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0" lvl="0" marL="0" rtl="0" algn="l">
                <a:spcBef>
                  <a:spcPts val="863"/>
                </a:spcBef>
                <a:spcAft>
                  <a:spcPts val="0"/>
                </a:spcAft>
                <a:buNone/>
              </a:pPr>
              <a:r>
                <a:t/>
              </a:r>
              <a:endParaRPr b="1" sz="1509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0" lvl="0" marL="0" rtl="0" algn="l">
                <a:spcBef>
                  <a:spcPts val="863"/>
                </a:spcBef>
                <a:spcAft>
                  <a:spcPts val="863"/>
                </a:spcAft>
                <a:buNone/>
              </a:pPr>
              <a:r>
                <a:t/>
              </a:r>
              <a:endParaRPr b="1" sz="1293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1"/>
          <p:cNvSpPr txBox="1"/>
          <p:nvPr>
            <p:ph type="title"/>
          </p:nvPr>
        </p:nvSpPr>
        <p:spPr>
          <a:xfrm>
            <a:off x="260850" y="433450"/>
            <a:ext cx="8622300" cy="41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8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التقويم الأكاديمي والامتحانات! كيف نحسب ECTS </a:t>
            </a:r>
            <a:endParaRPr b="0" sz="280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lang="en" sz="16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ECTS ( FIRST COURSE ) = 30 </a:t>
            </a:r>
            <a:endParaRPr b="0" sz="160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lang="en" sz="16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ECTS (SECOND COURSE) =30</a:t>
            </a:r>
            <a:endParaRPr b="0" sz="160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lang="en" sz="16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TOLAT = 60 </a:t>
            </a:r>
            <a:endParaRPr b="0" sz="160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lang="en" sz="16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eg  for each single course (Linguistics )  </a:t>
            </a:r>
            <a:r>
              <a:rPr b="0" lang="en" sz="1600">
                <a:solidFill>
                  <a:schemeClr val="accent2"/>
                </a:solidFill>
                <a:latin typeface="Lato Black"/>
                <a:ea typeface="Lato Black"/>
                <a:cs typeface="Lato Black"/>
                <a:sym typeface="Lato Black"/>
              </a:rPr>
              <a:t>1</a:t>
            </a:r>
            <a:r>
              <a:rPr b="0" lang="en" sz="16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 ECTS = </a:t>
            </a:r>
            <a:r>
              <a:rPr b="0" lang="en" sz="1600">
                <a:solidFill>
                  <a:schemeClr val="accent2"/>
                </a:solidFill>
                <a:latin typeface="Lato Black"/>
                <a:ea typeface="Lato Black"/>
                <a:cs typeface="Lato Black"/>
                <a:sym typeface="Lato Black"/>
              </a:rPr>
              <a:t>25-30</a:t>
            </a:r>
            <a:r>
              <a:rPr b="0" lang="en" sz="16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  hours جهد الطالب خلال السنة</a:t>
            </a:r>
            <a:endParaRPr b="0" sz="160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lang="en" sz="16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Eg for 5 courses ??? = </a:t>
            </a:r>
            <a:r>
              <a:rPr b="0" lang="en" sz="1600">
                <a:solidFill>
                  <a:schemeClr val="accent2"/>
                </a:solidFill>
                <a:latin typeface="Lato Black"/>
                <a:ea typeface="Lato Black"/>
                <a:cs typeface="Lato Black"/>
                <a:sym typeface="Lato Black"/>
              </a:rPr>
              <a:t>125-150</a:t>
            </a:r>
            <a:r>
              <a:rPr b="0" lang="en" sz="16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 =  </a:t>
            </a:r>
            <a:r>
              <a:rPr b="0" lang="en" sz="1600">
                <a:solidFill>
                  <a:schemeClr val="accent2"/>
                </a:solidFill>
                <a:latin typeface="Lato Black"/>
                <a:ea typeface="Lato Black"/>
                <a:cs typeface="Lato Black"/>
                <a:sym typeface="Lato Black"/>
              </a:rPr>
              <a:t>5</a:t>
            </a:r>
            <a:r>
              <a:rPr b="0" lang="en" sz="16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 ECTS</a:t>
            </a:r>
            <a:endParaRPr b="0" sz="160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lang="en" sz="16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DIVIDED INTO = </a:t>
            </a:r>
            <a:r>
              <a:rPr b="0" lang="en" sz="1600">
                <a:solidFill>
                  <a:schemeClr val="accent2"/>
                </a:solidFill>
                <a:latin typeface="Lato Black"/>
                <a:ea typeface="Lato Black"/>
                <a:cs typeface="Lato Black"/>
                <a:sym typeface="Lato Black"/>
              </a:rPr>
              <a:t>LECTURES + STUDYING + ASSIGNMENTS + EXAM (QUIZ) + PRESENTATIONS …. ETC</a:t>
            </a:r>
            <a:endParaRPr b="0" sz="1600">
              <a:solidFill>
                <a:schemeClr val="accent2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1" algn="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lang="en" sz="16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ثل</a:t>
            </a:r>
            <a:endParaRPr b="0" sz="160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1" algn="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sz="280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0" sz="2400"/>
          </a:p>
        </p:txBody>
      </p:sp>
      <p:grpSp>
        <p:nvGrpSpPr>
          <p:cNvPr id="168" name="Google Shape;168;p21"/>
          <p:cNvGrpSpPr/>
          <p:nvPr/>
        </p:nvGrpSpPr>
        <p:grpSpPr>
          <a:xfrm>
            <a:off x="7453252" y="1034600"/>
            <a:ext cx="1429869" cy="3751228"/>
            <a:chOff x="6803275" y="269846"/>
            <a:chExt cx="2212050" cy="2504994"/>
          </a:xfrm>
        </p:grpSpPr>
        <p:pic>
          <p:nvPicPr>
            <p:cNvPr id="169" name="Google Shape;169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03275" y="269846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iece of duct tape sticking a note to the slide" id="170" name="Google Shape;170;p21"/>
            <p:cNvPicPr preferRelativeResize="0"/>
            <p:nvPr/>
          </p:nvPicPr>
          <p:blipFill rotWithShape="1">
            <a:blip r:embed="rId4">
              <a:alphaModFix/>
            </a:blip>
            <a:srcRect b="10011" l="9244" r="2118" t="5926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1" name="Google Shape;171;p21"/>
            <p:cNvSpPr txBox="1"/>
            <p:nvPr/>
          </p:nvSpPr>
          <p:spPr>
            <a:xfrm>
              <a:off x="7086324" y="530484"/>
              <a:ext cx="1664700" cy="200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t/>
              </a:r>
              <a:endParaRPr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0" lvl="0" marL="0" rtl="0" algn="l">
                <a:spcBef>
                  <a:spcPts val="80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b="1" lang="en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Tip هل </a:t>
              </a:r>
              <a:r>
                <a:rPr b="1" lang="en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يؤثر</a:t>
              </a:r>
              <a:r>
                <a:rPr b="1" lang="en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 على النجاح ؟؟؟؟</a:t>
              </a:r>
              <a:endParaRPr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0" lvl="0" marL="0" rtl="1" algn="r">
                <a:spcBef>
                  <a:spcPts val="80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b="1" lang="en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نعم, </a:t>
              </a:r>
              <a:r>
                <a:rPr b="1" lang="en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لأن</a:t>
              </a:r>
              <a:r>
                <a:rPr b="1" lang="en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 المطلوب حتى تنجح بالفصل </a:t>
              </a:r>
              <a:endParaRPr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0" lvl="0" marL="0" rtl="1" algn="r">
                <a:spcBef>
                  <a:spcPts val="80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b="1" lang="en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لازم تجمع عدد ECTS</a:t>
              </a:r>
              <a:endParaRPr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0" lvl="0" marL="0" rtl="1" algn="r">
                <a:spcBef>
                  <a:spcPts val="800"/>
                </a:spcBef>
                <a:spcAft>
                  <a:spcPts val="80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b="1" lang="en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الرسوب بمادة = تخسر رصيدها</a:t>
              </a:r>
              <a:endParaRPr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172" name="Google Shape;172;p21"/>
          <p:cNvSpPr txBox="1"/>
          <p:nvPr/>
        </p:nvSpPr>
        <p:spPr>
          <a:xfrm flipH="1" rot="-270145">
            <a:off x="3571150" y="3644443"/>
            <a:ext cx="2999958" cy="4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