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1" r:id="rId2"/>
    <p:sldId id="260" r:id="rId3"/>
    <p:sldId id="261" r:id="rId4"/>
    <p:sldId id="282" r:id="rId5"/>
    <p:sldId id="267" r:id="rId6"/>
    <p:sldId id="268" r:id="rId7"/>
    <p:sldId id="258" r:id="rId8"/>
    <p:sldId id="269" r:id="rId9"/>
    <p:sldId id="270" r:id="rId10"/>
    <p:sldId id="274" r:id="rId11"/>
    <p:sldId id="271" r:id="rId12"/>
    <p:sldId id="272" r:id="rId13"/>
    <p:sldId id="273" r:id="rId14"/>
    <p:sldId id="279" r:id="rId15"/>
    <p:sldId id="280"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3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59CB6F-078B-4D21-8125-86F645211BEF}" type="datetimeFigureOut">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330623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59CB6F-078B-4D21-8125-86F645211BEF}" type="datetimeFigureOut">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286936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59CB6F-078B-4D21-8125-86F645211BEF}" type="datetimeFigureOut">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81408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59CB6F-078B-4D21-8125-86F645211BEF}" type="datetimeFigureOut">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172223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9CB6F-078B-4D21-8125-86F645211BEF}" type="datetimeFigureOut">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106745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59CB6F-078B-4D21-8125-86F645211BEF}" type="datetimeFigureOut">
              <a:rPr lang="en-GB" smtClean="0"/>
              <a:t>04/03/2026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301045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59CB6F-078B-4D21-8125-86F645211BEF}" type="datetimeFigureOut">
              <a:rPr lang="en-GB" smtClean="0"/>
              <a:t>04/03/2026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401732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59CB6F-078B-4D21-8125-86F645211BEF}" type="datetimeFigureOut">
              <a:rPr lang="en-GB" smtClean="0"/>
              <a:t>04/03/2026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70767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9CB6F-078B-4D21-8125-86F645211BEF}" type="datetimeFigureOut">
              <a:rPr lang="en-GB" smtClean="0"/>
              <a:t>04/03/2026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6652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9CB6F-078B-4D21-8125-86F645211BEF}" type="datetimeFigureOut">
              <a:rPr lang="en-GB" smtClean="0"/>
              <a:t>04/03/2026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258847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9CB6F-078B-4D21-8125-86F645211BEF}" type="datetimeFigureOut">
              <a:rPr lang="en-GB" smtClean="0"/>
              <a:t>04/03/2026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31B81E-3998-4140-BC7B-748B9B71EDC5}" type="slidenum">
              <a:rPr lang="en-GB" smtClean="0"/>
              <a:t>‹#›</a:t>
            </a:fld>
            <a:endParaRPr lang="en-GB"/>
          </a:p>
        </p:txBody>
      </p:sp>
    </p:spTree>
    <p:extLst>
      <p:ext uri="{BB962C8B-B14F-4D97-AF65-F5344CB8AC3E}">
        <p14:creationId xmlns:p14="http://schemas.microsoft.com/office/powerpoint/2010/main" val="21501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9CB6F-078B-4D21-8125-86F645211BEF}" type="datetimeFigureOut">
              <a:rPr lang="en-GB" smtClean="0"/>
              <a:t>04/03/2026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1B81E-3998-4140-BC7B-748B9B71EDC5}" type="slidenum">
              <a:rPr lang="en-GB" smtClean="0"/>
              <a:t>‹#›</a:t>
            </a:fld>
            <a:endParaRPr lang="en-GB"/>
          </a:p>
        </p:txBody>
      </p:sp>
    </p:spTree>
    <p:extLst>
      <p:ext uri="{BB962C8B-B14F-4D97-AF65-F5344CB8AC3E}">
        <p14:creationId xmlns:p14="http://schemas.microsoft.com/office/powerpoint/2010/main" val="9103179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9" y="219930"/>
            <a:ext cx="11723297" cy="1509624"/>
          </a:xfrm>
        </p:spPr>
        <p:txBody>
          <a:bodyPr>
            <a:normAutofit/>
          </a:bodyPr>
          <a:lstStyle/>
          <a:p>
            <a:pPr algn="ctr"/>
            <a:r>
              <a:rPr lang="en-GB" sz="4800" b="1" dirty="0" smtClean="0">
                <a:solidFill>
                  <a:srgbClr val="0070C0"/>
                </a:solidFill>
              </a:rPr>
              <a:t>Antibody-Drug </a:t>
            </a:r>
            <a:r>
              <a:rPr lang="en-GB" sz="4800" b="1" dirty="0">
                <a:solidFill>
                  <a:srgbClr val="0070C0"/>
                </a:solidFill>
              </a:rPr>
              <a:t>Conjugates for Targeted Cancer Therapy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4175188" y="1969336"/>
            <a:ext cx="7857591" cy="4189924"/>
          </a:xfrm>
          <a:prstGeom prst="rect">
            <a:avLst/>
          </a:prstGeom>
        </p:spPr>
      </p:pic>
      <p:sp>
        <p:nvSpPr>
          <p:cNvPr id="7" name="Subtitle 2"/>
          <p:cNvSpPr txBox="1">
            <a:spLocks/>
          </p:cNvSpPr>
          <p:nvPr/>
        </p:nvSpPr>
        <p:spPr>
          <a:xfrm>
            <a:off x="172529" y="5480330"/>
            <a:ext cx="4319111" cy="1084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IQ" b="1" dirty="0" smtClean="0">
                <a:solidFill>
                  <a:srgbClr val="0070C0"/>
                </a:solidFill>
              </a:rPr>
              <a:t>م.د.محمد عبد الامير عليوي </a:t>
            </a:r>
          </a:p>
          <a:p>
            <a:pPr marL="0" indent="0" algn="ctr">
              <a:buNone/>
            </a:pPr>
            <a:r>
              <a:rPr lang="ar-IQ" b="1" dirty="0" smtClean="0">
                <a:solidFill>
                  <a:srgbClr val="0070C0"/>
                </a:solidFill>
              </a:rPr>
              <a:t>فرع الكيمياء الصيدلانية </a:t>
            </a:r>
            <a:endParaRPr lang="en-GB" b="1" dirty="0">
              <a:solidFill>
                <a:srgbClr val="0070C0"/>
              </a:solidFill>
            </a:endParaRPr>
          </a:p>
        </p:txBody>
      </p:sp>
    </p:spTree>
    <p:extLst>
      <p:ext uri="{BB962C8B-B14F-4D97-AF65-F5344CB8AC3E}">
        <p14:creationId xmlns:p14="http://schemas.microsoft.com/office/powerpoint/2010/main" val="1860158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777" y="73672"/>
            <a:ext cx="11910204" cy="6740307"/>
          </a:xfrm>
          <a:prstGeom prst="rect">
            <a:avLst/>
          </a:prstGeom>
        </p:spPr>
        <p:txBody>
          <a:bodyPr wrap="square">
            <a:spAutoFit/>
          </a:bodyPr>
          <a:lstStyle/>
          <a:p>
            <a:pPr algn="ctr">
              <a:lnSpc>
                <a:spcPct val="150000"/>
              </a:lnSpc>
            </a:pPr>
            <a:r>
              <a:rPr lang="en-GB" sz="3600" b="1" dirty="0">
                <a:solidFill>
                  <a:srgbClr val="FF0000"/>
                </a:solidFill>
              </a:rPr>
              <a:t>Cytotoxic payloads </a:t>
            </a:r>
            <a:endParaRPr lang="en-GB" sz="3600" b="1" dirty="0" smtClean="0">
              <a:solidFill>
                <a:srgbClr val="FF0000"/>
              </a:solidFill>
            </a:endParaRPr>
          </a:p>
          <a:p>
            <a:pPr algn="just">
              <a:lnSpc>
                <a:spcPct val="150000"/>
              </a:lnSpc>
            </a:pPr>
            <a:r>
              <a:rPr lang="en-GB" sz="2800" b="1" dirty="0" smtClean="0">
                <a:solidFill>
                  <a:schemeClr val="tx2"/>
                </a:solidFill>
              </a:rPr>
              <a:t>The </a:t>
            </a:r>
            <a:r>
              <a:rPr lang="en-GB" sz="2800" b="1" dirty="0">
                <a:solidFill>
                  <a:schemeClr val="tx2"/>
                </a:solidFill>
              </a:rPr>
              <a:t>cytotoxic payload is the warhead that exerts cytotoxicity after internalization of ADCs into cancer cells. Because only approximately 2% of ADC could reach targeted </a:t>
            </a:r>
            <a:r>
              <a:rPr lang="en-GB" sz="2800" b="1" dirty="0" err="1">
                <a:solidFill>
                  <a:schemeClr val="tx2"/>
                </a:solidFill>
              </a:rPr>
              <a:t>tumor</a:t>
            </a:r>
            <a:r>
              <a:rPr lang="en-GB" sz="2800" b="1" dirty="0">
                <a:solidFill>
                  <a:schemeClr val="tx2"/>
                </a:solidFill>
              </a:rPr>
              <a:t> sites after intravenous administration</a:t>
            </a:r>
            <a:r>
              <a:rPr lang="en-GB" sz="2800" b="1" dirty="0" smtClean="0">
                <a:solidFill>
                  <a:schemeClr val="tx2"/>
                </a:solidFill>
              </a:rPr>
              <a:t>, </a:t>
            </a:r>
            <a:r>
              <a:rPr lang="en-GB" sz="2800" b="1" dirty="0">
                <a:solidFill>
                  <a:schemeClr val="tx2"/>
                </a:solidFill>
              </a:rPr>
              <a:t>high potency (IC50 in </a:t>
            </a:r>
            <a:r>
              <a:rPr lang="en-GB" sz="2800" b="1" dirty="0" err="1">
                <a:solidFill>
                  <a:schemeClr val="tx2"/>
                </a:solidFill>
              </a:rPr>
              <a:t>nanomolar</a:t>
            </a:r>
            <a:r>
              <a:rPr lang="en-GB" sz="2800" b="1" dirty="0">
                <a:solidFill>
                  <a:schemeClr val="tx2"/>
                </a:solidFill>
              </a:rPr>
              <a:t> and </a:t>
            </a:r>
            <a:r>
              <a:rPr lang="en-GB" sz="2800" b="1" dirty="0" err="1">
                <a:solidFill>
                  <a:schemeClr val="tx2"/>
                </a:solidFill>
              </a:rPr>
              <a:t>picomolar</a:t>
            </a:r>
            <a:r>
              <a:rPr lang="en-GB" sz="2800" b="1" dirty="0">
                <a:solidFill>
                  <a:schemeClr val="tx2"/>
                </a:solidFill>
              </a:rPr>
              <a:t> range) is required for the compounds to be used as payloads in ADC</a:t>
            </a:r>
            <a:r>
              <a:rPr lang="en-GB" sz="2800" b="1" dirty="0" smtClean="0">
                <a:solidFill>
                  <a:schemeClr val="tx2"/>
                </a:solidFill>
              </a:rPr>
              <a:t>.</a:t>
            </a:r>
            <a:r>
              <a:rPr lang="en-GB" sz="2800" dirty="0" smtClean="0"/>
              <a:t> </a:t>
            </a:r>
          </a:p>
          <a:p>
            <a:pPr algn="just">
              <a:lnSpc>
                <a:spcPct val="150000"/>
              </a:lnSpc>
            </a:pPr>
            <a:r>
              <a:rPr lang="en-GB" sz="2800" b="1" dirty="0" smtClean="0">
                <a:solidFill>
                  <a:srgbClr val="7030A0"/>
                </a:solidFill>
              </a:rPr>
              <a:t>Moreover</a:t>
            </a:r>
            <a:r>
              <a:rPr lang="en-GB" sz="2800" b="1" dirty="0">
                <a:solidFill>
                  <a:srgbClr val="7030A0"/>
                </a:solidFill>
              </a:rPr>
              <a:t>, these compounds should keep stable in physiological conditions and have available function groups for conjugation with the antibody</a:t>
            </a:r>
            <a:r>
              <a:rPr lang="en-GB" sz="2800" b="1" dirty="0" smtClean="0">
                <a:solidFill>
                  <a:srgbClr val="7030A0"/>
                </a:solidFill>
              </a:rPr>
              <a:t>. </a:t>
            </a:r>
            <a:r>
              <a:rPr lang="en-GB" sz="2800" b="1" dirty="0">
                <a:solidFill>
                  <a:srgbClr val="7030A0"/>
                </a:solidFill>
              </a:rPr>
              <a:t>At present, the cytotoxic payloads used for ADCs mainly include </a:t>
            </a:r>
            <a:r>
              <a:rPr lang="en-GB" sz="2800" b="1" dirty="0">
                <a:solidFill>
                  <a:srgbClr val="C00000"/>
                </a:solidFill>
              </a:rPr>
              <a:t>potent tubulin inhibitors, DNA damaging agents, and </a:t>
            </a:r>
            <a:r>
              <a:rPr lang="en-GB" sz="2800" b="1" dirty="0" err="1" smtClean="0">
                <a:solidFill>
                  <a:srgbClr val="C00000"/>
                </a:solidFill>
              </a:rPr>
              <a:t>immunomodulators</a:t>
            </a:r>
            <a:r>
              <a:rPr lang="en-GB" sz="2800" b="1" dirty="0" smtClean="0">
                <a:solidFill>
                  <a:srgbClr val="C00000"/>
                </a:solidFill>
              </a:rPr>
              <a:t>.</a:t>
            </a:r>
            <a:endParaRPr lang="en-GB" sz="2800" b="1" dirty="0">
              <a:solidFill>
                <a:srgbClr val="C00000"/>
              </a:solidFill>
            </a:endParaRPr>
          </a:p>
        </p:txBody>
      </p:sp>
    </p:spTree>
    <p:extLst>
      <p:ext uri="{BB962C8B-B14F-4D97-AF65-F5344CB8AC3E}">
        <p14:creationId xmlns:p14="http://schemas.microsoft.com/office/powerpoint/2010/main" val="1008047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87" y="89019"/>
            <a:ext cx="11798060" cy="5811719"/>
          </a:xfrm>
          <a:prstGeom prst="rect">
            <a:avLst/>
          </a:prstGeom>
        </p:spPr>
        <p:txBody>
          <a:bodyPr wrap="square">
            <a:spAutoFit/>
          </a:bodyPr>
          <a:lstStyle/>
          <a:p>
            <a:pPr algn="ctr"/>
            <a:r>
              <a:rPr lang="en-GB" sz="4000" b="1" dirty="0" smtClean="0">
                <a:solidFill>
                  <a:srgbClr val="FF0000"/>
                </a:solidFill>
              </a:rPr>
              <a:t>Linkers</a:t>
            </a:r>
          </a:p>
          <a:p>
            <a:pPr algn="just">
              <a:lnSpc>
                <a:spcPct val="150000"/>
              </a:lnSpc>
            </a:pPr>
            <a:r>
              <a:rPr lang="en-GB" sz="2800" dirty="0" smtClean="0"/>
              <a:t> </a:t>
            </a:r>
            <a:r>
              <a:rPr lang="en-GB" sz="2800" b="1" dirty="0">
                <a:solidFill>
                  <a:srgbClr val="7030A0"/>
                </a:solidFill>
              </a:rPr>
              <a:t>Linker in ADC bridges the antibody with the cytotoxic drug. It is one of the key factors related to the stability of ADC and </a:t>
            </a:r>
            <a:r>
              <a:rPr lang="en-GB" sz="2800" b="1" dirty="0" smtClean="0">
                <a:solidFill>
                  <a:srgbClr val="7030A0"/>
                </a:solidFill>
              </a:rPr>
              <a:t>payload release </a:t>
            </a:r>
            <a:r>
              <a:rPr lang="en-GB" sz="2800" b="1" dirty="0">
                <a:solidFill>
                  <a:srgbClr val="7030A0"/>
                </a:solidFill>
              </a:rPr>
              <a:t>profiles, and is therefore important for the ultimate therapeutic index of ADCs. </a:t>
            </a:r>
            <a:endParaRPr lang="en-GB" sz="2800" b="1" dirty="0" smtClean="0">
              <a:solidFill>
                <a:srgbClr val="7030A0"/>
              </a:solidFill>
            </a:endParaRPr>
          </a:p>
          <a:p>
            <a:pPr algn="just">
              <a:lnSpc>
                <a:spcPct val="150000"/>
              </a:lnSpc>
            </a:pPr>
            <a:r>
              <a:rPr lang="en-GB" sz="2800" b="1" dirty="0" smtClean="0">
                <a:solidFill>
                  <a:schemeClr val="accent2"/>
                </a:solidFill>
              </a:rPr>
              <a:t>An </a:t>
            </a:r>
            <a:r>
              <a:rPr lang="en-GB" sz="2800" b="1" dirty="0">
                <a:solidFill>
                  <a:schemeClr val="accent2"/>
                </a:solidFill>
              </a:rPr>
              <a:t>ideal linker should not induce ADC aggregation, and it is expected to limit premature release of payloads in plasma and to promote active drugs release at desired targeted sites. Depending on the metabolic fate in cells, two types of linkers including </a:t>
            </a:r>
            <a:r>
              <a:rPr lang="en-GB" sz="2800" b="1" dirty="0">
                <a:solidFill>
                  <a:srgbClr val="C00000"/>
                </a:solidFill>
              </a:rPr>
              <a:t>cleavable and non-cleavable linkers </a:t>
            </a:r>
            <a:r>
              <a:rPr lang="en-GB" sz="2800" b="1" dirty="0">
                <a:solidFill>
                  <a:schemeClr val="accent2"/>
                </a:solidFill>
              </a:rPr>
              <a:t>have been employed in most of ADC drugs.</a:t>
            </a:r>
          </a:p>
        </p:txBody>
      </p:sp>
    </p:spTree>
    <p:extLst>
      <p:ext uri="{BB962C8B-B14F-4D97-AF65-F5344CB8AC3E}">
        <p14:creationId xmlns:p14="http://schemas.microsoft.com/office/powerpoint/2010/main" val="3154746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897" y="136440"/>
            <a:ext cx="11849819" cy="2369880"/>
          </a:xfrm>
          <a:prstGeom prst="rect">
            <a:avLst/>
          </a:prstGeom>
        </p:spPr>
        <p:txBody>
          <a:bodyPr wrap="square">
            <a:spAutoFit/>
          </a:bodyPr>
          <a:lstStyle/>
          <a:p>
            <a:pPr algn="ctr"/>
            <a:r>
              <a:rPr lang="en-GB" sz="2800" b="1" dirty="0">
                <a:solidFill>
                  <a:srgbClr val="FF0000"/>
                </a:solidFill>
              </a:rPr>
              <a:t>Cleavable linkers </a:t>
            </a:r>
            <a:endParaRPr lang="en-GB" sz="2800" b="1" dirty="0" smtClean="0">
              <a:solidFill>
                <a:srgbClr val="FF0000"/>
              </a:solidFill>
            </a:endParaRPr>
          </a:p>
          <a:p>
            <a:pPr algn="just"/>
            <a:r>
              <a:rPr lang="en-GB" sz="2400" dirty="0" smtClean="0"/>
              <a:t>A </a:t>
            </a:r>
            <a:r>
              <a:rPr lang="en-GB" sz="2400" dirty="0"/>
              <a:t>major class of ADC linkers is the cleavable </a:t>
            </a:r>
            <a:r>
              <a:rPr lang="en-GB" sz="2400" dirty="0" smtClean="0"/>
              <a:t>linker. </a:t>
            </a:r>
            <a:r>
              <a:rPr lang="en-GB" sz="2400" dirty="0"/>
              <a:t>Cleavable linkers are designed to be cleaved by responding to an environmental difference between the extracellular and intracellular environments (pH, redox potential, etc.) or by specific </a:t>
            </a:r>
            <a:r>
              <a:rPr lang="en-GB" sz="2400" dirty="0" err="1"/>
              <a:t>lysosomal</a:t>
            </a:r>
            <a:r>
              <a:rPr lang="en-GB" sz="2400" dirty="0"/>
              <a:t> enzymes. In most cases, the linkers in this class are designed to release parental payload </a:t>
            </a:r>
            <a:r>
              <a:rPr lang="en-GB" sz="2400" dirty="0" smtClean="0"/>
              <a:t>molecules </a:t>
            </a:r>
            <a:r>
              <a:rPr lang="en-GB" sz="2400" dirty="0"/>
              <a:t>after bond cleavage. </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1" r="428" b="25913"/>
          <a:stretch/>
        </p:blipFill>
        <p:spPr>
          <a:xfrm>
            <a:off x="769449" y="2583958"/>
            <a:ext cx="10592714" cy="4081961"/>
          </a:xfrm>
          <a:prstGeom prst="rect">
            <a:avLst/>
          </a:prstGeom>
        </p:spPr>
      </p:pic>
    </p:spTree>
    <p:extLst>
      <p:ext uri="{BB962C8B-B14F-4D97-AF65-F5344CB8AC3E}">
        <p14:creationId xmlns:p14="http://schemas.microsoft.com/office/powerpoint/2010/main" val="2181606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24" y="0"/>
            <a:ext cx="11789433" cy="3170099"/>
          </a:xfrm>
          <a:prstGeom prst="rect">
            <a:avLst/>
          </a:prstGeom>
        </p:spPr>
        <p:txBody>
          <a:bodyPr wrap="square">
            <a:spAutoFit/>
          </a:bodyPr>
          <a:lstStyle/>
          <a:p>
            <a:pPr algn="just"/>
            <a:r>
              <a:rPr lang="en-GB" sz="3200" b="1" dirty="0">
                <a:solidFill>
                  <a:srgbClr val="FF0000"/>
                </a:solidFill>
              </a:rPr>
              <a:t>Non-cleavable Linkers </a:t>
            </a:r>
            <a:endParaRPr lang="en-GB" sz="3200" b="1" dirty="0" smtClean="0">
              <a:solidFill>
                <a:srgbClr val="FF0000"/>
              </a:solidFill>
            </a:endParaRPr>
          </a:p>
          <a:p>
            <a:pPr algn="just"/>
            <a:r>
              <a:rPr lang="en-GB" sz="2400" dirty="0" smtClean="0"/>
              <a:t>Non-cleavable </a:t>
            </a:r>
            <a:r>
              <a:rPr lang="en-GB" sz="2400" dirty="0"/>
              <a:t>linkers consist of stable bonds that are resistant to </a:t>
            </a:r>
            <a:r>
              <a:rPr lang="en-GB" sz="2400" dirty="0" err="1"/>
              <a:t>proteolytic</a:t>
            </a:r>
            <a:r>
              <a:rPr lang="en-GB" sz="2400" dirty="0"/>
              <a:t> degradation, ensuring greater stability than that of cleavable linkers. </a:t>
            </a:r>
            <a:r>
              <a:rPr lang="en-GB" sz="2400" b="1" dirty="0">
                <a:solidFill>
                  <a:srgbClr val="C00000"/>
                </a:solidFill>
              </a:rPr>
              <a:t>Non-cleavable linkers rely on complete degradation of the antibody component of ADC by cytosolic and </a:t>
            </a:r>
            <a:r>
              <a:rPr lang="en-GB" sz="2400" b="1" dirty="0" err="1">
                <a:solidFill>
                  <a:srgbClr val="C00000"/>
                </a:solidFill>
              </a:rPr>
              <a:t>lysosomal</a:t>
            </a:r>
            <a:r>
              <a:rPr lang="en-GB" sz="2400" b="1" dirty="0">
                <a:solidFill>
                  <a:srgbClr val="C00000"/>
                </a:solidFill>
              </a:rPr>
              <a:t> proteases, which eventually </a:t>
            </a:r>
            <a:r>
              <a:rPr lang="en-GB" sz="2400" b="1" dirty="0" smtClean="0">
                <a:solidFill>
                  <a:srgbClr val="C00000"/>
                </a:solidFill>
              </a:rPr>
              <a:t>liberates </a:t>
            </a:r>
            <a:r>
              <a:rPr lang="en-GB" sz="2400" b="1" dirty="0">
                <a:solidFill>
                  <a:srgbClr val="C00000"/>
                </a:solidFill>
              </a:rPr>
              <a:t>a payload molecule linked to an amino acid residue derived from the degraded </a:t>
            </a:r>
            <a:r>
              <a:rPr lang="en-GB" sz="2400" b="1" dirty="0" smtClean="0">
                <a:solidFill>
                  <a:srgbClr val="C00000"/>
                </a:solidFill>
              </a:rPr>
              <a:t>antibody</a:t>
            </a:r>
            <a:r>
              <a:rPr lang="en-GB" sz="2400" dirty="0" smtClean="0"/>
              <a:t>. As </a:t>
            </a:r>
            <a:r>
              <a:rPr lang="en-GB" sz="2400" dirty="0"/>
              <a:t>such, when coupled with a non-cleavable linker, the payload structure must be carefully selected and designed so that payload can exert comparable or even better anti-</a:t>
            </a:r>
            <a:r>
              <a:rPr lang="en-GB" sz="2400" dirty="0" err="1"/>
              <a:t>tumor</a:t>
            </a:r>
            <a:r>
              <a:rPr lang="en-GB" sz="2400" dirty="0"/>
              <a:t> potency in such a modified </a:t>
            </a:r>
            <a:r>
              <a:rPr lang="en-GB" sz="2400" dirty="0" smtClean="0"/>
              <a:t>form.</a:t>
            </a:r>
            <a:endParaRPr lang="en-GB" sz="24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787644" y="3170099"/>
            <a:ext cx="8918147" cy="3325592"/>
          </a:xfrm>
          <a:prstGeom prst="rect">
            <a:avLst/>
          </a:prstGeom>
        </p:spPr>
      </p:pic>
    </p:spTree>
    <p:extLst>
      <p:ext uri="{BB962C8B-B14F-4D97-AF65-F5344CB8AC3E}">
        <p14:creationId xmlns:p14="http://schemas.microsoft.com/office/powerpoint/2010/main" val="1775802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197689" y="453873"/>
            <a:ext cx="11740497" cy="5748339"/>
          </a:xfrm>
          <a:prstGeom prst="rect">
            <a:avLst/>
          </a:prstGeom>
        </p:spPr>
      </p:pic>
    </p:spTree>
    <p:extLst>
      <p:ext uri="{BB962C8B-B14F-4D97-AF65-F5344CB8AC3E}">
        <p14:creationId xmlns:p14="http://schemas.microsoft.com/office/powerpoint/2010/main" val="3059822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07"/>
            <a:ext cx="12120113" cy="1015663"/>
          </a:xfrm>
          <a:prstGeom prst="rect">
            <a:avLst/>
          </a:prstGeom>
        </p:spPr>
        <p:txBody>
          <a:bodyPr wrap="square">
            <a:spAutoFit/>
          </a:bodyPr>
          <a:lstStyle/>
          <a:p>
            <a:pPr algn="ctr"/>
            <a:r>
              <a:rPr lang="en-GB" sz="3200" b="1" dirty="0">
                <a:solidFill>
                  <a:srgbClr val="FF0000"/>
                </a:solidFill>
              </a:rPr>
              <a:t>STRUCTURE AND MECHANISM OF ACTION OF ADC </a:t>
            </a:r>
            <a:endParaRPr lang="en-GB" sz="3200" b="1" dirty="0" smtClean="0">
              <a:solidFill>
                <a:srgbClr val="FF0000"/>
              </a:solidFill>
            </a:endParaRPr>
          </a:p>
          <a:p>
            <a:pPr algn="just"/>
            <a:r>
              <a:rPr lang="en-GB" sz="2800" dirty="0" smtClean="0"/>
              <a:t>. </a:t>
            </a:r>
            <a:endParaRPr lang="en-GB" sz="2800"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rcRect l="1" t="3001" r="333"/>
          <a:stretch/>
        </p:blipFill>
        <p:spPr>
          <a:xfrm>
            <a:off x="282723" y="724618"/>
            <a:ext cx="11554666" cy="6133382"/>
          </a:xfrm>
          <a:prstGeom prst="rect">
            <a:avLst/>
          </a:prstGeom>
        </p:spPr>
      </p:pic>
    </p:spTree>
    <p:extLst>
      <p:ext uri="{BB962C8B-B14F-4D97-AF65-F5344CB8AC3E}">
        <p14:creationId xmlns:p14="http://schemas.microsoft.com/office/powerpoint/2010/main" val="307170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C00000"/>
                </a:solidFill>
                <a:latin typeface="Georgia Pro Cond Black" panose="02040A06050405020203" pitchFamily="18" charset="0"/>
              </a:rPr>
              <a:t>THANK YOU </a:t>
            </a:r>
            <a:endParaRPr lang="en-GB" dirty="0">
              <a:solidFill>
                <a:srgbClr val="C00000"/>
              </a:solidFill>
              <a:latin typeface="Georgia Pro Cond Black" panose="02040A06050405020203" pitchFamily="18" charset="0"/>
            </a:endParaRPr>
          </a:p>
        </p:txBody>
      </p:sp>
    </p:spTree>
    <p:extLst>
      <p:ext uri="{BB962C8B-B14F-4D97-AF65-F5344CB8AC3E}">
        <p14:creationId xmlns:p14="http://schemas.microsoft.com/office/powerpoint/2010/main" val="65687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 y="129396"/>
            <a:ext cx="12166121" cy="5514013"/>
          </a:xfrm>
          <a:prstGeom prst="rect">
            <a:avLst/>
          </a:prstGeom>
        </p:spPr>
        <p:txBody>
          <a:bodyPr wrap="square">
            <a:spAutoFit/>
          </a:bodyPr>
          <a:lstStyle/>
          <a:p>
            <a:pPr algn="ctr"/>
            <a:r>
              <a:rPr lang="en-GB" sz="3200" b="1" dirty="0" smtClean="0"/>
              <a:t>INTRODUCTION</a:t>
            </a:r>
            <a:r>
              <a:rPr lang="en-GB" sz="3200" dirty="0" smtClean="0">
                <a:solidFill>
                  <a:srgbClr val="C00000"/>
                </a:solidFill>
              </a:rPr>
              <a:t> </a:t>
            </a:r>
          </a:p>
          <a:p>
            <a:pPr algn="just"/>
            <a:r>
              <a:rPr lang="en-GB" sz="3200" b="1" dirty="0" smtClean="0">
                <a:solidFill>
                  <a:srgbClr val="0070C0"/>
                </a:solidFill>
              </a:rPr>
              <a:t>Cancer has become the second greatest global health threat, accounting for approximately 10.0 million deaths from cancer occurred in 2020. Cytotoxic agents based chemotherapy has been the main approach for the treatment of a wide range of cancers for decades</a:t>
            </a:r>
            <a:r>
              <a:rPr lang="en-GB" sz="3200" b="1" dirty="0" smtClean="0">
                <a:solidFill>
                  <a:srgbClr val="0070C0"/>
                </a:solidFill>
              </a:rPr>
              <a:t>.</a:t>
            </a:r>
          </a:p>
          <a:p>
            <a:pPr algn="just"/>
            <a:endParaRPr lang="ar-IQ" sz="3200" dirty="0">
              <a:solidFill>
                <a:srgbClr val="C00000"/>
              </a:solidFill>
            </a:endParaRPr>
          </a:p>
          <a:p>
            <a:pPr algn="just"/>
            <a:r>
              <a:rPr lang="en-GB" sz="3200" b="1" dirty="0" smtClean="0">
                <a:solidFill>
                  <a:srgbClr val="C00000"/>
                </a:solidFill>
              </a:rPr>
              <a:t> Most of these chemotherapy agents, however, show low therapeutic index, where severe side effects are generally attributed to non-specific drug exposure to off-target tissues. To address this issue, scientists have been working on the development of novel cancer therapeutics with higher targeting </a:t>
            </a:r>
            <a:r>
              <a:rPr lang="en-GB" sz="3200" b="1" dirty="0" smtClean="0">
                <a:solidFill>
                  <a:srgbClr val="C00000"/>
                </a:solidFill>
              </a:rPr>
              <a:t>ability</a:t>
            </a:r>
            <a:r>
              <a:rPr lang="en-GB" sz="3200" dirty="0" smtClean="0">
                <a:solidFill>
                  <a:srgbClr val="C00000"/>
                </a:solidFill>
              </a:rPr>
              <a:t>.</a:t>
            </a:r>
            <a:endParaRPr lang="en-GB" sz="3200" dirty="0">
              <a:solidFill>
                <a:srgbClr val="C00000"/>
              </a:solidFill>
            </a:endParaRPr>
          </a:p>
        </p:txBody>
      </p:sp>
    </p:spTree>
    <p:extLst>
      <p:ext uri="{BB962C8B-B14F-4D97-AF65-F5344CB8AC3E}">
        <p14:creationId xmlns:p14="http://schemas.microsoft.com/office/powerpoint/2010/main" val="171783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39" y="645960"/>
            <a:ext cx="12114362" cy="6071675"/>
          </a:xfrm>
          <a:prstGeom prst="rect">
            <a:avLst/>
          </a:prstGeom>
        </p:spPr>
        <p:txBody>
          <a:bodyPr wrap="square">
            <a:spAutoFit/>
          </a:bodyPr>
          <a:lstStyle/>
          <a:p>
            <a:pPr algn="just"/>
            <a:r>
              <a:rPr lang="en-GB" sz="3200" dirty="0" smtClean="0"/>
              <a:t>As early as the beginning of 20th century, Paul Ehrlich first proposed the concept of “</a:t>
            </a:r>
            <a:r>
              <a:rPr lang="en-GB" sz="3200" b="1" dirty="0" smtClean="0">
                <a:solidFill>
                  <a:srgbClr val="C00000"/>
                </a:solidFill>
              </a:rPr>
              <a:t>magic bullets</a:t>
            </a:r>
            <a:r>
              <a:rPr lang="en-GB" sz="3200" dirty="0" smtClean="0"/>
              <a:t>” and postulate that some compounds could directly access to some desired targets in cell to cure diseases. Theoretically, these compounds should be effective in killing cancer cells, but harmless to normal cells. One of the plausible ways is to identify some specifically overexpressed antigens to distinguish cancer cells from health cells, such as </a:t>
            </a:r>
            <a:r>
              <a:rPr lang="en-GB" sz="3200" b="1" dirty="0" smtClean="0">
                <a:solidFill>
                  <a:srgbClr val="C00000"/>
                </a:solidFill>
              </a:rPr>
              <a:t>HER2</a:t>
            </a:r>
            <a:r>
              <a:rPr lang="en-GB" sz="3200" dirty="0" smtClean="0"/>
              <a:t> (human epidermal growth factor receptor 2) on the breast cancer and </a:t>
            </a:r>
            <a:r>
              <a:rPr lang="en-GB" sz="3200" b="1" dirty="0" smtClean="0">
                <a:solidFill>
                  <a:srgbClr val="C00000"/>
                </a:solidFill>
              </a:rPr>
              <a:t>CD20</a:t>
            </a:r>
            <a:r>
              <a:rPr lang="en-GB" sz="3200" dirty="0" smtClean="0"/>
              <a:t> on the B cell lymphoma. Specific expression of these antigens provides the possibility of precision </a:t>
            </a:r>
            <a:r>
              <a:rPr lang="en-GB" sz="3200" dirty="0" err="1" smtClean="0"/>
              <a:t>tumor</a:t>
            </a:r>
            <a:r>
              <a:rPr lang="en-GB" sz="3200" dirty="0" smtClean="0"/>
              <a:t> targeting via monoclonal antibodies (</a:t>
            </a:r>
            <a:r>
              <a:rPr lang="en-GB" sz="3200" dirty="0" err="1" smtClean="0"/>
              <a:t>mAbs</a:t>
            </a:r>
            <a:r>
              <a:rPr lang="en-GB" sz="3200" dirty="0" smtClean="0"/>
              <a:t>), and this field was advanced greatly after the development of </a:t>
            </a:r>
            <a:r>
              <a:rPr lang="en-GB" sz="3200" b="1" dirty="0" err="1" smtClean="0">
                <a:solidFill>
                  <a:srgbClr val="C00000"/>
                </a:solidFill>
              </a:rPr>
              <a:t>hybridoma</a:t>
            </a:r>
            <a:r>
              <a:rPr lang="en-GB" sz="3200" b="1" dirty="0" smtClean="0">
                <a:solidFill>
                  <a:srgbClr val="C00000"/>
                </a:solidFill>
              </a:rPr>
              <a:t> technology</a:t>
            </a:r>
            <a:r>
              <a:rPr lang="en-GB" sz="3200" dirty="0" smtClean="0"/>
              <a:t> since 1975.</a:t>
            </a:r>
            <a:endParaRPr lang="en-GB" sz="3200" dirty="0"/>
          </a:p>
        </p:txBody>
      </p:sp>
      <p:sp>
        <p:nvSpPr>
          <p:cNvPr id="3" name="Rectangle 2"/>
          <p:cNvSpPr/>
          <p:nvPr/>
        </p:nvSpPr>
        <p:spPr>
          <a:xfrm>
            <a:off x="3535772" y="61185"/>
            <a:ext cx="4486793" cy="584775"/>
          </a:xfrm>
          <a:prstGeom prst="rect">
            <a:avLst/>
          </a:prstGeom>
        </p:spPr>
        <p:txBody>
          <a:bodyPr wrap="square">
            <a:spAutoFit/>
          </a:bodyPr>
          <a:lstStyle/>
          <a:p>
            <a:r>
              <a:rPr lang="en-GB" sz="3200" b="1" dirty="0">
                <a:solidFill>
                  <a:srgbClr val="0070C0"/>
                </a:solidFill>
              </a:rPr>
              <a:t>BRIEF HISTORY OF ADC </a:t>
            </a:r>
          </a:p>
        </p:txBody>
      </p:sp>
    </p:spTree>
    <p:extLst>
      <p:ext uri="{BB962C8B-B14F-4D97-AF65-F5344CB8AC3E}">
        <p14:creationId xmlns:p14="http://schemas.microsoft.com/office/powerpoint/2010/main" val="394396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30" y="146021"/>
            <a:ext cx="11901578" cy="1384995"/>
          </a:xfrm>
          <a:prstGeom prst="rect">
            <a:avLst/>
          </a:prstGeom>
        </p:spPr>
        <p:txBody>
          <a:bodyPr wrap="square">
            <a:spAutoFit/>
          </a:bodyPr>
          <a:lstStyle/>
          <a:p>
            <a:pPr algn="just"/>
            <a:r>
              <a:rPr lang="en-GB" sz="2800" b="1" dirty="0">
                <a:solidFill>
                  <a:srgbClr val="0070C0"/>
                </a:solidFill>
              </a:rPr>
              <a:t>In recent decades, an increasing number of </a:t>
            </a:r>
            <a:r>
              <a:rPr lang="en-GB" sz="2800" b="1" dirty="0" err="1">
                <a:solidFill>
                  <a:srgbClr val="0070C0"/>
                </a:solidFill>
              </a:rPr>
              <a:t>mAbs</a:t>
            </a:r>
            <a:r>
              <a:rPr lang="en-GB" sz="2800" b="1" dirty="0">
                <a:solidFill>
                  <a:srgbClr val="0070C0"/>
                </a:solidFill>
              </a:rPr>
              <a:t>, such as </a:t>
            </a:r>
            <a:r>
              <a:rPr lang="en-GB" sz="2800" b="1" dirty="0" err="1">
                <a:solidFill>
                  <a:srgbClr val="0070C0"/>
                </a:solidFill>
              </a:rPr>
              <a:t>avastin</a:t>
            </a:r>
            <a:r>
              <a:rPr lang="en-GB" sz="2800" b="1" dirty="0">
                <a:solidFill>
                  <a:srgbClr val="0070C0"/>
                </a:solidFill>
              </a:rPr>
              <a:t>, </a:t>
            </a:r>
            <a:r>
              <a:rPr lang="en-GB" sz="2800" b="1" dirty="0" err="1">
                <a:solidFill>
                  <a:srgbClr val="0070C0"/>
                </a:solidFill>
              </a:rPr>
              <a:t>trastuzumab</a:t>
            </a:r>
            <a:r>
              <a:rPr lang="en-GB" sz="2800" b="1" dirty="0">
                <a:solidFill>
                  <a:srgbClr val="0070C0"/>
                </a:solidFill>
              </a:rPr>
              <a:t>, rituximab, and </a:t>
            </a:r>
            <a:r>
              <a:rPr lang="en-GB" sz="2800" b="1" dirty="0" err="1">
                <a:solidFill>
                  <a:srgbClr val="0070C0"/>
                </a:solidFill>
              </a:rPr>
              <a:t>cetuximab</a:t>
            </a:r>
            <a:r>
              <a:rPr lang="en-GB" sz="2800" b="1" dirty="0">
                <a:solidFill>
                  <a:srgbClr val="0070C0"/>
                </a:solidFill>
              </a:rPr>
              <a:t>, have been received approval worldwide for treatment of various solid </a:t>
            </a:r>
            <a:r>
              <a:rPr lang="en-GB" sz="2800" b="1" dirty="0" err="1">
                <a:solidFill>
                  <a:srgbClr val="0070C0"/>
                </a:solidFill>
              </a:rPr>
              <a:t>tumors</a:t>
            </a:r>
            <a:r>
              <a:rPr lang="en-GB" sz="2800" b="1" dirty="0">
                <a:solidFill>
                  <a:srgbClr val="0070C0"/>
                </a:solidFill>
              </a:rPr>
              <a:t> and </a:t>
            </a:r>
            <a:r>
              <a:rPr lang="en-GB" sz="2800" b="1" dirty="0" err="1">
                <a:solidFill>
                  <a:srgbClr val="0070C0"/>
                </a:solidFill>
              </a:rPr>
              <a:t>hematological</a:t>
            </a:r>
            <a:r>
              <a:rPr lang="en-GB" sz="2800" b="1" dirty="0">
                <a:solidFill>
                  <a:srgbClr val="0070C0"/>
                </a:solidFill>
              </a:rPr>
              <a:t> </a:t>
            </a:r>
            <a:r>
              <a:rPr lang="en-GB" sz="2800" b="1" dirty="0" smtClean="0">
                <a:solidFill>
                  <a:srgbClr val="0070C0"/>
                </a:solidFill>
              </a:rPr>
              <a:t>cancers.</a:t>
            </a:r>
            <a:endParaRPr lang="en-GB" sz="2800" b="1" dirty="0">
              <a:solidFill>
                <a:srgbClr val="0070C0"/>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711784" y="1462005"/>
            <a:ext cx="10010849" cy="5087248"/>
          </a:xfrm>
          <a:prstGeom prst="rect">
            <a:avLst/>
          </a:prstGeom>
        </p:spPr>
      </p:pic>
    </p:spTree>
    <p:extLst>
      <p:ext uri="{BB962C8B-B14F-4D97-AF65-F5344CB8AC3E}">
        <p14:creationId xmlns:p14="http://schemas.microsoft.com/office/powerpoint/2010/main" val="92613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85" y="0"/>
            <a:ext cx="12055415" cy="6995129"/>
          </a:xfrm>
          <a:prstGeom prst="rect">
            <a:avLst/>
          </a:prstGeom>
        </p:spPr>
        <p:txBody>
          <a:bodyPr wrap="square">
            <a:spAutoFit/>
          </a:bodyPr>
          <a:lstStyle/>
          <a:p>
            <a:pPr algn="ctr"/>
            <a:r>
              <a:rPr lang="en-GB" sz="4400" b="1" dirty="0" smtClean="0">
                <a:solidFill>
                  <a:schemeClr val="accent2"/>
                </a:solidFill>
              </a:rPr>
              <a:t>KEY </a:t>
            </a:r>
            <a:r>
              <a:rPr lang="en-GB" sz="4400" b="1" dirty="0">
                <a:solidFill>
                  <a:schemeClr val="accent2"/>
                </a:solidFill>
              </a:rPr>
              <a:t>COMPONENTS OF ADC</a:t>
            </a:r>
            <a:endParaRPr lang="en-GB" sz="4400" b="1" dirty="0" smtClean="0">
              <a:solidFill>
                <a:schemeClr val="accent2"/>
              </a:solidFill>
            </a:endParaRPr>
          </a:p>
          <a:p>
            <a:pPr algn="just"/>
            <a:r>
              <a:rPr lang="en-GB" sz="4400" b="1" dirty="0" smtClean="0">
                <a:solidFill>
                  <a:schemeClr val="tx2"/>
                </a:solidFill>
              </a:rPr>
              <a:t>An ideal ADC drug remains stable in blood circulation, reaches the therapeutic target accurately, and eventually releases the cytotoxic payloads in the vicinity of the targets (e.g. cancer cells). </a:t>
            </a:r>
          </a:p>
          <a:p>
            <a:pPr algn="just"/>
            <a:r>
              <a:rPr lang="en-GB" sz="4400" b="1" dirty="0" smtClean="0">
                <a:solidFill>
                  <a:schemeClr val="tx2"/>
                </a:solidFill>
              </a:rPr>
              <a:t>Each element can affect the final efficacy and safety of ADC, and in general ADC development needs to take into account all these key components, including:</a:t>
            </a:r>
            <a:endParaRPr lang="en-GB" sz="4400" b="1" dirty="0">
              <a:solidFill>
                <a:schemeClr val="tx2"/>
              </a:solidFill>
            </a:endParaRPr>
          </a:p>
        </p:txBody>
      </p:sp>
    </p:spTree>
    <p:extLst>
      <p:ext uri="{BB962C8B-B14F-4D97-AF65-F5344CB8AC3E}">
        <p14:creationId xmlns:p14="http://schemas.microsoft.com/office/powerpoint/2010/main" val="15137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913" y="138348"/>
            <a:ext cx="11861321" cy="61863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GB" sz="6600" b="1" dirty="0" smtClean="0">
                <a:solidFill>
                  <a:schemeClr val="tx2"/>
                </a:solidFill>
              </a:rPr>
              <a:t>The </a:t>
            </a:r>
            <a:r>
              <a:rPr lang="en-GB" sz="6600" b="1" dirty="0">
                <a:solidFill>
                  <a:schemeClr val="tx2"/>
                </a:solidFill>
              </a:rPr>
              <a:t>selection </a:t>
            </a:r>
            <a:r>
              <a:rPr lang="en-GB" sz="6600" b="1" dirty="0" smtClean="0">
                <a:solidFill>
                  <a:schemeClr val="tx2"/>
                </a:solidFill>
              </a:rPr>
              <a:t>of: </a:t>
            </a:r>
          </a:p>
          <a:p>
            <a:pPr algn="just"/>
            <a:r>
              <a:rPr lang="en-GB" sz="6600" b="1" dirty="0" smtClean="0">
                <a:solidFill>
                  <a:schemeClr val="tx2"/>
                </a:solidFill>
              </a:rPr>
              <a:t>1.</a:t>
            </a:r>
            <a:r>
              <a:rPr lang="en-GB" sz="6600" b="1" dirty="0">
                <a:solidFill>
                  <a:schemeClr val="tx2"/>
                </a:solidFill>
              </a:rPr>
              <a:t>T</a:t>
            </a:r>
            <a:r>
              <a:rPr lang="en-GB" sz="6600" b="1" dirty="0" smtClean="0">
                <a:solidFill>
                  <a:schemeClr val="tx2"/>
                </a:solidFill>
              </a:rPr>
              <a:t>arget antigen </a:t>
            </a:r>
          </a:p>
          <a:p>
            <a:pPr algn="just"/>
            <a:r>
              <a:rPr lang="en-GB" sz="6600" b="1" dirty="0" smtClean="0">
                <a:solidFill>
                  <a:schemeClr val="tx2"/>
                </a:solidFill>
              </a:rPr>
              <a:t>2.Antibody</a:t>
            </a:r>
          </a:p>
          <a:p>
            <a:pPr algn="just"/>
            <a:r>
              <a:rPr lang="en-GB" sz="6600" b="1" dirty="0" smtClean="0">
                <a:solidFill>
                  <a:schemeClr val="tx2"/>
                </a:solidFill>
              </a:rPr>
              <a:t>3.Cytotoxic payload</a:t>
            </a:r>
          </a:p>
          <a:p>
            <a:pPr algn="just"/>
            <a:r>
              <a:rPr lang="en-GB" sz="6600" b="1" dirty="0" smtClean="0">
                <a:solidFill>
                  <a:schemeClr val="tx2"/>
                </a:solidFill>
              </a:rPr>
              <a:t>4.Linker</a:t>
            </a:r>
          </a:p>
          <a:p>
            <a:pPr algn="just"/>
            <a:r>
              <a:rPr lang="en-GB" sz="6600" b="1" dirty="0" smtClean="0">
                <a:solidFill>
                  <a:schemeClr val="tx2"/>
                </a:solidFill>
              </a:rPr>
              <a:t>5.Conjugation methods</a:t>
            </a:r>
            <a:endParaRPr lang="en-GB" sz="6600" dirty="0">
              <a:solidFill>
                <a:schemeClr val="tx2"/>
              </a:solidFill>
            </a:endParaRPr>
          </a:p>
        </p:txBody>
      </p:sp>
    </p:spTree>
    <p:extLst>
      <p:ext uri="{BB962C8B-B14F-4D97-AF65-F5344CB8AC3E}">
        <p14:creationId xmlns:p14="http://schemas.microsoft.com/office/powerpoint/2010/main" val="25522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3" b="11348"/>
          <a:stretch/>
        </p:blipFill>
        <p:spPr>
          <a:xfrm>
            <a:off x="0" y="0"/>
            <a:ext cx="11503389" cy="6297588"/>
          </a:xfrm>
          <a:prstGeom prst="rect">
            <a:avLst/>
          </a:prstGeom>
          <a:solidFill>
            <a:schemeClr val="accent2"/>
          </a:solidFill>
        </p:spPr>
      </p:pic>
    </p:spTree>
    <p:extLst>
      <p:ext uri="{BB962C8B-B14F-4D97-AF65-F5344CB8AC3E}">
        <p14:creationId xmlns:p14="http://schemas.microsoft.com/office/powerpoint/2010/main" val="62225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06" y="-163902"/>
            <a:ext cx="12275389" cy="6494085"/>
          </a:xfrm>
          <a:prstGeom prst="rect">
            <a:avLst/>
          </a:prstGeom>
        </p:spPr>
        <p:txBody>
          <a:bodyPr wrap="square">
            <a:spAutoFit/>
          </a:bodyPr>
          <a:lstStyle/>
          <a:p>
            <a:pPr algn="ctr"/>
            <a:r>
              <a:rPr lang="en-GB" sz="3200" b="1" dirty="0">
                <a:solidFill>
                  <a:srgbClr val="FF0000"/>
                </a:solidFill>
              </a:rPr>
              <a:t>Target antigen selection </a:t>
            </a:r>
            <a:endParaRPr lang="en-GB" sz="3200" b="1" dirty="0" smtClean="0">
              <a:solidFill>
                <a:srgbClr val="FF0000"/>
              </a:solidFill>
            </a:endParaRPr>
          </a:p>
          <a:p>
            <a:pPr algn="just"/>
            <a:r>
              <a:rPr lang="en-GB" sz="2400" dirty="0"/>
              <a:t>A</a:t>
            </a:r>
            <a:r>
              <a:rPr lang="en-GB" sz="2400" dirty="0" smtClean="0"/>
              <a:t>n </a:t>
            </a:r>
            <a:r>
              <a:rPr lang="en-GB" sz="2400" dirty="0"/>
              <a:t>appropriate selection of target antigen is the first consideration for the designation of ADC. In order to reduce off-target toxicity, the targeted </a:t>
            </a:r>
            <a:r>
              <a:rPr lang="en-GB" sz="2400" dirty="0" smtClean="0"/>
              <a:t>antigen:</a:t>
            </a:r>
          </a:p>
          <a:p>
            <a:pPr algn="just"/>
            <a:r>
              <a:rPr lang="en-GB" sz="2400" dirty="0" smtClean="0"/>
              <a:t> </a:t>
            </a:r>
          </a:p>
          <a:p>
            <a:pPr algn="just"/>
            <a:r>
              <a:rPr lang="en-GB" sz="2400" b="1" dirty="0" smtClean="0">
                <a:solidFill>
                  <a:srgbClr val="C00000"/>
                </a:solidFill>
              </a:rPr>
              <a:t>firstly </a:t>
            </a:r>
            <a:r>
              <a:rPr lang="en-GB" sz="2400" b="1" dirty="0">
                <a:solidFill>
                  <a:srgbClr val="C00000"/>
                </a:solidFill>
              </a:rPr>
              <a:t>should be expressed exclusively or predominantly in </a:t>
            </a:r>
            <a:r>
              <a:rPr lang="en-GB" sz="2400" b="1" dirty="0" err="1">
                <a:solidFill>
                  <a:srgbClr val="C00000"/>
                </a:solidFill>
              </a:rPr>
              <a:t>tumor</a:t>
            </a:r>
            <a:r>
              <a:rPr lang="en-GB" sz="2400" b="1" dirty="0">
                <a:solidFill>
                  <a:srgbClr val="C00000"/>
                </a:solidFill>
              </a:rPr>
              <a:t> cells, but rare or low in normal tissues</a:t>
            </a:r>
            <a:r>
              <a:rPr lang="en-GB" sz="2400" b="1" dirty="0" smtClean="0">
                <a:solidFill>
                  <a:srgbClr val="C00000"/>
                </a:solidFill>
              </a:rPr>
              <a:t>. </a:t>
            </a:r>
            <a:r>
              <a:rPr lang="en-GB" sz="2400" b="1" dirty="0">
                <a:solidFill>
                  <a:srgbClr val="C00000"/>
                </a:solidFill>
              </a:rPr>
              <a:t>The antigen is ideally a surface (or extracellular) antigen rather than an intracellular one in order to be recognized by circulating ADCs. For example, the expression of HER2 receptor in certain types of </a:t>
            </a:r>
            <a:r>
              <a:rPr lang="en-GB" sz="2400" b="1" dirty="0" err="1">
                <a:solidFill>
                  <a:srgbClr val="C00000"/>
                </a:solidFill>
              </a:rPr>
              <a:t>tumors</a:t>
            </a:r>
            <a:r>
              <a:rPr lang="en-GB" sz="2400" b="1" dirty="0">
                <a:solidFill>
                  <a:srgbClr val="C00000"/>
                </a:solidFill>
              </a:rPr>
              <a:t> is approximately 100 times higher compared to normal </a:t>
            </a:r>
            <a:r>
              <a:rPr lang="en-GB" sz="2400" b="1" dirty="0" smtClean="0">
                <a:solidFill>
                  <a:srgbClr val="C00000"/>
                </a:solidFill>
              </a:rPr>
              <a:t>cells. </a:t>
            </a:r>
          </a:p>
          <a:p>
            <a:pPr algn="just"/>
            <a:endParaRPr lang="en-GB" sz="2400" b="1" dirty="0" smtClean="0">
              <a:solidFill>
                <a:srgbClr val="C00000"/>
              </a:solidFill>
            </a:endParaRPr>
          </a:p>
          <a:p>
            <a:pPr algn="just"/>
            <a:r>
              <a:rPr lang="en-GB" sz="2400" b="1" dirty="0" smtClean="0">
                <a:solidFill>
                  <a:srgbClr val="00B0F0"/>
                </a:solidFill>
              </a:rPr>
              <a:t>Secondly</a:t>
            </a:r>
            <a:r>
              <a:rPr lang="en-GB" sz="2400" b="1" dirty="0">
                <a:solidFill>
                  <a:srgbClr val="00B0F0"/>
                </a:solidFill>
              </a:rPr>
              <a:t>, the target antigen should be non-secreted since secreted antigen in the circulation would cause the undesirable ADC binding outside </a:t>
            </a:r>
            <a:r>
              <a:rPr lang="en-GB" sz="2400" b="1" dirty="0" err="1">
                <a:solidFill>
                  <a:srgbClr val="00B0F0"/>
                </a:solidFill>
              </a:rPr>
              <a:t>tumor</a:t>
            </a:r>
            <a:r>
              <a:rPr lang="en-GB" sz="2400" b="1" dirty="0">
                <a:solidFill>
                  <a:srgbClr val="00B0F0"/>
                </a:solidFill>
              </a:rPr>
              <a:t> sites, resulting in the decreased </a:t>
            </a:r>
            <a:r>
              <a:rPr lang="en-GB" sz="2400" b="1" dirty="0" err="1">
                <a:solidFill>
                  <a:srgbClr val="00B0F0"/>
                </a:solidFill>
              </a:rPr>
              <a:t>tumor</a:t>
            </a:r>
            <a:r>
              <a:rPr lang="en-GB" sz="2400" b="1" dirty="0">
                <a:solidFill>
                  <a:srgbClr val="00B0F0"/>
                </a:solidFill>
              </a:rPr>
              <a:t> targeting and elevated safety concerns</a:t>
            </a:r>
            <a:r>
              <a:rPr lang="en-GB" sz="2400" b="1" dirty="0" smtClean="0">
                <a:solidFill>
                  <a:srgbClr val="00B0F0"/>
                </a:solidFill>
              </a:rPr>
              <a:t>. </a:t>
            </a:r>
          </a:p>
          <a:p>
            <a:pPr algn="just"/>
            <a:endParaRPr lang="en-GB" sz="2400" b="1" dirty="0" smtClean="0">
              <a:solidFill>
                <a:srgbClr val="00B0F0"/>
              </a:solidFill>
            </a:endParaRPr>
          </a:p>
          <a:p>
            <a:pPr algn="just"/>
            <a:r>
              <a:rPr lang="en-GB" sz="2400" b="1" dirty="0" smtClean="0">
                <a:solidFill>
                  <a:srgbClr val="FF0000"/>
                </a:solidFill>
              </a:rPr>
              <a:t>Thirdly</a:t>
            </a:r>
            <a:r>
              <a:rPr lang="en-GB" sz="2400" b="1" dirty="0">
                <a:solidFill>
                  <a:srgbClr val="FF0000"/>
                </a:solidFill>
              </a:rPr>
              <a:t>, the target antigen is ideal to be internalized upon binding with the corresponding antibody, so that the </a:t>
            </a:r>
            <a:r>
              <a:rPr lang="en-GB" sz="2400" b="1" dirty="0" smtClean="0">
                <a:solidFill>
                  <a:srgbClr val="FF0000"/>
                </a:solidFill>
              </a:rPr>
              <a:t>ADC-antigen </a:t>
            </a:r>
            <a:r>
              <a:rPr lang="en-GB" sz="2400" b="1" dirty="0">
                <a:solidFill>
                  <a:srgbClr val="FF0000"/>
                </a:solidFill>
              </a:rPr>
              <a:t>complex gain access into cancer cells, followed by appropriate intracellular transport route and avid release of cytotoxic payload</a:t>
            </a:r>
          </a:p>
        </p:txBody>
      </p:sp>
    </p:spTree>
    <p:extLst>
      <p:ext uri="{BB962C8B-B14F-4D97-AF65-F5344CB8AC3E}">
        <p14:creationId xmlns:p14="http://schemas.microsoft.com/office/powerpoint/2010/main" val="225917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644" y="89493"/>
            <a:ext cx="11936083" cy="6124754"/>
          </a:xfrm>
          <a:prstGeom prst="rect">
            <a:avLst/>
          </a:prstGeom>
        </p:spPr>
        <p:txBody>
          <a:bodyPr wrap="square">
            <a:spAutoFit/>
          </a:bodyPr>
          <a:lstStyle/>
          <a:p>
            <a:pPr algn="ctr"/>
            <a:r>
              <a:rPr lang="en-GB" sz="4000" b="1" dirty="0">
                <a:solidFill>
                  <a:srgbClr val="0070C0"/>
                </a:solidFill>
              </a:rPr>
              <a:t>Antibody moiety</a:t>
            </a:r>
          </a:p>
          <a:p>
            <a:pPr algn="just"/>
            <a:r>
              <a:rPr lang="en-GB" sz="3200" dirty="0" smtClean="0"/>
              <a:t>In </a:t>
            </a:r>
            <a:r>
              <a:rPr lang="en-GB" sz="3200" dirty="0"/>
              <a:t>addition to </a:t>
            </a:r>
            <a:r>
              <a:rPr lang="en-GB" sz="3200" b="1" dirty="0">
                <a:solidFill>
                  <a:srgbClr val="FF0000"/>
                </a:solidFill>
              </a:rPr>
              <a:t>high binding affinity to the target antigen, an ideal antibody moiety should also facilitate efficient internalization, demonstrate low immunogenicity and preserve long plasma half-life</a:t>
            </a:r>
            <a:r>
              <a:rPr lang="en-GB" sz="3200" dirty="0" smtClean="0"/>
              <a:t>. </a:t>
            </a:r>
            <a:endParaRPr lang="en-GB" sz="3200" dirty="0"/>
          </a:p>
          <a:p>
            <a:pPr algn="just"/>
            <a:endParaRPr lang="en-GB" sz="3200" dirty="0" smtClean="0"/>
          </a:p>
          <a:p>
            <a:pPr algn="just"/>
            <a:r>
              <a:rPr lang="en-GB" sz="3200" dirty="0" smtClean="0"/>
              <a:t>At </a:t>
            </a:r>
            <a:r>
              <a:rPr lang="en-GB" sz="3200" dirty="0"/>
              <a:t>the early stage of the development of ADC drugs, mouse-derived antibodies were predominantly employed, where high failure rates were observed due to serious immunogenicity-related side effects</a:t>
            </a:r>
            <a:r>
              <a:rPr lang="en-GB" sz="3200" dirty="0" smtClean="0"/>
              <a:t>. </a:t>
            </a:r>
            <a:r>
              <a:rPr lang="en-GB" sz="3200" dirty="0"/>
              <a:t>With the emergence of recombinant technology, murine antibodies was mostly replaced with chimeric antibodies and humanized antibodies</a:t>
            </a:r>
            <a:r>
              <a:rPr lang="en-GB" sz="3200" dirty="0" smtClean="0"/>
              <a:t>. </a:t>
            </a:r>
            <a:r>
              <a:rPr lang="en-GB" sz="3200" dirty="0"/>
              <a:t>At present, ADCs increasingly employed fully humanized antibodies with significantly reduced </a:t>
            </a:r>
            <a:r>
              <a:rPr lang="en-GB" sz="3200" dirty="0" smtClean="0"/>
              <a:t>immunogenicity</a:t>
            </a:r>
            <a:r>
              <a:rPr lang="en-GB" sz="3200" dirty="0"/>
              <a:t>. </a:t>
            </a:r>
          </a:p>
        </p:txBody>
      </p:sp>
    </p:spTree>
    <p:extLst>
      <p:ext uri="{BB962C8B-B14F-4D97-AF65-F5344CB8AC3E}">
        <p14:creationId xmlns:p14="http://schemas.microsoft.com/office/powerpoint/2010/main" val="2608760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690</TotalTime>
  <Words>1000</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Georgia Pro Cond Black</vt:lpstr>
      <vt:lpstr>Office Theme</vt:lpstr>
      <vt:lpstr>Antibody-Drug Conjugates for Targeted Cancer Therapy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80</cp:revision>
  <dcterms:created xsi:type="dcterms:W3CDTF">2026-02-26T18:23:42Z</dcterms:created>
  <dcterms:modified xsi:type="dcterms:W3CDTF">2026-03-04T14:45:12Z</dcterms:modified>
</cp:coreProperties>
</file>