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5BB6F29-2B56-41D3-847A-047452607D1C}" type="datetimeFigureOut">
              <a:rPr lang="ar-IQ" smtClean="0"/>
              <a:t>10/08/1443</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94FE478-A5AD-4F33-AF18-F54F26F8908F}" type="slidenum">
              <a:rPr lang="ar-IQ" smtClean="0"/>
              <a:t>‹#›</a:t>
            </a:fld>
            <a:endParaRPr lang="ar-IQ"/>
          </a:p>
        </p:txBody>
      </p:sp>
    </p:spTree>
    <p:extLst>
      <p:ext uri="{BB962C8B-B14F-4D97-AF65-F5344CB8AC3E}">
        <p14:creationId xmlns:p14="http://schemas.microsoft.com/office/powerpoint/2010/main" val="32586077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194FE478-A5AD-4F33-AF18-F54F26F8908F}" type="slidenum">
              <a:rPr lang="ar-IQ" smtClean="0"/>
              <a:t>5</a:t>
            </a:fld>
            <a:endParaRPr lang="ar-IQ"/>
          </a:p>
        </p:txBody>
      </p:sp>
    </p:spTree>
    <p:extLst>
      <p:ext uri="{BB962C8B-B14F-4D97-AF65-F5344CB8AC3E}">
        <p14:creationId xmlns:p14="http://schemas.microsoft.com/office/powerpoint/2010/main" val="5733235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6ED16155-5933-43DD-9896-CFAB25E6D918}" type="datetimeFigureOut">
              <a:rPr lang="ar-IQ" smtClean="0"/>
              <a:t>10/08/1443</a:t>
            </a:fld>
            <a:endParaRPr lang="ar-IQ"/>
          </a:p>
        </p:txBody>
      </p:sp>
      <p:sp>
        <p:nvSpPr>
          <p:cNvPr id="5" name="Footer Placeholder 4"/>
          <p:cNvSpPr>
            <a:spLocks noGrp="1"/>
          </p:cNvSpPr>
          <p:nvPr>
            <p:ph type="ftr" sz="quarter" idx="11"/>
          </p:nvPr>
        </p:nvSpPr>
        <p:spPr>
          <a:xfrm>
            <a:off x="1174044" y="5357592"/>
            <a:ext cx="5034845" cy="365125"/>
          </a:xfrm>
        </p:spPr>
        <p:txBody>
          <a:bodyPr/>
          <a:lstStyle/>
          <a:p>
            <a:endParaRPr lang="ar-IQ"/>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C42F25F7-2EFC-4ADB-8234-3FB5B7B48E66}"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D16155-5933-43DD-9896-CFAB25E6D918}" type="datetimeFigureOut">
              <a:rPr lang="ar-IQ" smtClean="0"/>
              <a:t>10/08/1443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2F25F7-2EFC-4ADB-8234-3FB5B7B48E6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D16155-5933-43DD-9896-CFAB25E6D918}" type="datetimeFigureOut">
              <a:rPr lang="ar-IQ" smtClean="0"/>
              <a:t>10/08/1443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2F25F7-2EFC-4ADB-8234-3FB5B7B48E6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D16155-5933-43DD-9896-CFAB25E6D918}" type="datetimeFigureOut">
              <a:rPr lang="ar-IQ" smtClean="0"/>
              <a:t>10/08/1443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2F25F7-2EFC-4ADB-8234-3FB5B7B48E6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D16155-5933-43DD-9896-CFAB25E6D918}" type="datetimeFigureOut">
              <a:rPr lang="ar-IQ" smtClean="0"/>
              <a:t>10/08/1443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2F25F7-2EFC-4ADB-8234-3FB5B7B48E66}"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6ED16155-5933-43DD-9896-CFAB25E6D918}" type="datetimeFigureOut">
              <a:rPr lang="ar-IQ" smtClean="0"/>
              <a:t>10/08/1443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42F25F7-2EFC-4ADB-8234-3FB5B7B48E66}" type="slidenum">
              <a:rPr lang="ar-IQ" smtClean="0"/>
              <a:t>‹#›</a:t>
            </a:fld>
            <a:endParaRPr lang="ar-IQ"/>
          </a:p>
        </p:txBody>
      </p:sp>
      <p:sp>
        <p:nvSpPr>
          <p:cNvPr id="9" name="Content Placeholder 8"/>
          <p:cNvSpPr>
            <a:spLocks noGrp="1"/>
          </p:cNvSpPr>
          <p:nvPr>
            <p:ph sz="quarter" idx="13"/>
          </p:nvPr>
        </p:nvSpPr>
        <p:spPr>
          <a:xfrm>
            <a:off x="1298448" y="2121407"/>
            <a:ext cx="3200400" cy="36027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63440" y="2119313"/>
            <a:ext cx="3200400" cy="3605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6ED16155-5933-43DD-9896-CFAB25E6D918}" type="datetimeFigureOut">
              <a:rPr lang="ar-IQ" smtClean="0"/>
              <a:t>10/08/1443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42F25F7-2EFC-4ADB-8234-3FB5B7B48E66}" type="slidenum">
              <a:rPr lang="ar-IQ" smtClean="0"/>
              <a:t>‹#›</a:t>
            </a:fld>
            <a:endParaRPr lang="ar-IQ"/>
          </a:p>
        </p:txBody>
      </p:sp>
      <p:sp>
        <p:nvSpPr>
          <p:cNvPr id="11" name="Content Placeholder 10"/>
          <p:cNvSpPr>
            <a:spLocks noGrp="1"/>
          </p:cNvSpPr>
          <p:nvPr>
            <p:ph sz="quarter" idx="13"/>
          </p:nvPr>
        </p:nvSpPr>
        <p:spPr>
          <a:xfrm>
            <a:off x="1298448" y="2944368"/>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D16155-5933-43DD-9896-CFAB25E6D918}" type="datetimeFigureOut">
              <a:rPr lang="ar-IQ" smtClean="0"/>
              <a:t>10/08/1443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42F25F7-2EFC-4ADB-8234-3FB5B7B48E6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16155-5933-43DD-9896-CFAB25E6D918}" type="datetimeFigureOut">
              <a:rPr lang="ar-IQ" smtClean="0"/>
              <a:t>10/08/1443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42F25F7-2EFC-4ADB-8234-3FB5B7B48E6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6ED16155-5933-43DD-9896-CFAB25E6D918}" type="datetimeFigureOut">
              <a:rPr lang="ar-IQ" smtClean="0"/>
              <a:t>10/08/1443</a:t>
            </a:fld>
            <a:endParaRPr lang="ar-IQ"/>
          </a:p>
        </p:txBody>
      </p:sp>
      <p:sp>
        <p:nvSpPr>
          <p:cNvPr id="6" name="Footer Placeholder 5"/>
          <p:cNvSpPr>
            <a:spLocks noGrp="1"/>
          </p:cNvSpPr>
          <p:nvPr>
            <p:ph type="ftr" sz="quarter" idx="11"/>
          </p:nvPr>
        </p:nvSpPr>
        <p:spPr>
          <a:xfrm rot="-60000">
            <a:off x="914554" y="5829261"/>
            <a:ext cx="3522607" cy="365125"/>
          </a:xfrm>
        </p:spPr>
        <p:txBody>
          <a:bodyPr/>
          <a:lstStyle/>
          <a:p>
            <a:endParaRPr lang="ar-IQ"/>
          </a:p>
        </p:txBody>
      </p:sp>
      <p:sp>
        <p:nvSpPr>
          <p:cNvPr id="7" name="Slide Number Placeholder 6"/>
          <p:cNvSpPr>
            <a:spLocks noGrp="1"/>
          </p:cNvSpPr>
          <p:nvPr>
            <p:ph type="sldNum" sz="quarter" idx="12"/>
          </p:nvPr>
        </p:nvSpPr>
        <p:spPr>
          <a:xfrm rot="60000">
            <a:off x="7557313" y="5896961"/>
            <a:ext cx="554023" cy="365125"/>
          </a:xfrm>
        </p:spPr>
        <p:txBody>
          <a:bodyPr/>
          <a:lstStyle/>
          <a:p>
            <a:fld id="{C42F25F7-2EFC-4ADB-8234-3FB5B7B48E6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6ED16155-5933-43DD-9896-CFAB25E6D918}" type="datetimeFigureOut">
              <a:rPr lang="ar-IQ" smtClean="0"/>
              <a:t>10/08/1443</a:t>
            </a:fld>
            <a:endParaRPr lang="ar-IQ"/>
          </a:p>
        </p:txBody>
      </p:sp>
      <p:sp>
        <p:nvSpPr>
          <p:cNvPr id="6" name="Footer Placeholder 5"/>
          <p:cNvSpPr>
            <a:spLocks noGrp="1"/>
          </p:cNvSpPr>
          <p:nvPr>
            <p:ph type="ftr" sz="quarter" idx="11"/>
          </p:nvPr>
        </p:nvSpPr>
        <p:spPr>
          <a:xfrm rot="-60000">
            <a:off x="914569" y="5831037"/>
            <a:ext cx="3319043" cy="365125"/>
          </a:xfrm>
        </p:spPr>
        <p:txBody>
          <a:bodyPr/>
          <a:lstStyle/>
          <a:p>
            <a:endParaRPr lang="ar-IQ"/>
          </a:p>
        </p:txBody>
      </p:sp>
      <p:sp>
        <p:nvSpPr>
          <p:cNvPr id="7" name="Slide Number Placeholder 6"/>
          <p:cNvSpPr>
            <a:spLocks noGrp="1"/>
          </p:cNvSpPr>
          <p:nvPr>
            <p:ph type="sldNum" sz="quarter" idx="12"/>
          </p:nvPr>
        </p:nvSpPr>
        <p:spPr>
          <a:xfrm rot="60000">
            <a:off x="7562089" y="5900026"/>
            <a:ext cx="554023" cy="365125"/>
          </a:xfrm>
        </p:spPr>
        <p:txBody>
          <a:bodyPr/>
          <a:lstStyle/>
          <a:p>
            <a:fld id="{C42F25F7-2EFC-4ADB-8234-3FB5B7B48E66}"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6ED16155-5933-43DD-9896-CFAB25E6D918}" type="datetimeFigureOut">
              <a:rPr lang="ar-IQ" smtClean="0"/>
              <a:t>10/08/1443</a:t>
            </a:fld>
            <a:endParaRPr lang="ar-IQ"/>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ar-IQ"/>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C42F25F7-2EFC-4ADB-8234-3FB5B7B48E6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r" defTabSz="914400" rtl="1"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r" defTabSz="914400" rtl="1"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r" defTabSz="914400" rtl="1"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practice.geeksforgeeks.org/contest/step-up-coding-1/?utm_source=article&amp;utm_medium=in-article&amp;utm_campaign=in-articl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geeksforgeeks.org/advantages-and-disadvantages-of-internet/am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7201" y="1340768"/>
            <a:ext cx="5723468" cy="2282257"/>
          </a:xfrm>
        </p:spPr>
        <p:txBody>
          <a:bodyPr>
            <a:normAutofit fontScale="90000"/>
          </a:bodyPr>
          <a:lstStyle/>
          <a:p>
            <a:r>
              <a:rPr lang="en-US" dirty="0"/>
              <a:t>Advantages and Disadvantages of Internet </a:t>
            </a:r>
            <a:endParaRPr lang="ar-IQ" dirty="0"/>
          </a:p>
        </p:txBody>
      </p:sp>
      <p:sp>
        <p:nvSpPr>
          <p:cNvPr id="3" name="Subtitle 2"/>
          <p:cNvSpPr>
            <a:spLocks noGrp="1"/>
          </p:cNvSpPr>
          <p:nvPr>
            <p:ph type="subTitle" idx="1"/>
          </p:nvPr>
        </p:nvSpPr>
        <p:spPr/>
        <p:txBody>
          <a:bodyPr/>
          <a:lstStyle/>
          <a:p>
            <a:r>
              <a:rPr lang="en-US" dirty="0"/>
              <a:t>Instructor : Hanan Abbas Hussein </a:t>
            </a:r>
            <a:endParaRPr lang="ar-IQ" dirty="0"/>
          </a:p>
        </p:txBody>
      </p:sp>
    </p:spTree>
    <p:extLst>
      <p:ext uri="{BB962C8B-B14F-4D97-AF65-F5344CB8AC3E}">
        <p14:creationId xmlns:p14="http://schemas.microsoft.com/office/powerpoint/2010/main" val="2871357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980728"/>
            <a:ext cx="6196405" cy="4742341"/>
          </a:xfrm>
        </p:spPr>
        <p:txBody>
          <a:bodyPr>
            <a:normAutofit fontScale="92500" lnSpcReduction="20000"/>
          </a:bodyPr>
          <a:lstStyle/>
          <a:p>
            <a:pPr algn="l"/>
            <a:r>
              <a:rPr lang="en-US" dirty="0">
                <a:solidFill>
                  <a:srgbClr val="353535"/>
                </a:solidFill>
                <a:latin typeface="Merriweather"/>
              </a:rPr>
              <a:t> </a:t>
            </a:r>
            <a:r>
              <a:rPr lang="en-US" sz="1700" b="1" dirty="0">
                <a:solidFill>
                  <a:srgbClr val="353535"/>
                </a:solidFill>
                <a:latin typeface="Times New Roman" pitchFamily="18" charset="0"/>
                <a:cs typeface="Times New Roman" pitchFamily="18" charset="0"/>
              </a:rPr>
              <a:t>This study aims to show the merits and demerits of the Internet .  Firstly the Cambridge Dictionary defines the web as an outsized system of connected computers around the world that permits people to share information and communicate with one another. The web is run and governed by various companies, businesses, governments, and academic institutions for his or her purpose. It carries a number of data about almost every subject and has very quickly become an important part of everyone’s lives. Over 4.5 billion people everywhere on the planet are internet users currently</a:t>
            </a:r>
            <a:r>
              <a:rPr lang="en-US" b="1" dirty="0">
                <a:solidFill>
                  <a:srgbClr val="353535"/>
                </a:solidFill>
                <a:latin typeface="Times New Roman" pitchFamily="18" charset="0"/>
                <a:cs typeface="Times New Roman" pitchFamily="18" charset="0"/>
              </a:rPr>
              <a:t>.</a:t>
            </a:r>
          </a:p>
          <a:p>
            <a:r>
              <a:rPr lang="ar-IQ" dirty="0">
                <a:solidFill>
                  <a:srgbClr val="222C31"/>
                </a:solidFill>
                <a:latin typeface="Roboto"/>
              </a:rPr>
              <a:t>وتهدف هذه الدراسة إلى إظهار مزايا الإنترنت وسلبياته. أولاً ، يعرف قاموس كامبريدج اشبكة النت  على أنها نظام خارق للحواسيب المترابطة حول العالم يسمح للناس بتقاسم المعلومات والتواصل مع بعضهم البعض. وتدير هذه الشبكة وتحكمها شركات ومؤسسات تجارية وحكومات ومؤسسات أكاديمية مختلفة لغرض إنشائها. وهو يحمل عددا من البيانات عن كل موضوع تقريبا ، وقد أصبح بسرعة كبيرة جزءا هاما من حياة الجميع. وأكثر من 4.5 بليون شخص في كل مكان على كوكب الأرض هم حاليا من مستخدمي الإنترنت.</a:t>
            </a:r>
            <a:endParaRPr lang="ar-IQ" dirty="0"/>
          </a:p>
        </p:txBody>
      </p:sp>
    </p:spTree>
    <p:extLst>
      <p:ext uri="{BB962C8B-B14F-4D97-AF65-F5344CB8AC3E}">
        <p14:creationId xmlns:p14="http://schemas.microsoft.com/office/powerpoint/2010/main" val="3060022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3"/>
            <a:ext cx="6965245" cy="739209"/>
          </a:xfrm>
        </p:spPr>
        <p:txBody>
          <a:bodyPr>
            <a:normAutofit/>
          </a:bodyPr>
          <a:lstStyle/>
          <a:p>
            <a:r>
              <a:rPr lang="en-US" sz="1800" b="1" dirty="0">
                <a:solidFill>
                  <a:srgbClr val="353535"/>
                </a:solidFill>
                <a:latin typeface="Merriweather"/>
              </a:rPr>
              <a:t>Advantages of Internet</a:t>
            </a:r>
            <a:endParaRPr lang="ar-IQ" sz="1800" dirty="0"/>
          </a:p>
        </p:txBody>
      </p:sp>
      <p:sp>
        <p:nvSpPr>
          <p:cNvPr id="3" name="Content Placeholder 2"/>
          <p:cNvSpPr>
            <a:spLocks noGrp="1"/>
          </p:cNvSpPr>
          <p:nvPr>
            <p:ph idx="1"/>
          </p:nvPr>
        </p:nvSpPr>
        <p:spPr>
          <a:xfrm>
            <a:off x="1463040" y="1412776"/>
            <a:ext cx="6196405" cy="4536504"/>
          </a:xfrm>
        </p:spPr>
        <p:txBody>
          <a:bodyPr>
            <a:normAutofit fontScale="25000" lnSpcReduction="20000"/>
          </a:bodyPr>
          <a:lstStyle/>
          <a:p>
            <a:pPr marL="0" indent="0" algn="l">
              <a:buNone/>
            </a:pPr>
            <a:r>
              <a:rPr lang="en-US" sz="5600" b="1" dirty="0">
                <a:solidFill>
                  <a:srgbClr val="353535"/>
                </a:solidFill>
                <a:latin typeface="Times New Roman" pitchFamily="18" charset="0"/>
                <a:cs typeface="Times New Roman" pitchFamily="18" charset="0"/>
              </a:rPr>
              <a:t>Communication Forum</a:t>
            </a:r>
            <a:r>
              <a:rPr lang="en-US" sz="5600" dirty="0">
                <a:solidFill>
                  <a:srgbClr val="353535"/>
                </a:solidFill>
                <a:latin typeface="Times New Roman" pitchFamily="18" charset="0"/>
                <a:cs typeface="Times New Roman" pitchFamily="18" charset="0"/>
              </a:rPr>
              <a:t> </a:t>
            </a:r>
            <a:r>
              <a:rPr lang="en-US" sz="5600" b="1" dirty="0">
                <a:solidFill>
                  <a:srgbClr val="353535"/>
                </a:solidFill>
                <a:latin typeface="Times New Roman" pitchFamily="18" charset="0"/>
                <a:cs typeface="Times New Roman" pitchFamily="18" charset="0"/>
              </a:rPr>
              <a:t>–</a:t>
            </a:r>
            <a:r>
              <a:rPr lang="en-US" sz="5600" dirty="0">
                <a:solidFill>
                  <a:srgbClr val="353535"/>
                </a:solidFill>
                <a:latin typeface="Times New Roman" pitchFamily="18" charset="0"/>
                <a:cs typeface="Times New Roman" pitchFamily="18" charset="0"/>
              </a:rPr>
              <a:t/>
            </a:r>
            <a:br>
              <a:rPr lang="en-US" sz="5600" dirty="0">
                <a:solidFill>
                  <a:srgbClr val="353535"/>
                </a:solidFill>
                <a:latin typeface="Times New Roman" pitchFamily="18" charset="0"/>
                <a:cs typeface="Times New Roman" pitchFamily="18" charset="0"/>
              </a:rPr>
            </a:br>
            <a:r>
              <a:rPr lang="en-US" sz="5600" b="1" dirty="0">
                <a:solidFill>
                  <a:srgbClr val="353535"/>
                </a:solidFill>
                <a:latin typeface="Times New Roman" pitchFamily="18" charset="0"/>
                <a:cs typeface="Times New Roman" pitchFamily="18" charset="0"/>
              </a:rPr>
              <a:t>The speed of communication becomes faster which is obtained through the web. Families and friends can confine touch easily. The platform for products like SKYPE allows for holding a video conference with anyone within the world who also has access.</a:t>
            </a:r>
            <a:br>
              <a:rPr lang="en-US" sz="5600" b="1" dirty="0">
                <a:solidFill>
                  <a:srgbClr val="353535"/>
                </a:solidFill>
                <a:latin typeface="Times New Roman" pitchFamily="18" charset="0"/>
                <a:cs typeface="Times New Roman" pitchFamily="18" charset="0"/>
              </a:rPr>
            </a:br>
            <a:r>
              <a:rPr lang="en-US" sz="5600" b="1" dirty="0">
                <a:solidFill>
                  <a:srgbClr val="353535"/>
                </a:solidFill>
                <a:latin typeface="Times New Roman" pitchFamily="18" charset="0"/>
                <a:cs typeface="Times New Roman" pitchFamily="18" charset="0"/>
              </a:rPr>
              <a:t> </a:t>
            </a:r>
          </a:p>
          <a:p>
            <a:pPr marL="0" indent="0" algn="l">
              <a:buNone/>
            </a:pPr>
            <a:r>
              <a:rPr lang="en-US" sz="5600" b="1" dirty="0">
                <a:solidFill>
                  <a:srgbClr val="353535"/>
                </a:solidFill>
                <a:latin typeface="Times New Roman" pitchFamily="18" charset="0"/>
                <a:cs typeface="Times New Roman" pitchFamily="18" charset="0"/>
              </a:rPr>
              <a:t>Abundant Information –</a:t>
            </a:r>
            <a:br>
              <a:rPr lang="en-US" sz="5600" b="1" dirty="0">
                <a:solidFill>
                  <a:srgbClr val="353535"/>
                </a:solidFill>
                <a:latin typeface="Times New Roman" pitchFamily="18" charset="0"/>
                <a:cs typeface="Times New Roman" pitchFamily="18" charset="0"/>
              </a:rPr>
            </a:br>
            <a:r>
              <a:rPr lang="en-US" sz="5600" b="1" dirty="0">
                <a:solidFill>
                  <a:srgbClr val="353535"/>
                </a:solidFill>
                <a:latin typeface="Times New Roman" pitchFamily="18" charset="0"/>
                <a:cs typeface="Times New Roman" pitchFamily="18" charset="0"/>
              </a:rPr>
              <a:t>Anyone can find information on almost any imaginable subject. Plenty of resources are often found through the program in minutes.</a:t>
            </a:r>
            <a:br>
              <a:rPr lang="en-US" sz="5600" b="1" dirty="0">
                <a:solidFill>
                  <a:srgbClr val="353535"/>
                </a:solidFill>
                <a:latin typeface="Times New Roman" pitchFamily="18" charset="0"/>
                <a:cs typeface="Times New Roman" pitchFamily="18" charset="0"/>
              </a:rPr>
            </a:br>
            <a:r>
              <a:rPr lang="en-US" sz="5600" b="1" dirty="0">
                <a:solidFill>
                  <a:srgbClr val="353535"/>
                </a:solidFill>
                <a:latin typeface="Times New Roman" pitchFamily="18" charset="0"/>
                <a:cs typeface="Times New Roman" pitchFamily="18" charset="0"/>
              </a:rPr>
              <a:t> </a:t>
            </a:r>
          </a:p>
          <a:p>
            <a:pPr marL="0" indent="0" algn="l">
              <a:buNone/>
            </a:pPr>
            <a:r>
              <a:rPr lang="en-US" sz="5600" b="1" dirty="0">
                <a:solidFill>
                  <a:srgbClr val="353535"/>
                </a:solidFill>
                <a:latin typeface="Times New Roman" pitchFamily="18" charset="0"/>
                <a:cs typeface="Times New Roman" pitchFamily="18" charset="0"/>
              </a:rPr>
              <a:t>Inexhaustible Education – </a:t>
            </a:r>
            <a:br>
              <a:rPr lang="en-US" sz="5600" b="1" dirty="0">
                <a:solidFill>
                  <a:srgbClr val="353535"/>
                </a:solidFill>
                <a:latin typeface="Times New Roman" pitchFamily="18" charset="0"/>
                <a:cs typeface="Times New Roman" pitchFamily="18" charset="0"/>
              </a:rPr>
            </a:br>
            <a:r>
              <a:rPr lang="en-US" sz="5600" b="1" dirty="0">
                <a:solidFill>
                  <a:srgbClr val="353535"/>
                </a:solidFill>
                <a:latin typeface="Times New Roman" pitchFamily="18" charset="0"/>
                <a:cs typeface="Times New Roman" pitchFamily="18" charset="0"/>
              </a:rPr>
              <a:t>For instance, students can gain readily available help for his or her homework online.</a:t>
            </a:r>
          </a:p>
          <a:p>
            <a:pPr marL="0" indent="0">
              <a:buNone/>
            </a:pPr>
            <a:r>
              <a:rPr lang="ar-IQ" sz="5600" b="1" dirty="0">
                <a:solidFill>
                  <a:srgbClr val="222C31"/>
                </a:solidFill>
                <a:latin typeface="Times New Roman" pitchFamily="18" charset="0"/>
                <a:cs typeface="Times New Roman" pitchFamily="18" charset="0"/>
              </a:rPr>
              <a:t>منتدى الاتصالات</a:t>
            </a:r>
            <a:br>
              <a:rPr lang="ar-IQ" sz="5600" b="1" dirty="0">
                <a:solidFill>
                  <a:srgbClr val="222C31"/>
                </a:solidFill>
                <a:latin typeface="Times New Roman" pitchFamily="18" charset="0"/>
                <a:cs typeface="Times New Roman" pitchFamily="18" charset="0"/>
              </a:rPr>
            </a:br>
            <a:r>
              <a:rPr lang="ar-IQ" sz="5600" b="1" dirty="0">
                <a:solidFill>
                  <a:srgbClr val="222C31"/>
                </a:solidFill>
                <a:latin typeface="Times New Roman" pitchFamily="18" charset="0"/>
                <a:cs typeface="Times New Roman" pitchFamily="18" charset="0"/>
              </a:rPr>
              <a:t>اصبحت سرعة الاتصال أسرع ويتم الحصول عليها من خلال الشبكة. يمكن للعائلات والأصدقاء التواصل بسهولة. المنصة</a:t>
            </a:r>
            <a:r>
              <a:rPr lang="en-US" sz="5600" b="1" dirty="0">
                <a:solidFill>
                  <a:srgbClr val="222C31"/>
                </a:solidFill>
                <a:latin typeface="Times New Roman" pitchFamily="18" charset="0"/>
                <a:cs typeface="Times New Roman" pitchFamily="18" charset="0"/>
              </a:rPr>
              <a:t>SKYPE </a:t>
            </a:r>
            <a:r>
              <a:rPr lang="ar-IQ" sz="5600" b="1" dirty="0">
                <a:solidFill>
                  <a:srgbClr val="222C31"/>
                </a:solidFill>
                <a:latin typeface="Times New Roman" pitchFamily="18" charset="0"/>
                <a:cs typeface="Times New Roman" pitchFamily="18" charset="0"/>
              </a:rPr>
              <a:t>تسمح بعقد مؤتمر فيديو مع أي شخص داخل العالم يمكنك الوصول أيضا.</a:t>
            </a:r>
            <a:br>
              <a:rPr lang="ar-IQ" sz="5600" b="1" dirty="0">
                <a:solidFill>
                  <a:srgbClr val="222C31"/>
                </a:solidFill>
                <a:latin typeface="Times New Roman" pitchFamily="18" charset="0"/>
                <a:cs typeface="Times New Roman" pitchFamily="18" charset="0"/>
              </a:rPr>
            </a:br>
            <a:r>
              <a:rPr lang="ar-IQ" sz="5600" b="1" dirty="0">
                <a:solidFill>
                  <a:srgbClr val="222C31"/>
                </a:solidFill>
                <a:latin typeface="Times New Roman" pitchFamily="18" charset="0"/>
                <a:cs typeface="Times New Roman" pitchFamily="18" charset="0"/>
              </a:rPr>
              <a:t/>
            </a:r>
            <a:br>
              <a:rPr lang="ar-IQ" sz="5600" b="1" dirty="0">
                <a:solidFill>
                  <a:srgbClr val="222C31"/>
                </a:solidFill>
                <a:latin typeface="Times New Roman" pitchFamily="18" charset="0"/>
                <a:cs typeface="Times New Roman" pitchFamily="18" charset="0"/>
              </a:rPr>
            </a:br>
            <a:r>
              <a:rPr lang="ar-IQ" sz="5600" b="1" dirty="0">
                <a:solidFill>
                  <a:srgbClr val="222C31"/>
                </a:solidFill>
                <a:latin typeface="Times New Roman" pitchFamily="18" charset="0"/>
                <a:cs typeface="Times New Roman" pitchFamily="18" charset="0"/>
              </a:rPr>
              <a:t>معلومات وفيرة</a:t>
            </a:r>
            <a:br>
              <a:rPr lang="ar-IQ" sz="5600" b="1" dirty="0">
                <a:solidFill>
                  <a:srgbClr val="222C31"/>
                </a:solidFill>
                <a:latin typeface="Times New Roman" pitchFamily="18" charset="0"/>
                <a:cs typeface="Times New Roman" pitchFamily="18" charset="0"/>
              </a:rPr>
            </a:br>
            <a:r>
              <a:rPr lang="ar-IQ" sz="5600" b="1" dirty="0">
                <a:solidFill>
                  <a:srgbClr val="222C31"/>
                </a:solidFill>
                <a:latin typeface="Times New Roman" pitchFamily="18" charset="0"/>
                <a:cs typeface="Times New Roman" pitchFamily="18" charset="0"/>
              </a:rPr>
              <a:t>يمكن لأي شخص أن يجد معلومات عن أي موضوع يمكن تخيله تقريبا. يتم العثور على الكثير من الموارد في كثير من الأحيان من خلال البرنامج في دقائق.</a:t>
            </a:r>
            <a:br>
              <a:rPr lang="ar-IQ" sz="5600" b="1" dirty="0">
                <a:solidFill>
                  <a:srgbClr val="222C31"/>
                </a:solidFill>
                <a:latin typeface="Times New Roman" pitchFamily="18" charset="0"/>
                <a:cs typeface="Times New Roman" pitchFamily="18" charset="0"/>
              </a:rPr>
            </a:br>
            <a:r>
              <a:rPr lang="ar-IQ" sz="5600" b="1" dirty="0">
                <a:solidFill>
                  <a:srgbClr val="222C31"/>
                </a:solidFill>
                <a:latin typeface="Times New Roman" pitchFamily="18" charset="0"/>
                <a:cs typeface="Times New Roman" pitchFamily="18" charset="0"/>
              </a:rPr>
              <a:t/>
            </a:r>
            <a:br>
              <a:rPr lang="ar-IQ" sz="5600" b="1" dirty="0">
                <a:solidFill>
                  <a:srgbClr val="222C31"/>
                </a:solidFill>
                <a:latin typeface="Times New Roman" pitchFamily="18" charset="0"/>
                <a:cs typeface="Times New Roman" pitchFamily="18" charset="0"/>
              </a:rPr>
            </a:br>
            <a:r>
              <a:rPr lang="ar-IQ" sz="5600" b="1" dirty="0">
                <a:solidFill>
                  <a:srgbClr val="222C31"/>
                </a:solidFill>
                <a:latin typeface="Times New Roman" pitchFamily="18" charset="0"/>
                <a:cs typeface="Times New Roman" pitchFamily="18" charset="0"/>
              </a:rPr>
              <a:t>التعليم الذي لا ينضب</a:t>
            </a:r>
            <a:br>
              <a:rPr lang="ar-IQ" sz="5600" b="1" dirty="0">
                <a:solidFill>
                  <a:srgbClr val="222C31"/>
                </a:solidFill>
                <a:latin typeface="Times New Roman" pitchFamily="18" charset="0"/>
                <a:cs typeface="Times New Roman" pitchFamily="18" charset="0"/>
              </a:rPr>
            </a:br>
            <a:r>
              <a:rPr lang="ar-IQ" sz="5600" b="1" dirty="0">
                <a:solidFill>
                  <a:srgbClr val="222C31"/>
                </a:solidFill>
                <a:latin typeface="Times New Roman" pitchFamily="18" charset="0"/>
                <a:cs typeface="Times New Roman" pitchFamily="18" charset="0"/>
              </a:rPr>
              <a:t>فعلى سبيل المثال ، يمكن للطلاب الحصول على مساعدة متاحة بسهولة لأداء واجباته المدرسية  على الإنترنت.</a:t>
            </a:r>
            <a:r>
              <a:rPr lang="en-US" sz="5600" b="1" dirty="0">
                <a:solidFill>
                  <a:srgbClr val="353535"/>
                </a:solidFill>
                <a:latin typeface="Times New Roman" pitchFamily="18" charset="0"/>
                <a:cs typeface="Times New Roman" pitchFamily="18" charset="0"/>
              </a:rPr>
              <a:t>  </a:t>
            </a:r>
            <a:br>
              <a:rPr lang="en-US" sz="5600" b="1" dirty="0">
                <a:solidFill>
                  <a:srgbClr val="353535"/>
                </a:solidFill>
                <a:latin typeface="Times New Roman" pitchFamily="18" charset="0"/>
                <a:cs typeface="Times New Roman" pitchFamily="18" charset="0"/>
              </a:rPr>
            </a:br>
            <a:r>
              <a:rPr lang="en-US" sz="4300" dirty="0">
                <a:solidFill>
                  <a:srgbClr val="353535"/>
                </a:solidFill>
                <a:latin typeface="Merriweather"/>
              </a:rPr>
              <a:t> </a:t>
            </a:r>
          </a:p>
          <a:p>
            <a:endParaRPr lang="ar-IQ" dirty="0"/>
          </a:p>
        </p:txBody>
      </p:sp>
    </p:spTree>
    <p:extLst>
      <p:ext uri="{BB962C8B-B14F-4D97-AF65-F5344CB8AC3E}">
        <p14:creationId xmlns:p14="http://schemas.microsoft.com/office/powerpoint/2010/main" val="3038023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836712"/>
            <a:ext cx="6543829" cy="4886357"/>
          </a:xfrm>
        </p:spPr>
        <p:txBody>
          <a:bodyPr>
            <a:normAutofit fontScale="92500" lnSpcReduction="10000"/>
          </a:bodyPr>
          <a:lstStyle/>
          <a:p>
            <a:pPr marL="0" indent="0" algn="l">
              <a:buNone/>
            </a:pPr>
            <a:r>
              <a:rPr lang="en-US" sz="1400" b="1" dirty="0">
                <a:solidFill>
                  <a:srgbClr val="353535"/>
                </a:solidFill>
                <a:latin typeface="Times New Roman" pitchFamily="18" charset="0"/>
                <a:cs typeface="Times New Roman" pitchFamily="18" charset="0"/>
              </a:rPr>
              <a:t>Entertainment for everybody – </a:t>
            </a:r>
            <a:br>
              <a:rPr lang="en-US" sz="1400" b="1" dirty="0">
                <a:solidFill>
                  <a:srgbClr val="353535"/>
                </a:solidFill>
                <a:latin typeface="Times New Roman" pitchFamily="18" charset="0"/>
                <a:cs typeface="Times New Roman" pitchFamily="18" charset="0"/>
              </a:rPr>
            </a:br>
            <a:r>
              <a:rPr lang="en-US" sz="1400" b="1" dirty="0">
                <a:solidFill>
                  <a:srgbClr val="353535"/>
                </a:solidFill>
                <a:latin typeface="Times New Roman" pitchFamily="18" charset="0"/>
                <a:cs typeface="Times New Roman" pitchFamily="18" charset="0"/>
              </a:rPr>
              <a:t>Most folks love using our laptops, smartphones, and, tablets. The web is that the big reason behind us spending such a lot of time on these gadgets.</a:t>
            </a:r>
            <a:br>
              <a:rPr lang="en-US" sz="1400" b="1" dirty="0">
                <a:solidFill>
                  <a:srgbClr val="353535"/>
                </a:solidFill>
                <a:latin typeface="Times New Roman" pitchFamily="18" charset="0"/>
                <a:cs typeface="Times New Roman" pitchFamily="18" charset="0"/>
              </a:rPr>
            </a:br>
            <a:r>
              <a:rPr lang="en-US" sz="1400" b="1" dirty="0">
                <a:solidFill>
                  <a:srgbClr val="353535"/>
                </a:solidFill>
                <a:latin typeface="Times New Roman" pitchFamily="18" charset="0"/>
                <a:cs typeface="Times New Roman" pitchFamily="18" charset="0"/>
              </a:rPr>
              <a:t> </a:t>
            </a:r>
          </a:p>
          <a:p>
            <a:pPr marL="0" indent="0" algn="l">
              <a:buNone/>
            </a:pPr>
            <a:r>
              <a:rPr lang="en-US" sz="1400" b="1" dirty="0">
                <a:solidFill>
                  <a:srgbClr val="353535"/>
                </a:solidFill>
                <a:latin typeface="Times New Roman" pitchFamily="18" charset="0"/>
                <a:cs typeface="Times New Roman" pitchFamily="18" charset="0"/>
              </a:rPr>
              <a:t>Online Services and E-commerce –</a:t>
            </a:r>
            <a:br>
              <a:rPr lang="en-US" sz="1400" b="1" dirty="0">
                <a:solidFill>
                  <a:srgbClr val="353535"/>
                </a:solidFill>
                <a:latin typeface="Times New Roman" pitchFamily="18" charset="0"/>
                <a:cs typeface="Times New Roman" pitchFamily="18" charset="0"/>
              </a:rPr>
            </a:br>
            <a:r>
              <a:rPr lang="en-US" sz="1400" b="1" dirty="0">
                <a:solidFill>
                  <a:srgbClr val="353535"/>
                </a:solidFill>
                <a:latin typeface="Times New Roman" pitchFamily="18" charset="0"/>
                <a:cs typeface="Times New Roman" pitchFamily="18" charset="0"/>
              </a:rPr>
              <a:t>Many services of emails, online banking, online shopping, </a:t>
            </a:r>
            <a:r>
              <a:rPr lang="en-US" sz="1400" b="1" dirty="0" err="1">
                <a:solidFill>
                  <a:srgbClr val="353535"/>
                </a:solidFill>
                <a:latin typeface="Times New Roman" pitchFamily="18" charset="0"/>
                <a:cs typeface="Times New Roman" pitchFamily="18" charset="0"/>
              </a:rPr>
              <a:t>etc</a:t>
            </a:r>
            <a:r>
              <a:rPr lang="en-US" sz="1400" b="1" dirty="0">
                <a:solidFill>
                  <a:srgbClr val="353535"/>
                </a:solidFill>
                <a:latin typeface="Times New Roman" pitchFamily="18" charset="0"/>
                <a:cs typeface="Times New Roman" pitchFamily="18" charset="0"/>
              </a:rPr>
              <a:t> are there. Free mail to anyone is definitely accessible all around the world. E-commerce enables one in America to shop for things in Asia, Africa, or other areas within the world through some simple clicks of the mouse.</a:t>
            </a:r>
            <a:br>
              <a:rPr lang="en-US" sz="1400" b="1" dirty="0">
                <a:solidFill>
                  <a:srgbClr val="353535"/>
                </a:solidFill>
                <a:latin typeface="Times New Roman" pitchFamily="18" charset="0"/>
                <a:cs typeface="Times New Roman" pitchFamily="18" charset="0"/>
              </a:rPr>
            </a:br>
            <a:r>
              <a:rPr lang="en-US" sz="1400" b="1" dirty="0">
                <a:solidFill>
                  <a:srgbClr val="353535"/>
                </a:solidFill>
                <a:latin typeface="Times New Roman" pitchFamily="18" charset="0"/>
                <a:cs typeface="Times New Roman" pitchFamily="18" charset="0"/>
              </a:rPr>
              <a:t> </a:t>
            </a:r>
          </a:p>
          <a:p>
            <a:pPr marL="0" indent="0" algn="l">
              <a:buNone/>
            </a:pPr>
            <a:r>
              <a:rPr lang="en-US" sz="1400" b="1" dirty="0">
                <a:solidFill>
                  <a:srgbClr val="353535"/>
                </a:solidFill>
                <a:latin typeface="Times New Roman" pitchFamily="18" charset="0"/>
                <a:cs typeface="Times New Roman" pitchFamily="18" charset="0"/>
              </a:rPr>
              <a:t>Social network –</a:t>
            </a:r>
            <a:br>
              <a:rPr lang="en-US" sz="1400" b="1" dirty="0">
                <a:solidFill>
                  <a:srgbClr val="353535"/>
                </a:solidFill>
                <a:latin typeface="Times New Roman" pitchFamily="18" charset="0"/>
                <a:cs typeface="Times New Roman" pitchFamily="18" charset="0"/>
              </a:rPr>
            </a:br>
            <a:r>
              <a:rPr lang="en-US" sz="1400" b="1" dirty="0">
                <a:solidFill>
                  <a:srgbClr val="353535"/>
                </a:solidFill>
                <a:latin typeface="Times New Roman" pitchFamily="18" charset="0"/>
                <a:cs typeface="Times New Roman" pitchFamily="18" charset="0"/>
              </a:rPr>
              <a:t>Social networking is the sharing of data with people across the planet. Aside from </a:t>
            </a:r>
            <a:endParaRPr lang="ar-IQ" sz="1400" b="1" dirty="0">
              <a:solidFill>
                <a:srgbClr val="353535"/>
              </a:solidFill>
              <a:latin typeface="Times New Roman" pitchFamily="18" charset="0"/>
              <a:cs typeface="Times New Roman" pitchFamily="18" charset="0"/>
            </a:endParaRPr>
          </a:p>
          <a:p>
            <a:pPr marL="0" indent="0" algn="l">
              <a:buNone/>
            </a:pPr>
            <a:r>
              <a:rPr lang="en-US" sz="1400" b="1" dirty="0">
                <a:solidFill>
                  <a:srgbClr val="353535"/>
                </a:solidFill>
                <a:latin typeface="Times New Roman" pitchFamily="18" charset="0"/>
                <a:cs typeface="Times New Roman" pitchFamily="18" charset="0"/>
              </a:rPr>
              <a:t>being an entertainment website, it’s many uses.</a:t>
            </a:r>
          </a:p>
          <a:p>
            <a:pPr marL="0" indent="0">
              <a:buNone/>
            </a:pPr>
            <a:r>
              <a:rPr lang="ar-IQ" sz="1500" b="1" dirty="0">
                <a:solidFill>
                  <a:srgbClr val="222C31"/>
                </a:solidFill>
                <a:latin typeface="Times New Roman" pitchFamily="18" charset="0"/>
                <a:cs typeface="Times New Roman" pitchFamily="18" charset="0"/>
              </a:rPr>
              <a:t>الترفيه للجميع...</a:t>
            </a:r>
            <a:br>
              <a:rPr lang="ar-IQ" sz="1500" b="1" dirty="0">
                <a:solidFill>
                  <a:srgbClr val="222C31"/>
                </a:solidFill>
                <a:latin typeface="Times New Roman" pitchFamily="18" charset="0"/>
                <a:cs typeface="Times New Roman" pitchFamily="18" charset="0"/>
              </a:rPr>
            </a:br>
            <a:r>
              <a:rPr lang="ar-IQ" sz="1500" b="1" dirty="0">
                <a:solidFill>
                  <a:srgbClr val="222C31"/>
                </a:solidFill>
                <a:latin typeface="Times New Roman" pitchFamily="18" charset="0"/>
                <a:cs typeface="Times New Roman" pitchFamily="18" charset="0"/>
              </a:rPr>
              <a:t>معظم الناس يحبون استخدام أجهزة الكمبيوتر المحمولة لدينا ، الهواتف الذكية ، والأقراص. النت هو السبب الرئيسي وراء قضاء الكثير من الوقت على هذه الأدوات.</a:t>
            </a:r>
            <a:br>
              <a:rPr lang="ar-IQ" sz="1500" b="1" dirty="0">
                <a:solidFill>
                  <a:srgbClr val="222C31"/>
                </a:solidFill>
                <a:latin typeface="Times New Roman" pitchFamily="18" charset="0"/>
                <a:cs typeface="Times New Roman" pitchFamily="18" charset="0"/>
              </a:rPr>
            </a:br>
            <a:r>
              <a:rPr lang="ar-IQ" sz="1500" b="1" dirty="0">
                <a:solidFill>
                  <a:srgbClr val="222C31"/>
                </a:solidFill>
                <a:latin typeface="Times New Roman" pitchFamily="18" charset="0"/>
                <a:cs typeface="Times New Roman" pitchFamily="18" charset="0"/>
              </a:rPr>
              <a:t/>
            </a:r>
            <a:br>
              <a:rPr lang="ar-IQ" sz="1500" b="1" dirty="0">
                <a:solidFill>
                  <a:srgbClr val="222C31"/>
                </a:solidFill>
                <a:latin typeface="Times New Roman" pitchFamily="18" charset="0"/>
                <a:cs typeface="Times New Roman" pitchFamily="18" charset="0"/>
              </a:rPr>
            </a:br>
            <a:r>
              <a:rPr lang="ar-IQ" sz="1500" b="1" dirty="0">
                <a:solidFill>
                  <a:srgbClr val="222C31"/>
                </a:solidFill>
                <a:latin typeface="Times New Roman" pitchFamily="18" charset="0"/>
                <a:cs typeface="Times New Roman" pitchFamily="18" charset="0"/>
              </a:rPr>
              <a:t>الخدمات الإلكترونية والتجارة الإلكترونية</a:t>
            </a:r>
            <a:br>
              <a:rPr lang="ar-IQ" sz="1500" b="1" dirty="0">
                <a:solidFill>
                  <a:srgbClr val="222C31"/>
                </a:solidFill>
                <a:latin typeface="Times New Roman" pitchFamily="18" charset="0"/>
                <a:cs typeface="Times New Roman" pitchFamily="18" charset="0"/>
              </a:rPr>
            </a:br>
            <a:r>
              <a:rPr lang="ar-IQ" sz="1500" b="1" dirty="0">
                <a:solidFill>
                  <a:srgbClr val="222C31"/>
                </a:solidFill>
                <a:latin typeface="Times New Roman" pitchFamily="18" charset="0"/>
                <a:cs typeface="Times New Roman" pitchFamily="18" charset="0"/>
              </a:rPr>
              <a:t>وهناك العديد من خدمات البريد الإلكتروني ، والأعمال المصرفية على الإنترنت ، والتسوق على الإنترنت ، وما إلى ذلك. البريد المجاني لأي شخص هو بالتأكيد يمكن الوصول في جميع أنحاء العالم. وتمكن التجارة الإلكترونية المرء في أمريكا من التسوق لأشياء في آسيا أو أفريقيا أو مناطق أخرى داخل العالم من خلال بعض النقرات البسيطة للفأر.</a:t>
            </a:r>
            <a:br>
              <a:rPr lang="ar-IQ" sz="1500" b="1" dirty="0">
                <a:solidFill>
                  <a:srgbClr val="222C31"/>
                </a:solidFill>
                <a:latin typeface="Times New Roman" pitchFamily="18" charset="0"/>
                <a:cs typeface="Times New Roman" pitchFamily="18" charset="0"/>
              </a:rPr>
            </a:br>
            <a:r>
              <a:rPr lang="ar-IQ" sz="1400" dirty="0">
                <a:solidFill>
                  <a:srgbClr val="222C31"/>
                </a:solidFill>
                <a:latin typeface="Roboto"/>
              </a:rPr>
              <a:t>.</a:t>
            </a:r>
            <a:endParaRPr lang="ar-IQ" sz="1400" b="1" dirty="0">
              <a:latin typeface="Times New Roman" pitchFamily="18" charset="0"/>
              <a:cs typeface="Times New Roman" pitchFamily="18" charset="0"/>
            </a:endParaRPr>
          </a:p>
        </p:txBody>
      </p:sp>
    </p:spTree>
    <p:extLst>
      <p:ext uri="{BB962C8B-B14F-4D97-AF65-F5344CB8AC3E}">
        <p14:creationId xmlns:p14="http://schemas.microsoft.com/office/powerpoint/2010/main" val="3292295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980728"/>
            <a:ext cx="6196405" cy="4742341"/>
          </a:xfrm>
        </p:spPr>
        <p:txBody>
          <a:bodyPr>
            <a:normAutofit fontScale="62500" lnSpcReduction="20000"/>
          </a:bodyPr>
          <a:lstStyle/>
          <a:p>
            <a:pPr marL="0" indent="0" algn="l">
              <a:buNone/>
            </a:pPr>
            <a:r>
              <a:rPr lang="en-US" b="1" dirty="0">
                <a:solidFill>
                  <a:srgbClr val="353535"/>
                </a:solidFill>
                <a:latin typeface="Merriweather"/>
              </a:rPr>
              <a:t>Learning –</a:t>
            </a:r>
            <a:br>
              <a:rPr lang="en-US" b="1" dirty="0">
                <a:solidFill>
                  <a:srgbClr val="353535"/>
                </a:solidFill>
                <a:latin typeface="Merriweather"/>
              </a:rPr>
            </a:br>
            <a:r>
              <a:rPr lang="en-US" b="1" dirty="0">
                <a:solidFill>
                  <a:srgbClr val="353535"/>
                </a:solidFill>
                <a:latin typeface="Merriweather"/>
              </a:rPr>
              <a:t>The web has now become mainly part of education. Education like homeschooling is definitely administered using the web. Teachers can upload their teaching videos on the web , they can use different programs to learn students just like zoom, Google classroom, and free conference </a:t>
            </a:r>
          </a:p>
          <a:p>
            <a:pPr marL="0" indent="0" algn="l">
              <a:buNone/>
            </a:pPr>
            <a:endParaRPr lang="en-US" b="1" dirty="0">
              <a:solidFill>
                <a:srgbClr val="353535"/>
              </a:solidFill>
              <a:latin typeface="Merriweather"/>
            </a:endParaRPr>
          </a:p>
          <a:p>
            <a:pPr marL="0" lvl="0" indent="0" algn="l">
              <a:buClr>
                <a:srgbClr val="AA2B1E"/>
              </a:buClr>
              <a:buNone/>
            </a:pPr>
            <a:r>
              <a:rPr lang="en-US" b="1" dirty="0">
                <a:solidFill>
                  <a:srgbClr val="353535"/>
                </a:solidFill>
                <a:latin typeface="Times New Roman" pitchFamily="18" charset="0"/>
                <a:cs typeface="Times New Roman" pitchFamily="18" charset="0"/>
              </a:rPr>
              <a:t>Social network –</a:t>
            </a:r>
            <a:br>
              <a:rPr lang="en-US" b="1" dirty="0">
                <a:solidFill>
                  <a:srgbClr val="353535"/>
                </a:solidFill>
                <a:latin typeface="Times New Roman" pitchFamily="18" charset="0"/>
                <a:cs typeface="Times New Roman" pitchFamily="18" charset="0"/>
              </a:rPr>
            </a:br>
            <a:r>
              <a:rPr lang="en-US" b="1" dirty="0">
                <a:solidFill>
                  <a:srgbClr val="353535"/>
                </a:solidFill>
                <a:latin typeface="Times New Roman" pitchFamily="18" charset="0"/>
                <a:cs typeface="Times New Roman" pitchFamily="18" charset="0"/>
              </a:rPr>
              <a:t>Social networking is the sharing of data with people across the planet. Aside from </a:t>
            </a:r>
            <a:endParaRPr lang="ar-IQ" b="1" dirty="0">
              <a:solidFill>
                <a:srgbClr val="353535"/>
              </a:solidFill>
              <a:latin typeface="Times New Roman" pitchFamily="18" charset="0"/>
              <a:cs typeface="Times New Roman" pitchFamily="18" charset="0"/>
            </a:endParaRPr>
          </a:p>
          <a:p>
            <a:pPr marL="0" lvl="0" indent="0" algn="l">
              <a:buClr>
                <a:srgbClr val="AA2B1E"/>
              </a:buClr>
              <a:buNone/>
            </a:pPr>
            <a:r>
              <a:rPr lang="en-US" b="1" dirty="0">
                <a:solidFill>
                  <a:srgbClr val="353535"/>
                </a:solidFill>
                <a:latin typeface="Times New Roman" pitchFamily="18" charset="0"/>
                <a:cs typeface="Times New Roman" pitchFamily="18" charset="0"/>
              </a:rPr>
              <a:t>being an entertainment website, it’s many uses.</a:t>
            </a:r>
            <a:endParaRPr lang="en-US" b="1" dirty="0">
              <a:solidFill>
                <a:srgbClr val="353535"/>
              </a:solidFill>
              <a:latin typeface="Merriweather"/>
            </a:endParaRPr>
          </a:p>
          <a:p>
            <a:pPr marL="0" indent="0" algn="l">
              <a:buNone/>
            </a:pPr>
            <a:endParaRPr lang="en-US" b="1" dirty="0">
              <a:solidFill>
                <a:srgbClr val="353535"/>
              </a:solidFill>
              <a:latin typeface="Merriweather"/>
            </a:endParaRPr>
          </a:p>
          <a:p>
            <a:pPr marL="0" indent="0" algn="l">
              <a:buNone/>
            </a:pPr>
            <a:endParaRPr lang="en-US" b="1" dirty="0">
              <a:solidFill>
                <a:srgbClr val="353535"/>
              </a:solidFill>
              <a:latin typeface="Merriweather"/>
            </a:endParaRPr>
          </a:p>
          <a:p>
            <a:pPr marL="0" indent="0" algn="l">
              <a:buNone/>
            </a:pPr>
            <a:r>
              <a:rPr lang="ar-IQ" b="1" dirty="0">
                <a:solidFill>
                  <a:srgbClr val="222C31"/>
                </a:solidFill>
                <a:latin typeface="Roboto"/>
              </a:rPr>
              <a:t>أصبح الانترنت جزءا اساسيا للتعليم. التعليم مثل التعليم المنزلي يدار بالتأكيد باستخدام النت . يمكن للاساتذة تحميل فيديوهاتهم التعليمية على النت ، ويمكنهم استخدام برامج مختلفة لتعلم الطلاب مثل االزوم ، وصف جوجل ، والمؤتمرات المجانية</a:t>
            </a:r>
            <a:br>
              <a:rPr lang="ar-IQ" b="1" dirty="0">
                <a:solidFill>
                  <a:srgbClr val="222C31"/>
                </a:solidFill>
                <a:latin typeface="Roboto"/>
              </a:rPr>
            </a:br>
            <a:r>
              <a:rPr lang="en-US" b="1" dirty="0">
                <a:solidFill>
                  <a:srgbClr val="353535"/>
                </a:solidFill>
                <a:latin typeface="Merriweather"/>
              </a:rPr>
              <a:t> </a:t>
            </a:r>
            <a:br>
              <a:rPr lang="en-US" b="1" dirty="0">
                <a:solidFill>
                  <a:srgbClr val="353535"/>
                </a:solidFill>
                <a:latin typeface="Merriweather"/>
              </a:rPr>
            </a:br>
            <a:r>
              <a:rPr lang="ar-IQ" sz="2500" b="1" dirty="0">
                <a:solidFill>
                  <a:srgbClr val="222C31"/>
                </a:solidFill>
                <a:latin typeface="Times New Roman" pitchFamily="18" charset="0"/>
                <a:cs typeface="Times New Roman" pitchFamily="18" charset="0"/>
              </a:rPr>
              <a:t/>
            </a:r>
            <a:br>
              <a:rPr lang="ar-IQ" sz="2500" b="1" dirty="0">
                <a:solidFill>
                  <a:srgbClr val="222C31"/>
                </a:solidFill>
                <a:latin typeface="Times New Roman" pitchFamily="18" charset="0"/>
                <a:cs typeface="Times New Roman" pitchFamily="18" charset="0"/>
              </a:rPr>
            </a:br>
            <a:r>
              <a:rPr lang="ar-IQ" sz="2500" b="1" dirty="0">
                <a:solidFill>
                  <a:srgbClr val="222C31"/>
                </a:solidFill>
                <a:latin typeface="Times New Roman" pitchFamily="18" charset="0"/>
                <a:cs typeface="Times New Roman" pitchFamily="18" charset="0"/>
              </a:rPr>
              <a:t>الشبكة الاجتماعية</a:t>
            </a:r>
            <a:br>
              <a:rPr lang="ar-IQ" sz="2500" b="1" dirty="0">
                <a:solidFill>
                  <a:srgbClr val="222C31"/>
                </a:solidFill>
                <a:latin typeface="Times New Roman" pitchFamily="18" charset="0"/>
                <a:cs typeface="Times New Roman" pitchFamily="18" charset="0"/>
              </a:rPr>
            </a:br>
            <a:r>
              <a:rPr lang="ar-IQ" sz="2500" b="1" dirty="0">
                <a:solidFill>
                  <a:srgbClr val="222C31"/>
                </a:solidFill>
                <a:latin typeface="Times New Roman" pitchFamily="18" charset="0"/>
                <a:cs typeface="Times New Roman" pitchFamily="18" charset="0"/>
              </a:rPr>
              <a:t>التواصل الاجتماعي هو تبادل البيانات مع الناس في جميع أنحاء الكوكب. بغض النظر عن كونها موقع ترفيهي ، لها العديد من الاستخدامات</a:t>
            </a:r>
            <a:r>
              <a:rPr lang="en-US" dirty="0">
                <a:solidFill>
                  <a:srgbClr val="353535"/>
                </a:solidFill>
                <a:latin typeface="Merriweather"/>
              </a:rPr>
              <a:t> </a:t>
            </a:r>
          </a:p>
          <a:p>
            <a:pPr algn="l"/>
            <a:endParaRPr lang="ar-IQ" dirty="0"/>
          </a:p>
        </p:txBody>
      </p:sp>
    </p:spTree>
    <p:extLst>
      <p:ext uri="{BB962C8B-B14F-4D97-AF65-F5344CB8AC3E}">
        <p14:creationId xmlns:p14="http://schemas.microsoft.com/office/powerpoint/2010/main" val="2171147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692696"/>
            <a:ext cx="6965245" cy="1202485"/>
          </a:xfrm>
        </p:spPr>
        <p:txBody>
          <a:bodyPr/>
          <a:lstStyle/>
          <a:p>
            <a:r>
              <a:rPr lang="en-US" dirty="0"/>
              <a:t>Disadvantages of internet </a:t>
            </a:r>
            <a:endParaRPr lang="ar-IQ" dirty="0"/>
          </a:p>
        </p:txBody>
      </p:sp>
      <p:sp>
        <p:nvSpPr>
          <p:cNvPr id="3" name="Content Placeholder 2"/>
          <p:cNvSpPr>
            <a:spLocks noGrp="1"/>
          </p:cNvSpPr>
          <p:nvPr>
            <p:ph idx="1"/>
          </p:nvPr>
        </p:nvSpPr>
        <p:spPr>
          <a:xfrm>
            <a:off x="1403648" y="1700808"/>
            <a:ext cx="6196405" cy="4176464"/>
          </a:xfrm>
        </p:spPr>
        <p:txBody>
          <a:bodyPr>
            <a:normAutofit fontScale="55000" lnSpcReduction="20000"/>
          </a:bodyPr>
          <a:lstStyle/>
          <a:p>
            <a:pPr marL="0" indent="0" algn="l">
              <a:lnSpc>
                <a:spcPct val="120000"/>
              </a:lnSpc>
              <a:buNone/>
            </a:pPr>
            <a:r>
              <a:rPr lang="en-US" sz="2900" b="1" dirty="0">
                <a:solidFill>
                  <a:srgbClr val="353535"/>
                </a:solidFill>
                <a:latin typeface="Times New Roman" pitchFamily="18" charset="0"/>
                <a:cs typeface="Times New Roman" pitchFamily="18" charset="0"/>
              </a:rPr>
              <a:t>Internet Addiction Disorder –</a:t>
            </a:r>
            <a:r>
              <a:rPr lang="en-US" sz="2900" dirty="0">
                <a:solidFill>
                  <a:srgbClr val="353535"/>
                </a:solidFill>
                <a:latin typeface="Times New Roman" pitchFamily="18" charset="0"/>
                <a:cs typeface="Times New Roman" pitchFamily="18" charset="0"/>
              </a:rPr>
              <a:t> </a:t>
            </a:r>
            <a:br>
              <a:rPr lang="en-US" sz="2900" dirty="0">
                <a:solidFill>
                  <a:srgbClr val="353535"/>
                </a:solidFill>
                <a:latin typeface="Times New Roman" pitchFamily="18" charset="0"/>
                <a:cs typeface="Times New Roman" pitchFamily="18" charset="0"/>
              </a:rPr>
            </a:br>
            <a:r>
              <a:rPr lang="en-US" sz="2900" dirty="0">
                <a:solidFill>
                  <a:srgbClr val="353535"/>
                </a:solidFill>
                <a:latin typeface="Times New Roman" pitchFamily="18" charset="0"/>
                <a:cs typeface="Times New Roman" pitchFamily="18" charset="0"/>
              </a:rPr>
              <a:t>Internet addiction is detrimental to not only fitness but also psychological state.  </a:t>
            </a:r>
            <a:br>
              <a:rPr lang="en-US" sz="2900" dirty="0">
                <a:solidFill>
                  <a:srgbClr val="353535"/>
                </a:solidFill>
                <a:latin typeface="Times New Roman" pitchFamily="18" charset="0"/>
                <a:cs typeface="Times New Roman" pitchFamily="18" charset="0"/>
              </a:rPr>
            </a:br>
            <a:r>
              <a:rPr lang="en-US" sz="2900" dirty="0">
                <a:solidFill>
                  <a:srgbClr val="353535"/>
                </a:solidFill>
                <a:latin typeface="Times New Roman" pitchFamily="18" charset="0"/>
                <a:cs typeface="Times New Roman" pitchFamily="18" charset="0"/>
              </a:rPr>
              <a:t> </a:t>
            </a:r>
          </a:p>
          <a:p>
            <a:pPr marL="0" indent="0" algn="l">
              <a:lnSpc>
                <a:spcPct val="120000"/>
              </a:lnSpc>
              <a:buNone/>
            </a:pPr>
            <a:r>
              <a:rPr lang="en-US" sz="2900" b="1" dirty="0">
                <a:solidFill>
                  <a:srgbClr val="353535"/>
                </a:solidFill>
                <a:latin typeface="Times New Roman" pitchFamily="18" charset="0"/>
                <a:cs typeface="Times New Roman" pitchFamily="18" charset="0"/>
              </a:rPr>
              <a:t>Cyber Crime –</a:t>
            </a:r>
            <a:r>
              <a:rPr lang="en-US" sz="2900" dirty="0">
                <a:solidFill>
                  <a:srgbClr val="353535"/>
                </a:solidFill>
                <a:latin typeface="Times New Roman" pitchFamily="18" charset="0"/>
                <a:cs typeface="Times New Roman" pitchFamily="18" charset="0"/>
              </a:rPr>
              <a:t> </a:t>
            </a:r>
            <a:br>
              <a:rPr lang="en-US" sz="2900" dirty="0">
                <a:solidFill>
                  <a:srgbClr val="353535"/>
                </a:solidFill>
                <a:latin typeface="Times New Roman" pitchFamily="18" charset="0"/>
                <a:cs typeface="Times New Roman" pitchFamily="18" charset="0"/>
              </a:rPr>
            </a:br>
            <a:r>
              <a:rPr lang="en-US" sz="2900" dirty="0">
                <a:solidFill>
                  <a:srgbClr val="353535"/>
                </a:solidFill>
                <a:latin typeface="Times New Roman" pitchFamily="18" charset="0"/>
                <a:cs typeface="Times New Roman" pitchFamily="18" charset="0"/>
              </a:rPr>
              <a:t>Hacker programs a virus which gets into the pc and ruins valuable data. Users’ personal information like name, address, master card, bank details, and other information are often accessed by culprits when used on the web, leading to significant economic loss </a:t>
            </a:r>
            <a:endParaRPr lang="ar-IQ" sz="2900" dirty="0">
              <a:solidFill>
                <a:srgbClr val="353535"/>
              </a:solidFill>
              <a:latin typeface="Times New Roman" pitchFamily="18" charset="0"/>
              <a:cs typeface="Times New Roman" pitchFamily="18" charset="0"/>
            </a:endParaRPr>
          </a:p>
          <a:p>
            <a:pPr marL="0" indent="0">
              <a:lnSpc>
                <a:spcPct val="120000"/>
              </a:lnSpc>
              <a:buNone/>
            </a:pPr>
            <a:r>
              <a:rPr lang="ar-IQ" dirty="0">
                <a:solidFill>
                  <a:srgbClr val="222C31"/>
                </a:solidFill>
                <a:latin typeface="Roboto"/>
              </a:rPr>
              <a:t>اضطراب إدمان الإنترنت</a:t>
            </a:r>
            <a:br>
              <a:rPr lang="ar-IQ" dirty="0">
                <a:solidFill>
                  <a:srgbClr val="222C31"/>
                </a:solidFill>
                <a:latin typeface="Roboto"/>
              </a:rPr>
            </a:br>
            <a:r>
              <a:rPr lang="ar-IQ" dirty="0">
                <a:solidFill>
                  <a:srgbClr val="222C31"/>
                </a:solidFill>
                <a:latin typeface="Roboto"/>
              </a:rPr>
              <a:t>والإدمان على الإنترنت لا يضر باللياقة البدنية فحسب بل أيضا بالحالة النفسية.</a:t>
            </a:r>
            <a:br>
              <a:rPr lang="ar-IQ" dirty="0">
                <a:solidFill>
                  <a:srgbClr val="222C31"/>
                </a:solidFill>
                <a:latin typeface="Roboto"/>
              </a:rPr>
            </a:br>
            <a:r>
              <a:rPr lang="ar-IQ" dirty="0">
                <a:solidFill>
                  <a:srgbClr val="222C31"/>
                </a:solidFill>
                <a:latin typeface="Roboto"/>
              </a:rPr>
              <a:t/>
            </a:r>
            <a:br>
              <a:rPr lang="ar-IQ" dirty="0">
                <a:solidFill>
                  <a:srgbClr val="222C31"/>
                </a:solidFill>
                <a:latin typeface="Roboto"/>
              </a:rPr>
            </a:br>
            <a:r>
              <a:rPr lang="ar-IQ" dirty="0">
                <a:solidFill>
                  <a:srgbClr val="222C31"/>
                </a:solidFill>
                <a:latin typeface="Roboto"/>
              </a:rPr>
              <a:t>جريمة الإنترنت</a:t>
            </a:r>
            <a:br>
              <a:rPr lang="ar-IQ" dirty="0">
                <a:solidFill>
                  <a:srgbClr val="222C31"/>
                </a:solidFill>
                <a:latin typeface="Roboto"/>
              </a:rPr>
            </a:br>
            <a:r>
              <a:rPr lang="ar-IQ" dirty="0">
                <a:solidFill>
                  <a:srgbClr val="222C31"/>
                </a:solidFill>
                <a:latin typeface="Roboto"/>
              </a:rPr>
              <a:t>يقوم المخترق ببرمجة فيروس يدخل إلى الحاسب الآلي ويخرب بيانات قيمة. وغالبا ما يتم الوصول إلى المعلومات الشخصية للمستخدمين مثل الاسم ، والعنوان ، والبطاقة الرئيسية ، والتفاصيل المصرفية ، وغير ذلك من المعلومات من قبل الجناة عند استخدامها على شبكة الإنترنت ، مما يؤدي إلى خسارة اقتصادية كبيرة.</a:t>
            </a:r>
            <a:r>
              <a:rPr lang="en-US" dirty="0">
                <a:solidFill>
                  <a:srgbClr val="353535"/>
                </a:solidFill>
                <a:latin typeface="Merriweather"/>
              </a:rPr>
              <a:t> </a:t>
            </a:r>
          </a:p>
          <a:p>
            <a:pPr marL="457200" indent="-457200">
              <a:buFont typeface="+mj-lt"/>
              <a:buAutoNum type="arabicPeriod"/>
            </a:pPr>
            <a:endParaRPr lang="ar-IQ" dirty="0"/>
          </a:p>
        </p:txBody>
      </p:sp>
    </p:spTree>
    <p:extLst>
      <p:ext uri="{BB962C8B-B14F-4D97-AF65-F5344CB8AC3E}">
        <p14:creationId xmlns:p14="http://schemas.microsoft.com/office/powerpoint/2010/main" val="1408747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124744"/>
            <a:ext cx="6196405" cy="4598325"/>
          </a:xfrm>
        </p:spPr>
        <p:txBody>
          <a:bodyPr>
            <a:normAutofit fontScale="62500" lnSpcReduction="20000"/>
          </a:bodyPr>
          <a:lstStyle/>
          <a:p>
            <a:pPr marL="0" indent="0" algn="l">
              <a:buNone/>
            </a:pPr>
            <a:r>
              <a:rPr lang="en-US" b="1" dirty="0">
                <a:solidFill>
                  <a:srgbClr val="353535"/>
                </a:solidFill>
                <a:latin typeface="Times New Roman" pitchFamily="18" charset="0"/>
                <a:cs typeface="Times New Roman" pitchFamily="18" charset="0"/>
              </a:rPr>
              <a:t>Social Alienation –</a:t>
            </a:r>
            <a:br>
              <a:rPr lang="en-US" b="1" dirty="0">
                <a:solidFill>
                  <a:srgbClr val="353535"/>
                </a:solidFill>
                <a:latin typeface="Times New Roman" pitchFamily="18" charset="0"/>
                <a:cs typeface="Times New Roman" pitchFamily="18" charset="0"/>
              </a:rPr>
            </a:br>
            <a:r>
              <a:rPr lang="en-US" b="1" dirty="0">
                <a:solidFill>
                  <a:srgbClr val="353535"/>
                </a:solidFill>
                <a:latin typeface="Times New Roman" pitchFamily="18" charset="0"/>
                <a:cs typeface="Times New Roman" pitchFamily="18" charset="0"/>
              </a:rPr>
              <a:t>Time spent online flies fast without consciousness. After getting attracted the user trapped into the trap, users are trapped by a “net”, spending less time with people in the real world. Less interaction and face-to-face communication, actually, may end in a decrease in social abilities.</a:t>
            </a:r>
            <a:br>
              <a:rPr lang="en-US" b="1" dirty="0">
                <a:solidFill>
                  <a:srgbClr val="353535"/>
                </a:solidFill>
                <a:latin typeface="Times New Roman" pitchFamily="18" charset="0"/>
                <a:cs typeface="Times New Roman" pitchFamily="18" charset="0"/>
              </a:rPr>
            </a:br>
            <a:r>
              <a:rPr lang="en-US" b="1" dirty="0">
                <a:solidFill>
                  <a:srgbClr val="353535"/>
                </a:solidFill>
                <a:latin typeface="Times New Roman" pitchFamily="18" charset="0"/>
                <a:cs typeface="Times New Roman" pitchFamily="18" charset="0"/>
              </a:rPr>
              <a:t> </a:t>
            </a:r>
          </a:p>
          <a:p>
            <a:pPr marL="0" indent="0" algn="l">
              <a:buNone/>
            </a:pPr>
            <a:r>
              <a:rPr lang="en-US" b="1" dirty="0">
                <a:solidFill>
                  <a:srgbClr val="353535"/>
                </a:solidFill>
                <a:latin typeface="Times New Roman" pitchFamily="18" charset="0"/>
                <a:cs typeface="Times New Roman" pitchFamily="18" charset="0"/>
              </a:rPr>
              <a:t>Spam –</a:t>
            </a:r>
            <a:br>
              <a:rPr lang="en-US" b="1" dirty="0">
                <a:solidFill>
                  <a:srgbClr val="353535"/>
                </a:solidFill>
                <a:latin typeface="Times New Roman" pitchFamily="18" charset="0"/>
                <a:cs typeface="Times New Roman" pitchFamily="18" charset="0"/>
              </a:rPr>
            </a:br>
            <a:r>
              <a:rPr lang="en-US" b="1" dirty="0">
                <a:solidFill>
                  <a:srgbClr val="353535"/>
                </a:solidFill>
                <a:latin typeface="Times New Roman" pitchFamily="18" charset="0"/>
                <a:cs typeface="Times New Roman" pitchFamily="18" charset="0"/>
              </a:rPr>
              <a:t>The unnecessary emails, advertisements, etc. are sometimes said to be spam because they need the power to hamper the system and make the users face many problems.</a:t>
            </a:r>
            <a:br>
              <a:rPr lang="en-US" b="1" dirty="0">
                <a:solidFill>
                  <a:srgbClr val="353535"/>
                </a:solidFill>
                <a:latin typeface="Times New Roman" pitchFamily="18" charset="0"/>
                <a:cs typeface="Times New Roman" pitchFamily="18" charset="0"/>
              </a:rPr>
            </a:br>
            <a:r>
              <a:rPr lang="en-US" b="1" dirty="0">
                <a:solidFill>
                  <a:srgbClr val="353535"/>
                </a:solidFill>
                <a:latin typeface="Times New Roman" pitchFamily="18" charset="0"/>
                <a:cs typeface="Times New Roman" pitchFamily="18" charset="0"/>
              </a:rPr>
              <a:t> </a:t>
            </a:r>
          </a:p>
          <a:p>
            <a:pPr marL="0" indent="0">
              <a:buNone/>
            </a:pPr>
            <a:r>
              <a:rPr lang="ar-IQ" b="1" dirty="0">
                <a:solidFill>
                  <a:srgbClr val="222C31"/>
                </a:solidFill>
                <a:latin typeface="Times New Roman" pitchFamily="18" charset="0"/>
                <a:cs typeface="Times New Roman" pitchFamily="18" charset="0"/>
              </a:rPr>
              <a:t>الاغتراب الاجتماعي</a:t>
            </a:r>
            <a:br>
              <a:rPr lang="ar-IQ" b="1" dirty="0">
                <a:solidFill>
                  <a:srgbClr val="222C31"/>
                </a:solidFill>
                <a:latin typeface="Times New Roman" pitchFamily="18" charset="0"/>
                <a:cs typeface="Times New Roman" pitchFamily="18" charset="0"/>
              </a:rPr>
            </a:br>
            <a:r>
              <a:rPr lang="ar-IQ" b="1" dirty="0">
                <a:solidFill>
                  <a:srgbClr val="222C31"/>
                </a:solidFill>
                <a:latin typeface="Times New Roman" pitchFamily="18" charset="0"/>
                <a:cs typeface="Times New Roman" pitchFamily="18" charset="0"/>
              </a:rPr>
              <a:t>الوقت يقضى على الانترنت يطير بسرعة بدون وعي. بعد أن يتم جذب المستخدم المحاصر في الفخ ، المستخدم يقع بفخ النت ، ويقضي وقت أقل مع الناس في العالم الحقيقي. والتفاعل الأقل والتواصل وجها لوجه ، في الواقع ، قد ينتهي بانخفاض في القدرات الاجتماعية.</a:t>
            </a:r>
            <a:br>
              <a:rPr lang="ar-IQ" b="1" dirty="0">
                <a:solidFill>
                  <a:srgbClr val="222C31"/>
                </a:solidFill>
                <a:latin typeface="Times New Roman" pitchFamily="18" charset="0"/>
                <a:cs typeface="Times New Roman" pitchFamily="18" charset="0"/>
              </a:rPr>
            </a:br>
            <a:r>
              <a:rPr lang="ar-IQ" b="1" dirty="0">
                <a:solidFill>
                  <a:srgbClr val="222C31"/>
                </a:solidFill>
                <a:latin typeface="Times New Roman" pitchFamily="18" charset="0"/>
                <a:cs typeface="Times New Roman" pitchFamily="18" charset="0"/>
              </a:rPr>
              <a:t/>
            </a:r>
            <a:br>
              <a:rPr lang="ar-IQ" b="1" dirty="0">
                <a:solidFill>
                  <a:srgbClr val="222C31"/>
                </a:solidFill>
                <a:latin typeface="Times New Roman" pitchFamily="18" charset="0"/>
                <a:cs typeface="Times New Roman" pitchFamily="18" charset="0"/>
              </a:rPr>
            </a:br>
            <a:r>
              <a:rPr lang="ar-IQ" b="1" dirty="0">
                <a:solidFill>
                  <a:srgbClr val="222C31"/>
                </a:solidFill>
                <a:latin typeface="Times New Roman" pitchFamily="18" charset="0"/>
                <a:cs typeface="Times New Roman" pitchFamily="18" charset="0"/>
              </a:rPr>
              <a:t>البريد العشوائي</a:t>
            </a:r>
            <a:br>
              <a:rPr lang="ar-IQ" b="1" dirty="0">
                <a:solidFill>
                  <a:srgbClr val="222C31"/>
                </a:solidFill>
                <a:latin typeface="Times New Roman" pitchFamily="18" charset="0"/>
                <a:cs typeface="Times New Roman" pitchFamily="18" charset="0"/>
              </a:rPr>
            </a:br>
            <a:r>
              <a:rPr lang="ar-IQ" b="1" dirty="0">
                <a:solidFill>
                  <a:srgbClr val="222C31"/>
                </a:solidFill>
                <a:latin typeface="Times New Roman" pitchFamily="18" charset="0"/>
                <a:cs typeface="Times New Roman" pitchFamily="18" charset="0"/>
              </a:rPr>
              <a:t> في بعض الاحيان يقال إن الرسائل الإلكترونية والإعلانات وما إلى ذلك غير ضرورية هي رسائل تبليغية لأنها تحتاج إلى القدرة على إعاقة النظام وجعل المستخدمين يواجهون العديد من المشاكل.</a:t>
            </a:r>
            <a:br>
              <a:rPr lang="ar-IQ" b="1" dirty="0">
                <a:solidFill>
                  <a:srgbClr val="222C31"/>
                </a:solidFill>
                <a:latin typeface="Times New Roman" pitchFamily="18" charset="0"/>
                <a:cs typeface="Times New Roman" pitchFamily="18" charset="0"/>
              </a:rPr>
            </a:br>
            <a:r>
              <a:rPr lang="en-US" b="1" dirty="0">
                <a:solidFill>
                  <a:srgbClr val="0F2B3C"/>
                </a:solidFill>
                <a:latin typeface="Times New Roman" pitchFamily="18" charset="0"/>
                <a:cs typeface="Times New Roman" pitchFamily="18" charset="0"/>
                <a:hlinkClick r:id="rId2"/>
              </a:rPr>
              <a:t/>
            </a:r>
            <a:br>
              <a:rPr lang="en-US" b="1" dirty="0">
                <a:solidFill>
                  <a:srgbClr val="0F2B3C"/>
                </a:solidFill>
                <a:latin typeface="Times New Roman" pitchFamily="18" charset="0"/>
                <a:cs typeface="Times New Roman" pitchFamily="18" charset="0"/>
                <a:hlinkClick r:id="rId2"/>
              </a:rPr>
            </a:br>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2740521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400" dirty="0">
                <a:solidFill>
                  <a:srgbClr val="FF0000"/>
                </a:solidFill>
              </a:rPr>
              <a:t>Thank you for listening </a:t>
            </a:r>
          </a:p>
          <a:p>
            <a:pPr marL="0" indent="0" algn="ctr">
              <a:buNone/>
            </a:pPr>
            <a:r>
              <a:rPr lang="ar-IQ" sz="4400" dirty="0">
                <a:solidFill>
                  <a:srgbClr val="FF0000"/>
                </a:solidFill>
              </a:rPr>
              <a:t>شكرا لاصغائكم </a:t>
            </a:r>
          </a:p>
        </p:txBody>
      </p:sp>
    </p:spTree>
    <p:extLst>
      <p:ext uri="{BB962C8B-B14F-4D97-AF65-F5344CB8AC3E}">
        <p14:creationId xmlns:p14="http://schemas.microsoft.com/office/powerpoint/2010/main" val="101870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References</a:t>
            </a:r>
            <a:endParaRPr lang="ar-IQ" dirty="0"/>
          </a:p>
        </p:txBody>
      </p:sp>
      <p:sp>
        <p:nvSpPr>
          <p:cNvPr id="3" name="Content Placeholder 2"/>
          <p:cNvSpPr>
            <a:spLocks noGrp="1"/>
          </p:cNvSpPr>
          <p:nvPr>
            <p:ph idx="1"/>
          </p:nvPr>
        </p:nvSpPr>
        <p:spPr/>
        <p:txBody>
          <a:bodyPr/>
          <a:lstStyle/>
          <a:p>
            <a:pPr algn="l"/>
            <a:r>
              <a:rPr lang="en-US" dirty="0">
                <a:hlinkClick r:id="rId2"/>
              </a:rPr>
              <a:t>https://www.geeksforgeeks.org/advantages-and-disadvantages-of-internet/amp/</a:t>
            </a:r>
            <a:endParaRPr lang="en-US" dirty="0"/>
          </a:p>
          <a:p>
            <a:pPr algn="l"/>
            <a:r>
              <a:rPr lang="en-US" dirty="0"/>
              <a:t>My translation into Arabic language </a:t>
            </a:r>
            <a:endParaRPr lang="ar-IQ" dirty="0"/>
          </a:p>
        </p:txBody>
      </p:sp>
    </p:spTree>
    <p:extLst>
      <p:ext uri="{BB962C8B-B14F-4D97-AF65-F5344CB8AC3E}">
        <p14:creationId xmlns:p14="http://schemas.microsoft.com/office/powerpoint/2010/main" val="113072938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63</TotalTime>
  <Words>60</Words>
  <Application>Microsoft Office PowerPoint</Application>
  <PresentationFormat>On-screen Show (4:3)</PresentationFormat>
  <Paragraphs>34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Pushpin</vt:lpstr>
      <vt:lpstr>Advantages and Disadvantages of Internet </vt:lpstr>
      <vt:lpstr>PowerPoint Presentation</vt:lpstr>
      <vt:lpstr>Advantages of Internet</vt:lpstr>
      <vt:lpstr>PowerPoint Presentation</vt:lpstr>
      <vt:lpstr>PowerPoint Presentation</vt:lpstr>
      <vt:lpstr>Disadvantages of internet </vt:lpstr>
      <vt:lpstr>PowerPoint Presentation</vt:lpstr>
      <vt:lpstr>PowerPoint Presentation</vt:lpstr>
      <vt:lpstr>References</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Advantages and Disadvantages of Internet</dc:title>
  <dc:creator>Maher</dc:creator>
  <cp:lastModifiedBy>Lenovo</cp:lastModifiedBy>
  <cp:revision>9</cp:revision>
  <dcterms:created xsi:type="dcterms:W3CDTF">2022-02-21T13:19:52Z</dcterms:created>
  <dcterms:modified xsi:type="dcterms:W3CDTF">2022-03-13T17:26:08Z</dcterms:modified>
</cp:coreProperties>
</file>