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864" r:id="rId1"/>
  </p:sldMasterIdLst>
  <p:sldIdLst>
    <p:sldId id="266" r:id="rId2"/>
    <p:sldId id="267" r:id="rId3"/>
    <p:sldId id="260" r:id="rId4"/>
    <p:sldId id="269" r:id="rId5"/>
    <p:sldId id="271" r:id="rId6"/>
    <p:sldId id="270" r:id="rId7"/>
    <p:sldId id="258" r:id="rId8"/>
    <p:sldId id="262" r:id="rId9"/>
    <p:sldId id="261" r:id="rId10"/>
    <p:sldId id="263" r:id="rId11"/>
    <p:sldId id="264" r:id="rId12"/>
    <p:sldId id="268" r:id="rId13"/>
    <p:sldId id="265"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4654"/>
  </p:normalViewPr>
  <p:slideViewPr>
    <p:cSldViewPr snapToGrid="0" snapToObjects="1">
      <p:cViewPr>
        <p:scale>
          <a:sx n="73" d="100"/>
          <a:sy n="73" d="100"/>
        </p:scale>
        <p:origin x="-126" y="-2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8C8C3C39-9515-3145-8681-CC25FE989AD9}" type="datetimeFigureOut">
              <a:rPr lang="ar-IQ" smtClean="0"/>
              <a:t>10/08/1443</a:t>
            </a:fld>
            <a:endParaRPr lang="ar-IQ"/>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ar-IQ"/>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6270573F-A4B1-9741-9B7D-AAF52CA97E34}" type="slidenum">
              <a:rPr lang="ar-IQ" smtClean="0"/>
              <a:t>‹#›</a:t>
            </a:fld>
            <a:endParaRPr lang="ar-IQ"/>
          </a:p>
        </p:txBody>
      </p:sp>
    </p:spTree>
    <p:extLst>
      <p:ext uri="{BB962C8B-B14F-4D97-AF65-F5344CB8AC3E}">
        <p14:creationId xmlns:p14="http://schemas.microsoft.com/office/powerpoint/2010/main" val="340292169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C8C3C39-9515-3145-8681-CC25FE989AD9}" type="datetimeFigureOut">
              <a:rPr lang="ar-IQ" smtClean="0"/>
              <a:t>10/08/1443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70573F-A4B1-9741-9B7D-AAF52CA97E34}" type="slidenum">
              <a:rPr lang="ar-IQ" smtClean="0"/>
              <a:t>‹#›</a:t>
            </a:fld>
            <a:endParaRPr lang="ar-IQ"/>
          </a:p>
        </p:txBody>
      </p:sp>
    </p:spTree>
    <p:extLst>
      <p:ext uri="{BB962C8B-B14F-4D97-AF65-F5344CB8AC3E}">
        <p14:creationId xmlns:p14="http://schemas.microsoft.com/office/powerpoint/2010/main" val="597774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C8C3C39-9515-3145-8681-CC25FE989AD9}" type="datetimeFigureOut">
              <a:rPr lang="ar-IQ" smtClean="0"/>
              <a:t>10/08/1443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70573F-A4B1-9741-9B7D-AAF52CA97E34}" type="slidenum">
              <a:rPr lang="ar-IQ" smtClean="0"/>
              <a:t>‹#›</a:t>
            </a:fld>
            <a:endParaRPr lang="ar-IQ"/>
          </a:p>
        </p:txBody>
      </p:sp>
    </p:spTree>
    <p:extLst>
      <p:ext uri="{BB962C8B-B14F-4D97-AF65-F5344CB8AC3E}">
        <p14:creationId xmlns:p14="http://schemas.microsoft.com/office/powerpoint/2010/main" val="405983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C8C3C39-9515-3145-8681-CC25FE989AD9}" type="datetimeFigureOut">
              <a:rPr lang="ar-IQ" smtClean="0"/>
              <a:t>10/08/1443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270573F-A4B1-9741-9B7D-AAF52CA97E34}" type="slidenum">
              <a:rPr lang="ar-IQ" smtClean="0"/>
              <a:t>‹#›</a:t>
            </a:fld>
            <a:endParaRPr lang="ar-IQ"/>
          </a:p>
        </p:txBody>
      </p:sp>
    </p:spTree>
    <p:extLst>
      <p:ext uri="{BB962C8B-B14F-4D97-AF65-F5344CB8AC3E}">
        <p14:creationId xmlns:p14="http://schemas.microsoft.com/office/powerpoint/2010/main" val="593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8C8C3C39-9515-3145-8681-CC25FE989AD9}" type="datetimeFigureOut">
              <a:rPr lang="ar-IQ" smtClean="0"/>
              <a:t>10/08/1443</a:t>
            </a:fld>
            <a:endParaRPr lang="ar-IQ"/>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ar-IQ"/>
          </a:p>
        </p:txBody>
      </p:sp>
      <p:sp>
        <p:nvSpPr>
          <p:cNvPr id="6" name="Slide Number Placeholder 5"/>
          <p:cNvSpPr>
            <a:spLocks noGrp="1"/>
          </p:cNvSpPr>
          <p:nvPr>
            <p:ph type="sldNum" sz="quarter" idx="12"/>
          </p:nvPr>
        </p:nvSpPr>
        <p:spPr>
          <a:xfrm>
            <a:off x="8604504" y="5211060"/>
            <a:ext cx="2112264" cy="228600"/>
          </a:xfrm>
        </p:spPr>
        <p:txBody>
          <a:bodyPr/>
          <a:lstStyle/>
          <a:p>
            <a:fld id="{6270573F-A4B1-9741-9B7D-AAF52CA97E34}" type="slidenum">
              <a:rPr lang="ar-IQ" smtClean="0"/>
              <a:t>‹#›</a:t>
            </a:fld>
            <a:endParaRPr lang="ar-IQ"/>
          </a:p>
        </p:txBody>
      </p:sp>
    </p:spTree>
    <p:extLst>
      <p:ext uri="{BB962C8B-B14F-4D97-AF65-F5344CB8AC3E}">
        <p14:creationId xmlns:p14="http://schemas.microsoft.com/office/powerpoint/2010/main" val="68460929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8C8C3C39-9515-3145-8681-CC25FE989AD9}" type="datetimeFigureOut">
              <a:rPr lang="ar-IQ" smtClean="0"/>
              <a:t>10/08/1443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70573F-A4B1-9741-9B7D-AAF52CA97E34}" type="slidenum">
              <a:rPr lang="ar-IQ" smtClean="0"/>
              <a:t>‹#›</a:t>
            </a:fld>
            <a:endParaRPr lang="ar-IQ"/>
          </a:p>
        </p:txBody>
      </p:sp>
    </p:spTree>
    <p:extLst>
      <p:ext uri="{BB962C8B-B14F-4D97-AF65-F5344CB8AC3E}">
        <p14:creationId xmlns:p14="http://schemas.microsoft.com/office/powerpoint/2010/main" val="3980303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C8C3C39-9515-3145-8681-CC25FE989AD9}" type="datetimeFigureOut">
              <a:rPr lang="ar-IQ" smtClean="0"/>
              <a:t>10/08/1443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270573F-A4B1-9741-9B7D-AAF52CA97E34}" type="slidenum">
              <a:rPr lang="ar-IQ" smtClean="0"/>
              <a:t>‹#›</a:t>
            </a:fld>
            <a:endParaRPr lang="ar-IQ"/>
          </a:p>
        </p:txBody>
      </p:sp>
    </p:spTree>
    <p:extLst>
      <p:ext uri="{BB962C8B-B14F-4D97-AF65-F5344CB8AC3E}">
        <p14:creationId xmlns:p14="http://schemas.microsoft.com/office/powerpoint/2010/main" val="478540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8C8C3C39-9515-3145-8681-CC25FE989AD9}" type="datetimeFigureOut">
              <a:rPr lang="ar-IQ" smtClean="0"/>
              <a:t>10/08/1443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270573F-A4B1-9741-9B7D-AAF52CA97E34}" type="slidenum">
              <a:rPr lang="ar-IQ" smtClean="0"/>
              <a:t>‹#›</a:t>
            </a:fld>
            <a:endParaRPr lang="ar-IQ"/>
          </a:p>
        </p:txBody>
      </p:sp>
    </p:spTree>
    <p:extLst>
      <p:ext uri="{BB962C8B-B14F-4D97-AF65-F5344CB8AC3E}">
        <p14:creationId xmlns:p14="http://schemas.microsoft.com/office/powerpoint/2010/main" val="2716607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8C3C39-9515-3145-8681-CC25FE989AD9}" type="datetimeFigureOut">
              <a:rPr lang="ar-IQ" smtClean="0"/>
              <a:t>10/08/1443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270573F-A4B1-9741-9B7D-AAF52CA97E34}" type="slidenum">
              <a:rPr lang="ar-IQ" smtClean="0"/>
              <a:t>‹#›</a:t>
            </a:fld>
            <a:endParaRPr lang="ar-IQ"/>
          </a:p>
        </p:txBody>
      </p:sp>
    </p:spTree>
    <p:extLst>
      <p:ext uri="{BB962C8B-B14F-4D97-AF65-F5344CB8AC3E}">
        <p14:creationId xmlns:p14="http://schemas.microsoft.com/office/powerpoint/2010/main" val="1902655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8" name="Date Placeholder 7"/>
          <p:cNvSpPr>
            <a:spLocks noGrp="1"/>
          </p:cNvSpPr>
          <p:nvPr>
            <p:ph type="dt" sz="half" idx="10"/>
          </p:nvPr>
        </p:nvSpPr>
        <p:spPr/>
        <p:txBody>
          <a:bodyPr/>
          <a:lstStyle/>
          <a:p>
            <a:fld id="{8C8C3C39-9515-3145-8681-CC25FE989AD9}" type="datetimeFigureOut">
              <a:rPr lang="ar-IQ" smtClean="0"/>
              <a:t>10/08/1443</a:t>
            </a:fld>
            <a:endParaRPr lang="ar-IQ"/>
          </a:p>
        </p:txBody>
      </p:sp>
      <p:sp>
        <p:nvSpPr>
          <p:cNvPr id="9" name="Footer Placeholder 8"/>
          <p:cNvSpPr>
            <a:spLocks noGrp="1"/>
          </p:cNvSpPr>
          <p:nvPr>
            <p:ph type="ftr" sz="quarter" idx="11"/>
          </p:nvPr>
        </p:nvSpPr>
        <p:spPr/>
        <p:txBody>
          <a:bodyPr/>
          <a:lstStyle>
            <a:lvl1pPr algn="r">
              <a:defRPr/>
            </a:lvl1pPr>
          </a:lstStyle>
          <a:p>
            <a:endParaRPr lang="ar-IQ"/>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6270573F-A4B1-9741-9B7D-AAF52CA97E34}" type="slidenum">
              <a:rPr lang="ar-IQ" smtClean="0"/>
              <a:t>‹#›</a:t>
            </a:fld>
            <a:endParaRPr lang="ar-IQ"/>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5755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8C8C3C39-9515-3145-8681-CC25FE989AD9}" type="datetimeFigureOut">
              <a:rPr lang="ar-IQ" smtClean="0"/>
              <a:t>10/08/1443</a:t>
            </a:fld>
            <a:endParaRPr lang="ar-IQ"/>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6270573F-A4B1-9741-9B7D-AAF52CA97E34}" type="slidenum">
              <a:rPr lang="ar-IQ" smtClean="0"/>
              <a:t>‹#›</a:t>
            </a:fld>
            <a:endParaRPr lang="ar-IQ"/>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96886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8C8C3C39-9515-3145-8681-CC25FE989AD9}" type="datetimeFigureOut">
              <a:rPr lang="ar-IQ" smtClean="0"/>
              <a:t>10/08/1443</a:t>
            </a:fld>
            <a:endParaRPr lang="ar-IQ"/>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ar-IQ"/>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6270573F-A4B1-9741-9B7D-AAF52CA97E34}" type="slidenum">
              <a:rPr lang="ar-IQ" smtClean="0"/>
              <a:t>‹#›</a:t>
            </a:fld>
            <a:endParaRPr lang="ar-IQ"/>
          </a:p>
        </p:txBody>
      </p:sp>
    </p:spTree>
    <p:extLst>
      <p:ext uri="{BB962C8B-B14F-4D97-AF65-F5344CB8AC3E}">
        <p14:creationId xmlns:p14="http://schemas.microsoft.com/office/powerpoint/2010/main" val="2412337935"/>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1"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B0BA40A-5821-094D-B22D-02A3FFA1EDA5}"/>
              </a:ext>
            </a:extLst>
          </p:cNvPr>
          <p:cNvSpPr>
            <a:spLocks noGrp="1"/>
          </p:cNvSpPr>
          <p:nvPr>
            <p:ph type="title"/>
          </p:nvPr>
        </p:nvSpPr>
        <p:spPr/>
        <p:txBody>
          <a:bodyPr>
            <a:normAutofit/>
          </a:bodyPr>
          <a:lstStyle/>
          <a:p>
            <a:pPr algn="ctr"/>
            <a:r>
              <a:rPr lang="ar-IQ" sz="5400" dirty="0"/>
              <a:t>التنمر الالكتروني </a:t>
            </a:r>
          </a:p>
        </p:txBody>
      </p:sp>
      <p:sp>
        <p:nvSpPr>
          <p:cNvPr id="3" name="عنصر نائب للمحتوى 2">
            <a:extLst>
              <a:ext uri="{FF2B5EF4-FFF2-40B4-BE49-F238E27FC236}">
                <a16:creationId xmlns:a16="http://schemas.microsoft.com/office/drawing/2014/main" xmlns="" id="{9E2464E0-04DE-4B42-A478-4FE966B13F33}"/>
              </a:ext>
            </a:extLst>
          </p:cNvPr>
          <p:cNvSpPr>
            <a:spLocks noGrp="1"/>
          </p:cNvSpPr>
          <p:nvPr>
            <p:ph idx="1"/>
          </p:nvPr>
        </p:nvSpPr>
        <p:spPr/>
        <p:txBody>
          <a:bodyPr>
            <a:normAutofit/>
          </a:bodyPr>
          <a:lstStyle/>
          <a:p>
            <a:pPr marL="0" indent="0" algn="ctr">
              <a:buNone/>
            </a:pPr>
            <a:r>
              <a:rPr lang="ar-IQ" sz="4000" dirty="0"/>
              <a:t>ورقةعمل مقدمة الى وحدة الارشاد النفسي والتوجيه التربوي </a:t>
            </a:r>
          </a:p>
          <a:p>
            <a:pPr marL="0" indent="0" algn="ctr">
              <a:buNone/>
            </a:pPr>
            <a:r>
              <a:rPr lang="ar-IQ" sz="4000" dirty="0"/>
              <a:t>اعداد :</a:t>
            </a:r>
          </a:p>
          <a:p>
            <a:pPr marL="0" indent="0" algn="ctr">
              <a:buNone/>
            </a:pPr>
            <a:r>
              <a:rPr lang="ar-IQ" sz="4000" dirty="0"/>
              <a:t>أ.م.د اسماءعبد الحسين محمد</a:t>
            </a:r>
          </a:p>
        </p:txBody>
      </p:sp>
    </p:spTree>
    <p:extLst>
      <p:ext uri="{BB962C8B-B14F-4D97-AF65-F5344CB8AC3E}">
        <p14:creationId xmlns:p14="http://schemas.microsoft.com/office/powerpoint/2010/main" val="3442087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24DB4CB-44FA-5846-A61B-D226FB5BD555}"/>
              </a:ext>
            </a:extLst>
          </p:cNvPr>
          <p:cNvSpPr>
            <a:spLocks noGrp="1"/>
          </p:cNvSpPr>
          <p:nvPr>
            <p:ph type="title"/>
          </p:nvPr>
        </p:nvSpPr>
        <p:spPr/>
        <p:txBody>
          <a:bodyPr/>
          <a:lstStyle/>
          <a:p>
            <a:pPr algn="r"/>
            <a:r>
              <a:rPr lang="ar-IQ" dirty="0"/>
              <a:t>المعلم او المرشد التربوي:</a:t>
            </a:r>
          </a:p>
        </p:txBody>
      </p:sp>
      <p:sp>
        <p:nvSpPr>
          <p:cNvPr id="3" name="عنصر نائب للمحتوى 2">
            <a:extLst>
              <a:ext uri="{FF2B5EF4-FFF2-40B4-BE49-F238E27FC236}">
                <a16:creationId xmlns:a16="http://schemas.microsoft.com/office/drawing/2014/main" xmlns="" id="{50E3322E-2770-2C44-831B-FFDBF184CEDC}"/>
              </a:ext>
            </a:extLst>
          </p:cNvPr>
          <p:cNvSpPr>
            <a:spLocks noGrp="1"/>
          </p:cNvSpPr>
          <p:nvPr>
            <p:ph idx="1"/>
          </p:nvPr>
        </p:nvSpPr>
        <p:spPr/>
        <p:txBody>
          <a:bodyPr/>
          <a:lstStyle/>
          <a:p>
            <a:r>
              <a:rPr lang="ar-IQ" sz="2400" dirty="0"/>
              <a:t>١-لاستماع  إلى الطالب  ومحاولة معرفة المشكلة.</a:t>
            </a:r>
          </a:p>
          <a:p>
            <a:r>
              <a:rPr lang="ar-IQ" sz="2400" dirty="0"/>
              <a:t> 2. إبلاغ ولي أمر الطفل مع الحرص على تفهمهم وعدم تأثير ذلك على الطالب سلبًا . </a:t>
            </a:r>
          </a:p>
          <a:p>
            <a:r>
              <a:rPr lang="ar-IQ" sz="2400" dirty="0"/>
              <a:t>3. إرشاد الطالب إلى التصرف الصحيح من حجب  المتنمر مع أخذ الأدلة لتقديمها للجهات المختصة .</a:t>
            </a:r>
          </a:p>
          <a:p>
            <a:r>
              <a:rPr lang="ar-IQ" sz="2400" dirty="0"/>
              <a:t> 4. تعزيز ثقة  الطالب بنفسه و بين له ان لايتحمل مسؤولية السلوكات الخاطئة للاخرين. </a:t>
            </a:r>
          </a:p>
          <a:p>
            <a:r>
              <a:rPr lang="en-US" sz="2400" dirty="0"/>
              <a:t>5-</a:t>
            </a:r>
            <a:r>
              <a:rPr lang="ar-IQ" sz="2400" dirty="0"/>
              <a:t> تفعيل الرشاد التربوي . وعمل الندوات التوعوية بمخاطر التنمر.</a:t>
            </a:r>
          </a:p>
          <a:p>
            <a:endParaRPr lang="ar-IQ" dirty="0"/>
          </a:p>
        </p:txBody>
      </p:sp>
    </p:spTree>
    <p:extLst>
      <p:ext uri="{BB962C8B-B14F-4D97-AF65-F5344CB8AC3E}">
        <p14:creationId xmlns:p14="http://schemas.microsoft.com/office/powerpoint/2010/main" val="4287137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0F43F74-710D-4841-B060-D4FDA404410A}"/>
              </a:ext>
            </a:extLst>
          </p:cNvPr>
          <p:cNvSpPr>
            <a:spLocks noGrp="1"/>
          </p:cNvSpPr>
          <p:nvPr>
            <p:ph type="title"/>
          </p:nvPr>
        </p:nvSpPr>
        <p:spPr/>
        <p:txBody>
          <a:bodyPr/>
          <a:lstStyle/>
          <a:p>
            <a:pPr algn="r"/>
            <a:r>
              <a:rPr lang="ar-IQ" dirty="0"/>
              <a:t>للأطفال والمراهقين:</a:t>
            </a:r>
          </a:p>
        </p:txBody>
      </p:sp>
      <p:sp>
        <p:nvSpPr>
          <p:cNvPr id="3" name="عنصر نائب للمحتوى 2">
            <a:extLst>
              <a:ext uri="{FF2B5EF4-FFF2-40B4-BE49-F238E27FC236}">
                <a16:creationId xmlns:a16="http://schemas.microsoft.com/office/drawing/2014/main" xmlns="" id="{607897FB-A48A-DD44-AAA2-790C4B17AD87}"/>
              </a:ext>
            </a:extLst>
          </p:cNvPr>
          <p:cNvSpPr>
            <a:spLocks noGrp="1"/>
          </p:cNvSpPr>
          <p:nvPr>
            <p:ph idx="1"/>
          </p:nvPr>
        </p:nvSpPr>
        <p:spPr/>
        <p:txBody>
          <a:bodyPr>
            <a:normAutofit/>
          </a:bodyPr>
          <a:lstStyle/>
          <a:p>
            <a:r>
              <a:rPr lang="ar-IQ" sz="2800" dirty="0"/>
              <a:t>لا ترد فورا على المتنمر الذي تعرض لك.</a:t>
            </a:r>
          </a:p>
          <a:p>
            <a:r>
              <a:rPr lang="ar-IQ" sz="2800" dirty="0"/>
              <a:t>  لا تتجاوب مع من هددك أو ابتزك . </a:t>
            </a:r>
          </a:p>
          <a:p>
            <a:r>
              <a:rPr lang="ar-IQ" sz="2800" dirty="0"/>
              <a:t>عدم التأيد أو إبداء الإعجاب بما يذكره المتنمر. </a:t>
            </a:r>
          </a:p>
          <a:p>
            <a:r>
              <a:rPr lang="ar-IQ" sz="2800" dirty="0"/>
              <a:t>قم بحجب المتنمر وامنعه من الدخول إلى صفحتك الخاصة ).</a:t>
            </a:r>
          </a:p>
          <a:p>
            <a:r>
              <a:rPr lang="ar-IQ" sz="2800" dirty="0"/>
              <a:t> احذفه من قائمة الأصدقاء وأغلق المحادثة .</a:t>
            </a:r>
          </a:p>
          <a:p>
            <a:r>
              <a:rPr lang="ar-IQ" sz="2800" dirty="0"/>
              <a:t> </a:t>
            </a:r>
          </a:p>
        </p:txBody>
      </p:sp>
    </p:spTree>
    <p:extLst>
      <p:ext uri="{BB962C8B-B14F-4D97-AF65-F5344CB8AC3E}">
        <p14:creationId xmlns:p14="http://schemas.microsoft.com/office/powerpoint/2010/main" val="1625447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078625C-7912-C44E-B693-68D29D92824A}"/>
              </a:ext>
            </a:extLst>
          </p:cNvPr>
          <p:cNvSpPr>
            <a:spLocks noGrp="1"/>
          </p:cNvSpPr>
          <p:nvPr>
            <p:ph type="title"/>
          </p:nvPr>
        </p:nvSpPr>
        <p:spPr/>
        <p:txBody>
          <a:bodyPr/>
          <a:lstStyle/>
          <a:p>
            <a:endParaRPr lang="ar-IQ" dirty="0"/>
          </a:p>
        </p:txBody>
      </p:sp>
      <p:sp>
        <p:nvSpPr>
          <p:cNvPr id="3" name="عنصر نائب للمحتوى 2">
            <a:extLst>
              <a:ext uri="{FF2B5EF4-FFF2-40B4-BE49-F238E27FC236}">
                <a16:creationId xmlns:a16="http://schemas.microsoft.com/office/drawing/2014/main" xmlns="" id="{4858A559-9AAB-4E43-A65A-6F575EE2BC91}"/>
              </a:ext>
            </a:extLst>
          </p:cNvPr>
          <p:cNvSpPr>
            <a:spLocks noGrp="1"/>
          </p:cNvSpPr>
          <p:nvPr>
            <p:ph idx="1"/>
          </p:nvPr>
        </p:nvSpPr>
        <p:spPr/>
        <p:txBody>
          <a:bodyPr/>
          <a:lstStyle/>
          <a:p>
            <a:r>
              <a:rPr lang="ar-IQ" sz="2400" dirty="0"/>
              <a:t>الإبلاغ عن المتنمر عند إدارة الموقع أو اللعبة أو غيرها لإيقاف حسابه حتى لا يمارس تنمره على الآخرين. </a:t>
            </a:r>
          </a:p>
          <a:p>
            <a:r>
              <a:rPr lang="ar-IQ" sz="2400" dirty="0"/>
              <a:t>الاحتفاظ بالأدلة على التنمر عن طريق التقاط صورة للشاشة والإبلاغ عليه بالطرق الصحيحة . </a:t>
            </a:r>
          </a:p>
          <a:p>
            <a:r>
              <a:rPr lang="ar-IQ" sz="2400" dirty="0"/>
              <a:t>تغيير إعدادات الخصوصية في حسابك .</a:t>
            </a:r>
          </a:p>
          <a:p>
            <a:r>
              <a:rPr lang="ar-IQ" sz="2400" dirty="0"/>
              <a:t> لا تكشف عنوانك أو هاتفك على الإنترنت.</a:t>
            </a:r>
          </a:p>
          <a:p>
            <a:r>
              <a:rPr lang="ar-IQ" sz="2400" dirty="0"/>
              <a:t> إنشاء حساب جديد إذا كنت تخشى أن ينتحل شخصيتك من قبل المتنمر </a:t>
            </a:r>
          </a:p>
          <a:p>
            <a:endParaRPr lang="ar-IQ" dirty="0"/>
          </a:p>
        </p:txBody>
      </p:sp>
    </p:spTree>
    <p:extLst>
      <p:ext uri="{BB962C8B-B14F-4D97-AF65-F5344CB8AC3E}">
        <p14:creationId xmlns:p14="http://schemas.microsoft.com/office/powerpoint/2010/main" val="4176710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BC0A195-AE06-EB4D-8482-B6F9611D6E66}"/>
              </a:ext>
            </a:extLst>
          </p:cNvPr>
          <p:cNvSpPr>
            <a:spLocks noGrp="1"/>
          </p:cNvSpPr>
          <p:nvPr>
            <p:ph type="title"/>
          </p:nvPr>
        </p:nvSpPr>
        <p:spPr/>
        <p:txBody>
          <a:bodyPr/>
          <a:lstStyle/>
          <a:p>
            <a:endParaRPr lang="ar-IQ" dirty="0"/>
          </a:p>
        </p:txBody>
      </p:sp>
      <p:sp>
        <p:nvSpPr>
          <p:cNvPr id="3" name="عنصر نائب للمحتوى 2">
            <a:extLst>
              <a:ext uri="{FF2B5EF4-FFF2-40B4-BE49-F238E27FC236}">
                <a16:creationId xmlns:a16="http://schemas.microsoft.com/office/drawing/2014/main" xmlns="" id="{D4C09F99-769A-134F-8ABB-9C88829D3CB8}"/>
              </a:ext>
            </a:extLst>
          </p:cNvPr>
          <p:cNvSpPr>
            <a:spLocks noGrp="1"/>
          </p:cNvSpPr>
          <p:nvPr>
            <p:ph idx="1"/>
          </p:nvPr>
        </p:nvSpPr>
        <p:spPr/>
        <p:txBody>
          <a:bodyPr/>
          <a:lstStyle/>
          <a:p>
            <a:r>
              <a:rPr lang="ar-IQ" sz="2400" dirty="0"/>
              <a:t>تكلم مع شخص كبير  والديك أو أخوتك الكبار </a:t>
            </a:r>
          </a:p>
          <a:p>
            <a:r>
              <a:rPr lang="ar-IQ" sz="2400" dirty="0"/>
              <a:t> إذا كنت تعرف المتنمر ، اطلب من شخص كبير التواصل معه لإيقاف التنمر . </a:t>
            </a:r>
          </a:p>
          <a:p>
            <a:r>
              <a:rPr lang="ar-IQ" sz="2400" dirty="0"/>
              <a:t> لا تشعر بالخجل من نفسك مهما كان ما نشره أو قاله المتنمر . </a:t>
            </a:r>
          </a:p>
          <a:p>
            <a:r>
              <a:rPr lang="ar-IQ" sz="2400" dirty="0"/>
              <a:t>لا تخجل من طلب المساعدة من الآخرين في حال احتجت لذلك . </a:t>
            </a:r>
          </a:p>
          <a:p>
            <a:r>
              <a:rPr lang="ar-IQ" sz="2400" dirty="0"/>
              <a:t>لا تجعل التعليقات السلبية وتصرفات المتنم تؤثر على حياتك الخاصة والشخصية كل شيء سيمضي فقط ركز على جعل نفسك شخصا أفضل . </a:t>
            </a:r>
          </a:p>
          <a:p>
            <a:r>
              <a:rPr lang="ar-IQ" sz="2400" dirty="0"/>
              <a:t>ركز على تصحيح الخطأ إن أخطأت, ولا تتحمل نفسك  مسؤولية أخطاء الاخرين. </a:t>
            </a:r>
          </a:p>
          <a:p>
            <a:r>
              <a:rPr lang="ar-IQ" sz="2400" dirty="0"/>
              <a:t>تعرف على الجهات الرسمية والتي تقدم لك </a:t>
            </a:r>
          </a:p>
          <a:p>
            <a:endParaRPr lang="ar-IQ" dirty="0"/>
          </a:p>
        </p:txBody>
      </p:sp>
    </p:spTree>
    <p:extLst>
      <p:ext uri="{BB962C8B-B14F-4D97-AF65-F5344CB8AC3E}">
        <p14:creationId xmlns:p14="http://schemas.microsoft.com/office/powerpoint/2010/main" val="2532351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5DA4F8D-2933-EB45-9B8A-4D12A7E7FEE4}"/>
              </a:ext>
            </a:extLst>
          </p:cNvPr>
          <p:cNvSpPr>
            <a:spLocks noGrp="1"/>
          </p:cNvSpPr>
          <p:nvPr>
            <p:ph type="title"/>
          </p:nvPr>
        </p:nvSpPr>
        <p:spPr/>
        <p:txBody>
          <a:bodyPr/>
          <a:lstStyle/>
          <a:p>
            <a:endParaRPr lang="ar-IQ" dirty="0"/>
          </a:p>
        </p:txBody>
      </p:sp>
      <p:sp>
        <p:nvSpPr>
          <p:cNvPr id="3" name="عنصر نائب للمحتوى 2">
            <a:extLst>
              <a:ext uri="{FF2B5EF4-FFF2-40B4-BE49-F238E27FC236}">
                <a16:creationId xmlns:a16="http://schemas.microsoft.com/office/drawing/2014/main" xmlns="" id="{260C4909-C9E8-F949-B51D-8077A16DB95B}"/>
              </a:ext>
            </a:extLst>
          </p:cNvPr>
          <p:cNvSpPr>
            <a:spLocks noGrp="1"/>
          </p:cNvSpPr>
          <p:nvPr>
            <p:ph idx="1"/>
          </p:nvPr>
        </p:nvSpPr>
        <p:spPr/>
        <p:txBody>
          <a:bodyPr/>
          <a:lstStyle/>
          <a:p>
            <a:pPr algn="ctr"/>
            <a:r>
              <a:rPr lang="ar-IQ" sz="4800" dirty="0"/>
              <a:t>الشكر الجزيل لحسن الاستماع </a:t>
            </a:r>
          </a:p>
          <a:p>
            <a:pPr lvl="8" algn="ctr"/>
            <a:r>
              <a:rPr lang="ar-IQ" sz="3600" dirty="0"/>
              <a:t>تحيات </a:t>
            </a:r>
          </a:p>
          <a:p>
            <a:pPr lvl="8" algn="ctr"/>
            <a:r>
              <a:rPr lang="ar-IQ" sz="3600" dirty="0"/>
              <a:t>أ.م.د اسماءعبد الحسين محمد</a:t>
            </a:r>
          </a:p>
        </p:txBody>
      </p:sp>
    </p:spTree>
    <p:extLst>
      <p:ext uri="{BB962C8B-B14F-4D97-AF65-F5344CB8AC3E}">
        <p14:creationId xmlns:p14="http://schemas.microsoft.com/office/powerpoint/2010/main" val="699883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B6767CB-D03F-B34B-8E3C-D6AC47B97F14}"/>
              </a:ext>
            </a:extLst>
          </p:cNvPr>
          <p:cNvSpPr>
            <a:spLocks noGrp="1"/>
          </p:cNvSpPr>
          <p:nvPr>
            <p:ph type="title"/>
          </p:nvPr>
        </p:nvSpPr>
        <p:spPr/>
        <p:txBody>
          <a:bodyPr/>
          <a:lstStyle/>
          <a:p>
            <a:pPr algn="r"/>
            <a:r>
              <a:rPr lang="ar-IQ" dirty="0"/>
              <a:t>التنمر الالكتروني:</a:t>
            </a:r>
          </a:p>
        </p:txBody>
      </p:sp>
      <p:sp>
        <p:nvSpPr>
          <p:cNvPr id="3" name="عنصر نائب للمحتوى 2">
            <a:extLst>
              <a:ext uri="{FF2B5EF4-FFF2-40B4-BE49-F238E27FC236}">
                <a16:creationId xmlns:a16="http://schemas.microsoft.com/office/drawing/2014/main" xmlns="" id="{B5DB67FE-9199-BA4F-B5C6-FAA45DBACFDD}"/>
              </a:ext>
            </a:extLst>
          </p:cNvPr>
          <p:cNvSpPr>
            <a:spLocks noGrp="1"/>
          </p:cNvSpPr>
          <p:nvPr>
            <p:ph idx="1"/>
          </p:nvPr>
        </p:nvSpPr>
        <p:spPr/>
        <p:txBody>
          <a:bodyPr>
            <a:normAutofit fontScale="92500"/>
          </a:bodyPr>
          <a:lstStyle/>
          <a:p>
            <a:r>
              <a:rPr lang="ar-IQ" sz="2400" dirty="0"/>
              <a:t>تعمد إيذاء الاخرين وبصورة متكررة  باستخدام التقنيات الرقمية، ويمكن أن يحدث على وسائل التواصل الاجتماعي ومنصات  المراسلة ومنصات الألعاب والهواتف المحمولة،  يهدف إلى إخافة أو استفزاز المستهدفين به أو تشويه سمعتهم. ومن الأمثلة عليه:</a:t>
            </a:r>
          </a:p>
          <a:p>
            <a:r>
              <a:rPr lang="ar-IQ" sz="2400" dirty="0"/>
              <a:t>نشر الأكاذيب عن شخٍص ما أو نشر صور محرجة له على وسائل التواصل الاجتماعي </a:t>
            </a:r>
          </a:p>
          <a:p>
            <a:r>
              <a:rPr lang="ar-IQ" sz="2400" dirty="0"/>
              <a:t>إرسال رسائل أو تهديدات مؤذية عبر منصات  المراسلة.</a:t>
            </a:r>
          </a:p>
          <a:p>
            <a:r>
              <a:rPr lang="ar-IQ" sz="2400" dirty="0"/>
              <a:t> انتحال شخصية شخٍص ما وإرسال رسائل جارحة إلى الآخرين. </a:t>
            </a:r>
          </a:p>
          <a:p>
            <a:endParaRPr lang="ar-IQ" sz="2400" dirty="0"/>
          </a:p>
          <a:p>
            <a:r>
              <a:rPr lang="ar-IQ" sz="2400" dirty="0"/>
              <a:t>غالباً ما يحدث التنمر وجهاً لوجه (المُباشر) ، لكن التنمر الإلكتروني يترك بصمة رقمية - وسجلا يمكن الاستفادة منه ويقدم الأدلة للمساعدة في إيقاف الإساءة.</a:t>
            </a:r>
            <a:endParaRPr lang="ar-SA" sz="2400" dirty="0"/>
          </a:p>
          <a:p>
            <a:endParaRPr lang="ar-IQ" sz="2400" dirty="0"/>
          </a:p>
          <a:p>
            <a:endParaRPr lang="ar-IQ" dirty="0"/>
          </a:p>
          <a:p>
            <a:endParaRPr lang="ar-SA" dirty="0"/>
          </a:p>
          <a:p>
            <a:endParaRPr lang="ar-IQ" dirty="0"/>
          </a:p>
          <a:p>
            <a:endParaRPr lang="en-US" dirty="0"/>
          </a:p>
          <a:p>
            <a:endParaRPr lang="ar-IQ" dirty="0"/>
          </a:p>
          <a:p>
            <a:endParaRPr lang="en-US" dirty="0"/>
          </a:p>
          <a:p>
            <a:endParaRPr lang="ar-IQ" dirty="0"/>
          </a:p>
          <a:p>
            <a:endParaRPr lang="ar-IQ" dirty="0"/>
          </a:p>
          <a:p>
            <a:endParaRPr lang="ar-IQ" dirty="0"/>
          </a:p>
          <a:p>
            <a:endParaRPr lang="ar-IQ" dirty="0"/>
          </a:p>
          <a:p>
            <a:endParaRPr lang="en-US" dirty="0"/>
          </a:p>
          <a:p>
            <a:endParaRPr lang="ar-IQ" dirty="0"/>
          </a:p>
        </p:txBody>
      </p:sp>
    </p:spTree>
    <p:extLst>
      <p:ext uri="{BB962C8B-B14F-4D97-AF65-F5344CB8AC3E}">
        <p14:creationId xmlns:p14="http://schemas.microsoft.com/office/powerpoint/2010/main" val="3402309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F55BA28-FFE7-874C-8E7E-417F5B45C9E9}"/>
              </a:ext>
            </a:extLst>
          </p:cNvPr>
          <p:cNvSpPr>
            <a:spLocks noGrp="1"/>
          </p:cNvSpPr>
          <p:nvPr>
            <p:ph type="title"/>
          </p:nvPr>
        </p:nvSpPr>
        <p:spPr>
          <a:xfrm>
            <a:off x="686834" y="1153572"/>
            <a:ext cx="3200400" cy="4461163"/>
          </a:xfrm>
        </p:spPr>
        <p:txBody>
          <a:bodyPr>
            <a:normAutofit/>
          </a:bodyPr>
          <a:lstStyle/>
          <a:p>
            <a:r>
              <a:rPr lang="ar-IQ" dirty="0">
                <a:solidFill>
                  <a:srgbClr val="FFFFFF"/>
                </a:solidFill>
              </a:rPr>
              <a:t>احصائيات عامة عن التنمر الالكتروني</a:t>
            </a:r>
          </a:p>
        </p:txBody>
      </p:sp>
      <p:sp>
        <p:nvSpPr>
          <p:cNvPr id="3" name="عنصر نائب للمحتوى 2">
            <a:extLst>
              <a:ext uri="{FF2B5EF4-FFF2-40B4-BE49-F238E27FC236}">
                <a16:creationId xmlns:a16="http://schemas.microsoft.com/office/drawing/2014/main" xmlns="" id="{898185A3-DC90-8E42-9749-20AF89D9A3FA}"/>
              </a:ext>
            </a:extLst>
          </p:cNvPr>
          <p:cNvSpPr>
            <a:spLocks noGrp="1"/>
          </p:cNvSpPr>
          <p:nvPr>
            <p:ph idx="1"/>
          </p:nvPr>
        </p:nvSpPr>
        <p:spPr>
          <a:xfrm>
            <a:off x="4447308" y="591344"/>
            <a:ext cx="6906491" cy="5585619"/>
          </a:xfrm>
        </p:spPr>
        <p:txBody>
          <a:bodyPr anchor="ctr">
            <a:normAutofit lnSpcReduction="10000"/>
          </a:bodyPr>
          <a:lstStyle/>
          <a:p>
            <a:r>
              <a:rPr lang="en-US" sz="2600" dirty="0"/>
              <a:t>18</a:t>
            </a:r>
            <a:r>
              <a:rPr lang="ar-SA" sz="2600" dirty="0"/>
              <a:t>  </a:t>
            </a:r>
            <a:r>
              <a:rPr lang="en-US" sz="2600" dirty="0"/>
              <a:t>% </a:t>
            </a:r>
            <a:r>
              <a:rPr lang="ar-SA" sz="2600" dirty="0"/>
              <a:t>من الأطفال والمراهقين حول العالم تعرضوا للتنمر الالكتروني .</a:t>
            </a:r>
          </a:p>
          <a:p>
            <a:r>
              <a:rPr lang="en-US" sz="2600" dirty="0"/>
              <a:t>6</a:t>
            </a:r>
            <a:r>
              <a:rPr lang="ar-SA" sz="2600" dirty="0"/>
              <a:t>   من كل </a:t>
            </a:r>
            <a:r>
              <a:rPr lang="en-US" sz="2600" dirty="0"/>
              <a:t>10</a:t>
            </a:r>
            <a:r>
              <a:rPr lang="ar-SA" sz="2600" dirty="0"/>
              <a:t>من مستخدمي الانترنيت في العالم تعرضوا </a:t>
            </a:r>
            <a:r>
              <a:rPr lang="ar-SA" sz="2600" dirty="0" err="1"/>
              <a:t>للاساءة</a:t>
            </a:r>
            <a:r>
              <a:rPr lang="ar-SA" sz="2600" dirty="0"/>
              <a:t> في مرحلة معينة.</a:t>
            </a:r>
          </a:p>
          <a:p>
            <a:r>
              <a:rPr lang="en-US" sz="2600" dirty="0"/>
              <a:t>15</a:t>
            </a:r>
            <a:r>
              <a:rPr lang="ar-SA" sz="2600" dirty="0"/>
              <a:t> </a:t>
            </a:r>
            <a:r>
              <a:rPr lang="en-US" sz="2600" dirty="0"/>
              <a:t>%</a:t>
            </a:r>
            <a:r>
              <a:rPr lang="ar-SA" sz="2600" dirty="0"/>
              <a:t>  فقط من الطلاب يعترفون بالتعرض للتنمر الالكتروني .  </a:t>
            </a:r>
          </a:p>
          <a:p>
            <a:r>
              <a:rPr lang="en-US" sz="2600" dirty="0"/>
              <a:t>10</a:t>
            </a:r>
            <a:r>
              <a:rPr lang="ar-SA" sz="2600" dirty="0"/>
              <a:t>. </a:t>
            </a:r>
            <a:r>
              <a:rPr lang="en-US" sz="2600" dirty="0"/>
              <a:t>%</a:t>
            </a:r>
            <a:r>
              <a:rPr lang="ar-SA" sz="2600" dirty="0"/>
              <a:t> لم يُبلغ من ضحايا التنمر لأحد الكبار عن تعرضه للتنمر الالكتروني.</a:t>
            </a:r>
          </a:p>
          <a:p>
            <a:r>
              <a:rPr lang="en-US" sz="2600" dirty="0"/>
              <a:t>64</a:t>
            </a:r>
            <a:r>
              <a:rPr lang="ar-SA" sz="2600" dirty="0"/>
              <a:t>  </a:t>
            </a:r>
            <a:r>
              <a:rPr lang="en-US" sz="2600" dirty="0"/>
              <a:t>%</a:t>
            </a:r>
            <a:r>
              <a:rPr lang="ar-SA" sz="2600" dirty="0"/>
              <a:t> أوضح من الطلاب الذين تعرضوا للتنمر الالكتروني انه يؤثر ذلك سلبا على مستواهم الدراسي والشعور بالخوف وعدم الأمان .</a:t>
            </a:r>
          </a:p>
          <a:p>
            <a:r>
              <a:rPr lang="en-US" sz="2600" dirty="0"/>
              <a:t>79</a:t>
            </a:r>
            <a:r>
              <a:rPr lang="ar-SA" sz="2600" dirty="0"/>
              <a:t> </a:t>
            </a:r>
            <a:r>
              <a:rPr lang="en-US" sz="2600" dirty="0"/>
              <a:t>%</a:t>
            </a:r>
            <a:r>
              <a:rPr lang="ar-SA" sz="2600" dirty="0"/>
              <a:t> من الإباء ذكروا ان طفلهم تعرض للتهديد </a:t>
            </a:r>
            <a:r>
              <a:rPr lang="ar-SA" sz="2600" dirty="0" err="1"/>
              <a:t>بايذاء</a:t>
            </a:r>
            <a:r>
              <a:rPr lang="ar-SA" sz="2600" dirty="0"/>
              <a:t> جسدي اثناء اللعب على الانترنيت</a:t>
            </a:r>
            <a:endParaRPr lang="ar-IQ" sz="2600" dirty="0"/>
          </a:p>
        </p:txBody>
      </p:sp>
    </p:spTree>
    <p:extLst>
      <p:ext uri="{BB962C8B-B14F-4D97-AF65-F5344CB8AC3E}">
        <p14:creationId xmlns:p14="http://schemas.microsoft.com/office/powerpoint/2010/main" val="3981282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BE9DCEC-A936-DD49-9985-A7D329EE8BEF}"/>
              </a:ext>
            </a:extLst>
          </p:cNvPr>
          <p:cNvSpPr>
            <a:spLocks noGrp="1"/>
          </p:cNvSpPr>
          <p:nvPr>
            <p:ph type="title"/>
          </p:nvPr>
        </p:nvSpPr>
        <p:spPr/>
        <p:txBody>
          <a:bodyPr/>
          <a:lstStyle/>
          <a:p>
            <a:pPr algn="r"/>
            <a:r>
              <a:rPr lang="ar-IQ" dirty="0"/>
              <a:t>أسباب التنمر الالكتروني:</a:t>
            </a:r>
          </a:p>
        </p:txBody>
      </p:sp>
      <p:sp>
        <p:nvSpPr>
          <p:cNvPr id="3" name="عنصر نائب للمحتوى 2">
            <a:extLst>
              <a:ext uri="{FF2B5EF4-FFF2-40B4-BE49-F238E27FC236}">
                <a16:creationId xmlns:a16="http://schemas.microsoft.com/office/drawing/2014/main" xmlns="" id="{4558D15C-BC24-BF47-AE3D-08502679DA4C}"/>
              </a:ext>
            </a:extLst>
          </p:cNvPr>
          <p:cNvSpPr>
            <a:spLocks noGrp="1"/>
          </p:cNvSpPr>
          <p:nvPr>
            <p:ph idx="1"/>
          </p:nvPr>
        </p:nvSpPr>
        <p:spPr/>
        <p:txBody>
          <a:bodyPr>
            <a:normAutofit/>
          </a:bodyPr>
          <a:lstStyle/>
          <a:p>
            <a:r>
              <a:rPr lang="ar-IQ" b="1" dirty="0"/>
              <a:t>١- التجاهل والإهمال من قبل الوالدين</a:t>
            </a:r>
            <a:br>
              <a:rPr lang="ar-IQ" b="1" dirty="0"/>
            </a:br>
            <a:endParaRPr lang="ar-IQ" dirty="0"/>
          </a:p>
          <a:p>
            <a:r>
              <a:rPr lang="ar-IQ" b="1" dirty="0"/>
              <a:t>2- الشعور بالعجز والضعف : </a:t>
            </a:r>
            <a:r>
              <a:rPr lang="ar-IQ" dirty="0"/>
              <a:t>ميل معظم الآباء إلى توبيخ أبنائهم بقوة على أصغر الأخطاء ظنا منهم أن ذلك أفضل في تربيتهم، لكن الطفل يشعر بالضعف ويحاول تعويض ذلك بفرض سيطرته على الأطفال </a:t>
            </a:r>
            <a:br>
              <a:rPr lang="ar-IQ" dirty="0"/>
            </a:br>
            <a:r>
              <a:rPr lang="ar-IQ" dirty="0"/>
              <a:t>.</a:t>
            </a:r>
          </a:p>
          <a:p>
            <a:r>
              <a:rPr lang="ar-IQ" b="1" dirty="0"/>
              <a:t>3- تقليد الوالدين</a:t>
            </a:r>
            <a:r>
              <a:rPr lang="ar-IQ" dirty="0"/>
              <a:t/>
            </a:r>
            <a:br>
              <a:rPr lang="ar-IQ" dirty="0"/>
            </a:br>
            <a:r>
              <a:rPr lang="ar-IQ" dirty="0"/>
              <a:t>يسعى الطفل إلى محاكاة صورة والديه وسلوكهم المتكرر أمامه، فالأم المتعنتة أو العنيدة في قراراتها داخل البيت تصنع طفلا متنمرا عنيدا مثلها داخل البيئة المحيطة  </a:t>
            </a:r>
          </a:p>
          <a:p>
            <a:r>
              <a:rPr lang="ar-IQ" b="1" u="sng" dirty="0"/>
              <a:t>4- عدم الشعور بالأمان العاطفي</a:t>
            </a:r>
            <a:r>
              <a:rPr lang="ar-IQ" dirty="0"/>
              <a:t/>
            </a:r>
            <a:br>
              <a:rPr lang="ar-IQ" dirty="0"/>
            </a:br>
            <a:r>
              <a:rPr lang="ar-IQ" dirty="0"/>
              <a:t>يحتاج الطفل إلى العناق كثيرا من والديه دون أسباب، يجعله هذا يشعر بالحب والدفء ويميل إلى التعامل بإنسانية مع رفاقه. </a:t>
            </a:r>
          </a:p>
        </p:txBody>
      </p:sp>
    </p:spTree>
    <p:extLst>
      <p:ext uri="{BB962C8B-B14F-4D97-AF65-F5344CB8AC3E}">
        <p14:creationId xmlns:p14="http://schemas.microsoft.com/office/powerpoint/2010/main" val="1551726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AC52860-8E88-E749-B066-48B4CD9EE888}"/>
              </a:ext>
            </a:extLst>
          </p:cNvPr>
          <p:cNvSpPr>
            <a:spLocks noGrp="1"/>
          </p:cNvSpPr>
          <p:nvPr>
            <p:ph type="title"/>
          </p:nvPr>
        </p:nvSpPr>
        <p:spPr/>
        <p:txBody>
          <a:bodyPr/>
          <a:lstStyle/>
          <a:p>
            <a:pPr algn="l" defTabSz="914400" rtl="1" eaLnBrk="1" latinLnBrk="0" hangingPunct="1">
              <a:lnSpc>
                <a:spcPct val="90000"/>
              </a:lnSpc>
              <a:spcBef>
                <a:spcPct val="0"/>
              </a:spcBef>
              <a:buNone/>
            </a:pPr>
            <a:endParaRPr lang="ar-IQ" dirty="0"/>
          </a:p>
        </p:txBody>
      </p:sp>
      <p:sp>
        <p:nvSpPr>
          <p:cNvPr id="3" name="عنصر نائب للمحتوى 2">
            <a:extLst>
              <a:ext uri="{FF2B5EF4-FFF2-40B4-BE49-F238E27FC236}">
                <a16:creationId xmlns:a16="http://schemas.microsoft.com/office/drawing/2014/main" xmlns="" id="{D33580CA-4489-304E-8D86-BFCC79726523}"/>
              </a:ext>
            </a:extLst>
          </p:cNvPr>
          <p:cNvSpPr>
            <a:spLocks noGrp="1"/>
          </p:cNvSpPr>
          <p:nvPr>
            <p:ph idx="1"/>
          </p:nvPr>
        </p:nvSpPr>
        <p:spPr/>
        <p:txBody>
          <a:bodyPr>
            <a:normAutofit lnSpcReduction="10000"/>
          </a:bodyPr>
          <a:lstStyle/>
          <a:p>
            <a:endParaRPr lang="ar-IQ" sz="2400" dirty="0"/>
          </a:p>
          <a:p>
            <a:r>
              <a:rPr lang="ar-IQ" sz="2400" b="1" u="sng" dirty="0"/>
              <a:t>5- التدليل الزائد</a:t>
            </a:r>
            <a:r>
              <a:rPr lang="ar-IQ" sz="2400" dirty="0"/>
              <a:t/>
            </a:r>
            <a:br>
              <a:rPr lang="ar-IQ" sz="2400" dirty="0"/>
            </a:br>
            <a:r>
              <a:rPr lang="ar-IQ" sz="2400" dirty="0"/>
              <a:t>يصنع التدليل الزائد طفلا أنانيا يريد الاستحواذ على كل شيء ولا يحب المشاركة، يدفعه ذلك إلى حب السيطرة والتحكم في غيره ومن يخالفه يصبح ضحية لتنمره.</a:t>
            </a:r>
          </a:p>
          <a:p>
            <a:endParaRPr lang="ar-IQ" sz="2400" dirty="0"/>
          </a:p>
          <a:p>
            <a:r>
              <a:rPr lang="ar-IQ" sz="2400" dirty="0"/>
              <a:t>شعور متزايد عند بعض الأشخاص بالتمرّد وعدم الرضا كأن يحقد على الجميع  نتيجة الحرمان من شيء معين.</a:t>
            </a:r>
          </a:p>
          <a:p>
            <a:r>
              <a:rPr lang="ar-IQ" dirty="0"/>
              <a:t>غيرة من الطرف الآخر ( لنجاح – أو تميزه كشخص وسط مجموعة …)تجعل المتنمر يسعى للانتقام منه بشكل مخفي خاصة لو كان المتنمّر يعاني من العكس.</a:t>
            </a:r>
          </a:p>
          <a:p>
            <a:endParaRPr lang="ar-IQ" dirty="0"/>
          </a:p>
        </p:txBody>
      </p:sp>
    </p:spTree>
    <p:extLst>
      <p:ext uri="{BB962C8B-B14F-4D97-AF65-F5344CB8AC3E}">
        <p14:creationId xmlns:p14="http://schemas.microsoft.com/office/powerpoint/2010/main" val="1189179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0BD2E3C-44FA-6346-B5A4-82D582ACCE3D}"/>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xmlns="" id="{55911D5D-0D7A-BA40-9054-19ABC6A81862}"/>
              </a:ext>
            </a:extLst>
          </p:cNvPr>
          <p:cNvSpPr>
            <a:spLocks noGrp="1"/>
          </p:cNvSpPr>
          <p:nvPr>
            <p:ph idx="1"/>
          </p:nvPr>
        </p:nvSpPr>
        <p:spPr/>
        <p:txBody>
          <a:bodyPr>
            <a:normAutofit fontScale="62500" lnSpcReduction="20000"/>
          </a:bodyPr>
          <a:lstStyle/>
          <a:p>
            <a:r>
              <a:rPr lang="ar-IQ" b="1" dirty="0"/>
              <a:t>6</a:t>
            </a:r>
            <a:r>
              <a:rPr lang="ar-IQ" sz="3400" b="1" dirty="0"/>
              <a:t>- الرسوم المتحركة وألعاب الفيديو</a:t>
            </a:r>
            <a:r>
              <a:rPr lang="ar-IQ" sz="3400" dirty="0"/>
              <a:t/>
            </a:r>
            <a:br>
              <a:rPr lang="ar-IQ" sz="3400" dirty="0"/>
            </a:br>
            <a:r>
              <a:rPr lang="ar-IQ" sz="3400" dirty="0"/>
              <a:t>التعرض لأفلام الكرتون العنيفة وألعاب الفيديو تجعله يميل إلى تطبيقها على أرض الواقع، لكنه يعلم بأن هناك عقابا إذا ضرب زملاءه في المدرسة، فيمارس العنف بشكل آخر .</a:t>
            </a:r>
          </a:p>
          <a:p>
            <a:r>
              <a:rPr lang="ar-IQ" sz="3400" b="1" dirty="0"/>
              <a:t>7- الانتقام</a:t>
            </a:r>
            <a:r>
              <a:rPr lang="ar-IQ" sz="3400" dirty="0"/>
              <a:t/>
            </a:r>
            <a:br>
              <a:rPr lang="ar-IQ" sz="3400" dirty="0"/>
            </a:br>
            <a:r>
              <a:rPr lang="ar-IQ" sz="3400" dirty="0"/>
              <a:t>أغلب الأطفال الذين يمارسون التنمر هم أنفسهم كانوا ضحية التنمر من زملائهم الأكبر سنا.</a:t>
            </a:r>
          </a:p>
          <a:p>
            <a:r>
              <a:rPr lang="ar-IQ" sz="3400" b="1" dirty="0"/>
              <a:t>8- صفات الشخصية</a:t>
            </a:r>
            <a:r>
              <a:rPr lang="ar-IQ" sz="3400" dirty="0"/>
              <a:t/>
            </a:r>
            <a:br>
              <a:rPr lang="ar-IQ" sz="3400" dirty="0"/>
            </a:br>
            <a:r>
              <a:rPr lang="ar-IQ" sz="3400" dirty="0"/>
              <a:t>يمكن أن يكون الطفل جزءا من اتفاق، عن طريق الانضمام إلى مجموعة من المتنمرين طلبا للشهرة أو خوفا من تعرضه للتنمر.</a:t>
            </a:r>
          </a:p>
          <a:p>
            <a:endParaRPr lang="ar-IQ" sz="3400" dirty="0"/>
          </a:p>
          <a:p>
            <a:r>
              <a:rPr lang="ar-IQ" dirty="0"/>
              <a:t/>
            </a:r>
            <a:br>
              <a:rPr lang="ar-IQ" dirty="0"/>
            </a:br>
            <a:endParaRPr lang="ar-IQ" dirty="0"/>
          </a:p>
          <a:p>
            <a:endParaRPr lang="ar-IQ" dirty="0"/>
          </a:p>
        </p:txBody>
      </p:sp>
    </p:spTree>
    <p:extLst>
      <p:ext uri="{BB962C8B-B14F-4D97-AF65-F5344CB8AC3E}">
        <p14:creationId xmlns:p14="http://schemas.microsoft.com/office/powerpoint/2010/main" val="2371342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B78F172-E6DD-994C-8FAA-E98A6B70E3AE}"/>
              </a:ext>
            </a:extLst>
          </p:cNvPr>
          <p:cNvSpPr>
            <a:spLocks noGrp="1"/>
          </p:cNvSpPr>
          <p:nvPr>
            <p:ph type="title"/>
          </p:nvPr>
        </p:nvSpPr>
        <p:spPr/>
        <p:txBody>
          <a:bodyPr>
            <a:normAutofit fontScale="90000"/>
          </a:bodyPr>
          <a:lstStyle/>
          <a:p>
            <a:pPr algn="r"/>
            <a:r>
              <a:rPr lang="ar-IQ" dirty="0"/>
              <a:t>كيف تشخص من  تعرض لتنمر الكتروني؟</a:t>
            </a:r>
            <a:br>
              <a:rPr lang="ar-IQ" dirty="0"/>
            </a:br>
            <a:endParaRPr lang="ar-IQ" dirty="0"/>
          </a:p>
        </p:txBody>
      </p:sp>
      <p:sp>
        <p:nvSpPr>
          <p:cNvPr id="3" name="عنصر نائب للمحتوى 2">
            <a:extLst>
              <a:ext uri="{FF2B5EF4-FFF2-40B4-BE49-F238E27FC236}">
                <a16:creationId xmlns:a16="http://schemas.microsoft.com/office/drawing/2014/main" xmlns="" id="{1FDB101E-A97F-E042-BDA0-C4D1E7F541E6}"/>
              </a:ext>
            </a:extLst>
          </p:cNvPr>
          <p:cNvSpPr>
            <a:spLocks noGrp="1"/>
          </p:cNvSpPr>
          <p:nvPr>
            <p:ph idx="1"/>
          </p:nvPr>
        </p:nvSpPr>
        <p:spPr/>
        <p:txBody>
          <a:bodyPr>
            <a:normAutofit/>
          </a:bodyPr>
          <a:lstStyle/>
          <a:p>
            <a:r>
              <a:rPr lang="ar-IQ" sz="2400" dirty="0"/>
              <a:t>الرغبة في الابتعاد عن استخدام أجهزته الالكترونية كالجوال والكمبيوتر .</a:t>
            </a:r>
          </a:p>
          <a:p>
            <a:r>
              <a:rPr lang="ar-IQ" sz="2400" dirty="0"/>
              <a:t>الشعور بالقلق والتوتر خاصة عند وصول تنبيه بتلقي رسالة الكترونية .</a:t>
            </a:r>
          </a:p>
          <a:p>
            <a:r>
              <a:rPr lang="ar-IQ" sz="2400" dirty="0"/>
              <a:t>محاولة  إخفاء الشاشة أو فتح  الجوال بعيدًا عن الآخرين.</a:t>
            </a:r>
          </a:p>
          <a:p>
            <a:r>
              <a:rPr lang="ar-IQ" sz="2400" dirty="0"/>
              <a:t>فجأة قد يقوم بحذف حساباته.</a:t>
            </a:r>
          </a:p>
          <a:p>
            <a:r>
              <a:rPr lang="ar-IQ" sz="2400" dirty="0"/>
              <a:t>تأخر تحصيله الدراسي ، او الأداء الوظيفي.</a:t>
            </a:r>
          </a:p>
          <a:p>
            <a:r>
              <a:rPr lang="ar-IQ" sz="2400" dirty="0"/>
              <a:t>اللجوء للعزلة والانسحاب من أي تجمعات أسرية أو اجتماعية.</a:t>
            </a:r>
          </a:p>
          <a:p>
            <a:r>
              <a:rPr lang="ar-IQ" sz="2400" dirty="0"/>
              <a:t>يصبح شخص مكتئب حزين لايهتم حتى بالأشياء التي يحبها.</a:t>
            </a:r>
          </a:p>
          <a:p>
            <a:r>
              <a:rPr lang="ar-IQ" sz="2400" dirty="0"/>
              <a:t>يزداد حزنه وقلقه وتوتره أثناء استخدام الأجهزة الالكترونية.</a:t>
            </a:r>
          </a:p>
          <a:p>
            <a:endParaRPr lang="ar-IQ" dirty="0"/>
          </a:p>
        </p:txBody>
      </p:sp>
    </p:spTree>
    <p:extLst>
      <p:ext uri="{BB962C8B-B14F-4D97-AF65-F5344CB8AC3E}">
        <p14:creationId xmlns:p14="http://schemas.microsoft.com/office/powerpoint/2010/main" val="932921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77E411A-9AAC-4441-9B73-DF8DDA423412}"/>
              </a:ext>
            </a:extLst>
          </p:cNvPr>
          <p:cNvSpPr>
            <a:spLocks noGrp="1"/>
          </p:cNvSpPr>
          <p:nvPr>
            <p:ph type="title"/>
          </p:nvPr>
        </p:nvSpPr>
        <p:spPr/>
        <p:txBody>
          <a:bodyPr/>
          <a:lstStyle/>
          <a:p>
            <a:pPr algn="r"/>
            <a:r>
              <a:rPr lang="ar-IQ" dirty="0"/>
              <a:t>كيفية مساعدة ضحايا التنمر الالكتروني</a:t>
            </a:r>
          </a:p>
        </p:txBody>
      </p:sp>
      <p:sp>
        <p:nvSpPr>
          <p:cNvPr id="3" name="عنصر نائب للمحتوى 2">
            <a:extLst>
              <a:ext uri="{FF2B5EF4-FFF2-40B4-BE49-F238E27FC236}">
                <a16:creationId xmlns:a16="http://schemas.microsoft.com/office/drawing/2014/main" xmlns="" id="{F8BB6D74-5C31-224B-AC4F-98BD78A101F6}"/>
              </a:ext>
            </a:extLst>
          </p:cNvPr>
          <p:cNvSpPr>
            <a:spLocks noGrp="1"/>
          </p:cNvSpPr>
          <p:nvPr>
            <p:ph idx="1"/>
          </p:nvPr>
        </p:nvSpPr>
        <p:spPr/>
        <p:txBody>
          <a:bodyPr/>
          <a:lstStyle/>
          <a:p>
            <a:endParaRPr lang="ar-IQ" dirty="0"/>
          </a:p>
          <a:p>
            <a:r>
              <a:rPr lang="ar-IQ" sz="2800" dirty="0"/>
              <a:t>١-  أولياء الأمور</a:t>
            </a:r>
          </a:p>
          <a:p>
            <a:r>
              <a:rPr lang="ar-IQ" sz="2800" dirty="0"/>
              <a:t>٢-المعلم والمرشد التربوي</a:t>
            </a:r>
          </a:p>
          <a:p>
            <a:r>
              <a:rPr lang="ar-IQ" sz="2800" dirty="0"/>
              <a:t>٣- الطفل او المراهق </a:t>
            </a:r>
          </a:p>
        </p:txBody>
      </p:sp>
    </p:spTree>
    <p:extLst>
      <p:ext uri="{BB962C8B-B14F-4D97-AF65-F5344CB8AC3E}">
        <p14:creationId xmlns:p14="http://schemas.microsoft.com/office/powerpoint/2010/main" val="3548817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page16image246856320">
            <a:extLst>
              <a:ext uri="{FF2B5EF4-FFF2-40B4-BE49-F238E27FC236}">
                <a16:creationId xmlns:a16="http://schemas.microsoft.com/office/drawing/2014/main" xmlns="" id="{E49D1604-457E-D348-89E8-1444B6240D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8300" cy="2286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عنصر نائب للمحتوى 4">
            <a:extLst>
              <a:ext uri="{FF2B5EF4-FFF2-40B4-BE49-F238E27FC236}">
                <a16:creationId xmlns:a16="http://schemas.microsoft.com/office/drawing/2014/main" xmlns="" id="{CF8F4C03-1C86-794D-B08C-078D577FA4DB}"/>
              </a:ext>
            </a:extLst>
          </p:cNvPr>
          <p:cNvGraphicFramePr>
            <a:graphicFrameLocks noGrp="1"/>
          </p:cNvGraphicFramePr>
          <p:nvPr>
            <p:ph idx="1"/>
            <p:extLst>
              <p:ext uri="{D42A27DB-BD31-4B8C-83A1-F6EECF244321}">
                <p14:modId xmlns:p14="http://schemas.microsoft.com/office/powerpoint/2010/main" val="2398460449"/>
              </p:ext>
            </p:extLst>
          </p:nvPr>
        </p:nvGraphicFramePr>
        <p:xfrm>
          <a:off x="1451712" y="1803691"/>
          <a:ext cx="9288575" cy="4539920"/>
        </p:xfrm>
        <a:graphic>
          <a:graphicData uri="http://schemas.openxmlformats.org/drawingml/2006/table">
            <a:tbl>
              <a:tblPr>
                <a:tableStyleId>{8799B23B-EC83-4686-B30A-512413B5E67A}</a:tableStyleId>
              </a:tblPr>
              <a:tblGrid>
                <a:gridCol w="9288575">
                  <a:extLst>
                    <a:ext uri="{9D8B030D-6E8A-4147-A177-3AD203B41FA5}">
                      <a16:colId xmlns:a16="http://schemas.microsoft.com/office/drawing/2014/main" xmlns="" val="1955714232"/>
                    </a:ext>
                  </a:extLst>
                </a:gridCol>
              </a:tblGrid>
              <a:tr h="837400">
                <a:tc>
                  <a:txBody>
                    <a:bodyPr/>
                    <a:lstStyle/>
                    <a:p>
                      <a:pPr marL="0" algn="r" defTabSz="914400" rtl="0" eaLnBrk="1" latinLnBrk="0" hangingPunct="1"/>
                      <a:r>
                        <a:rPr lang="ar-SA" sz="3300" dirty="0">
                          <a:effectLst/>
                        </a:rPr>
                        <a:t> اولياء الأمور:</a:t>
                      </a:r>
                      <a:endParaRPr lang="ar-IQ" sz="3300" dirty="0">
                        <a:effectLst/>
                      </a:endParaRPr>
                    </a:p>
                  </a:txBody>
                  <a:tcPr marL="166841" marR="166841" marT="83420" marB="83420" anchor="ctr"/>
                </a:tc>
                <a:extLst>
                  <a:ext uri="{0D108BD9-81ED-4DB2-BD59-A6C34878D82A}">
                    <a16:rowId xmlns:a16="http://schemas.microsoft.com/office/drawing/2014/main" xmlns="" val="813210092"/>
                  </a:ext>
                </a:extLst>
              </a:tr>
              <a:tr h="2413216">
                <a:tc>
                  <a:txBody>
                    <a:bodyPr/>
                    <a:lstStyle/>
                    <a:p>
                      <a:r>
                        <a:rPr lang="en-US" sz="2900" dirty="0">
                          <a:solidFill>
                            <a:srgbClr val="212121"/>
                          </a:solidFill>
                          <a:effectLst/>
                        </a:rPr>
                        <a:t> -1</a:t>
                      </a:r>
                      <a:r>
                        <a:rPr lang="ar-IQ" sz="2900" dirty="0">
                          <a:solidFill>
                            <a:srgbClr val="212121"/>
                          </a:solidFill>
                          <a:effectLst/>
                        </a:rPr>
                        <a:t>تأكد من سلامة طفلك. </a:t>
                      </a:r>
                    </a:p>
                    <a:p>
                      <a:r>
                        <a:rPr lang="ar-IQ" sz="2900" dirty="0">
                          <a:solidFill>
                            <a:srgbClr val="212121"/>
                          </a:solidFill>
                          <a:effectLst/>
                        </a:rPr>
                        <a:t>2. التحدث مع طفلك والاستماع إليه. </a:t>
                      </a:r>
                    </a:p>
                    <a:p>
                      <a:r>
                        <a:rPr lang="ar-IQ" sz="2900" dirty="0">
                          <a:solidFill>
                            <a:srgbClr val="212121"/>
                          </a:solidFill>
                          <a:effectLst/>
                        </a:rPr>
                        <a:t>3. جمع الأدلة : قم بتصور الشاشة أو حفظ الصور التي ثبت التنمر على طفلك . </a:t>
                      </a:r>
                    </a:p>
                    <a:p>
                      <a:r>
                        <a:rPr lang="ar-IQ" sz="2900" dirty="0">
                          <a:solidFill>
                            <a:srgbClr val="212121"/>
                          </a:solidFill>
                          <a:effectLst/>
                        </a:rPr>
                        <a:t>4. تواصل مع إدارة التطبيق أو البرنامج وأبلغ عن المتنمر . </a:t>
                      </a:r>
                    </a:p>
                    <a:p>
                      <a:r>
                        <a:rPr lang="ar-IQ" sz="2900" dirty="0">
                          <a:solidFill>
                            <a:srgbClr val="212121"/>
                          </a:solidFill>
                          <a:effectLst/>
                        </a:rPr>
                        <a:t>5. أبلغ عن الحالة للجهات المختصة . </a:t>
                      </a:r>
                    </a:p>
                    <a:p>
                      <a:r>
                        <a:rPr lang="ar-IQ" sz="2900" dirty="0">
                          <a:solidFill>
                            <a:srgbClr val="212121"/>
                          </a:solidFill>
                          <a:effectLst/>
                        </a:rPr>
                        <a:t> 6. إذا لزم الأمر اذهب بطفلك إلى أخصائي نفسي لمعرفة حالته النفسية. </a:t>
                      </a:r>
                      <a:endParaRPr lang="ar-IQ" sz="3300" dirty="0">
                        <a:effectLst/>
                      </a:endParaRPr>
                    </a:p>
                  </a:txBody>
                  <a:tcPr marL="166841" marR="166841" marT="83420" marB="83420" anchor="ctr"/>
                </a:tc>
                <a:extLst>
                  <a:ext uri="{0D108BD9-81ED-4DB2-BD59-A6C34878D82A}">
                    <a16:rowId xmlns:a16="http://schemas.microsoft.com/office/drawing/2014/main" xmlns="" val="3931312455"/>
                  </a:ext>
                </a:extLst>
              </a:tr>
            </a:tbl>
          </a:graphicData>
        </a:graphic>
      </p:graphicFrame>
      <p:sp>
        <p:nvSpPr>
          <p:cNvPr id="6" name="مربع نص 5">
            <a:extLst>
              <a:ext uri="{FF2B5EF4-FFF2-40B4-BE49-F238E27FC236}">
                <a16:creationId xmlns:a16="http://schemas.microsoft.com/office/drawing/2014/main" xmlns="" id="{81E00C4B-FA15-0341-9134-BC38A99A844C}"/>
              </a:ext>
            </a:extLst>
          </p:cNvPr>
          <p:cNvSpPr txBox="1"/>
          <p:nvPr/>
        </p:nvSpPr>
        <p:spPr>
          <a:xfrm>
            <a:off x="10129838" y="1028700"/>
            <a:ext cx="247184" cy="369332"/>
          </a:xfrm>
          <a:prstGeom prst="rect">
            <a:avLst/>
          </a:prstGeom>
          <a:noFill/>
        </p:spPr>
        <p:txBody>
          <a:bodyPr wrap="none" rtlCol="1">
            <a:spAutoFit/>
          </a:bodyPr>
          <a:lstStyle/>
          <a:p>
            <a:r>
              <a:rPr lang="en-US" dirty="0"/>
              <a:t>;</a:t>
            </a:r>
            <a:endParaRPr lang="ar-IQ" dirty="0"/>
          </a:p>
        </p:txBody>
      </p:sp>
      <p:pic>
        <p:nvPicPr>
          <p:cNvPr id="4097" name="Picture 1" descr="page16image246856320">
            <a:extLst>
              <a:ext uri="{FF2B5EF4-FFF2-40B4-BE49-F238E27FC236}">
                <a16:creationId xmlns:a16="http://schemas.microsoft.com/office/drawing/2014/main" xmlns="" id="{8BA56BC9-9623-FD45-9271-77356C6F38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38300"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72535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F10001067">
  <a:themeElements>
    <a:clrScheme name="فقاعات">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فقاعات">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فقاعات">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TF10001067" id="{6D48DF1F-3205-4BD3-BCE6-BB8AE4BD636D}" vid="{64CDEB10-5C4C-4854-81F4-0A621AB7BFBF}"/>
    </a:ext>
  </a:extLst>
</a:theme>
</file>

<file path=docProps/app.xml><?xml version="1.0" encoding="utf-8"?>
<Properties xmlns="http://schemas.openxmlformats.org/officeDocument/2006/extended-properties" xmlns:vt="http://schemas.openxmlformats.org/officeDocument/2006/docPropsVTypes">
  <Template>{C6B2E65F-B447-0A42-A9C2-43D8149BA9B1}tf10001067</Template>
  <TotalTime>652</TotalTime>
  <Words>548</Words>
  <Application>Microsoft Office PowerPoint</Application>
  <PresentationFormat>Custom</PresentationFormat>
  <Paragraphs>94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TF10001067</vt:lpstr>
      <vt:lpstr>التنمر الالكتروني </vt:lpstr>
      <vt:lpstr>التنمر الالكتروني:</vt:lpstr>
      <vt:lpstr>احصائيات عامة عن التنمر الالكتروني</vt:lpstr>
      <vt:lpstr>أسباب التنمر الالكتروني:</vt:lpstr>
      <vt:lpstr>PowerPoint Presentation</vt:lpstr>
      <vt:lpstr>PowerPoint Presentation</vt:lpstr>
      <vt:lpstr>كيف تشخص من  تعرض لتنمر الكتروني؟ </vt:lpstr>
      <vt:lpstr>كيفية مساعدة ضحايا التنمر الالكتروني</vt:lpstr>
      <vt:lpstr>PowerPoint Presentation</vt:lpstr>
      <vt:lpstr>المعلم او المرشد التربوي:</vt:lpstr>
      <vt:lpstr>للأطفال والمراهقين:</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التنمر الالكتروني</dc:title>
  <dc:creator>Asma Muhammad</dc:creator>
  <cp:lastModifiedBy>Lenovo</cp:lastModifiedBy>
  <cp:revision>11</cp:revision>
  <dcterms:created xsi:type="dcterms:W3CDTF">2022-03-08T16:06:50Z</dcterms:created>
  <dcterms:modified xsi:type="dcterms:W3CDTF">2022-03-13T17:24:45Z</dcterms:modified>
</cp:coreProperties>
</file>