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78" r:id="rId6"/>
    <p:sldId id="279" r:id="rId7"/>
    <p:sldId id="261" r:id="rId8"/>
    <p:sldId id="262" r:id="rId9"/>
    <p:sldId id="263" r:id="rId10"/>
    <p:sldId id="264" r:id="rId11"/>
    <p:sldId id="265" r:id="rId12"/>
    <p:sldId id="280" r:id="rId13"/>
    <p:sldId id="266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24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05C68-6173-4626-A44F-182738C6BD89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C4DA5-3BB1-4D4C-BB9F-66A484C9A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DA5-3BB1-4D4C-BB9F-66A484C9AB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5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7CE164F-C79B-A2E3-AC0D-55D209FD4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3E2ACC29-E1D7-CE74-B4FA-23755CC7D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340234ED-284D-537F-9438-785DF207C0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2FD82E1-5B70-2082-8549-6BD75404F0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DA5-3BB1-4D4C-BB9F-66A484C9AB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41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8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1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446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0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9838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09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90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5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4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0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8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3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2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9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0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2816" y="3995669"/>
            <a:ext cx="5413062" cy="2456528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</a:rPr>
              <a:t>Presented by </a:t>
            </a:r>
          </a:p>
          <a:p>
            <a:pPr algn="ctr"/>
            <a:r>
              <a:rPr lang="en-US" sz="2400" b="1" dirty="0">
                <a:solidFill>
                  <a:schemeClr val="accent5"/>
                </a:solidFill>
              </a:rPr>
              <a:t>Prof. Dr. Ikram Abbas Aboud Al-</a:t>
            </a:r>
            <a:r>
              <a:rPr lang="en-US" sz="2400" b="1" dirty="0" err="1">
                <a:solidFill>
                  <a:schemeClr val="accent5"/>
                </a:solidFill>
              </a:rPr>
              <a:t>Samarraae</a:t>
            </a:r>
            <a:endParaRPr lang="en-US" sz="2400" b="1" dirty="0">
              <a:solidFill>
                <a:schemeClr val="accent5"/>
              </a:solidFill>
            </a:endParaRPr>
          </a:p>
          <a:p>
            <a:pPr algn="ctr"/>
            <a:r>
              <a:rPr lang="en-US" sz="2400" b="1" dirty="0">
                <a:solidFill>
                  <a:schemeClr val="accent5"/>
                </a:solidFill>
              </a:rPr>
              <a:t>Department of Microbiology</a:t>
            </a:r>
          </a:p>
          <a:p>
            <a:pPr algn="ctr"/>
            <a:r>
              <a:rPr lang="en-US" sz="2400" b="1" dirty="0">
                <a:solidFill>
                  <a:schemeClr val="accent5"/>
                </a:solidFill>
              </a:rPr>
              <a:t>University of Baghdad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A57C1A16-B8AB-4D99-A195-A38F556A6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7028259" y="0"/>
            <a:ext cx="9144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F8A9B20B-D1DD-4573-B5EC-5580295192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5568950" y="3681413"/>
            <a:ext cx="357266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="" xmlns:a16="http://schemas.microsoft.com/office/drawing/2014/main" id="{66D61E08-70C3-48D8-BEA0-787111DC30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886107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25">
            <a:extLst>
              <a:ext uri="{FF2B5EF4-FFF2-40B4-BE49-F238E27FC236}">
                <a16:creationId xmlns="" xmlns:a16="http://schemas.microsoft.com/office/drawing/2014/main" id="{FC55298F-0AE5-478E-AD2B-03C2614C58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02581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Isosceles Triangle 24">
            <a:extLst>
              <a:ext uri="{FF2B5EF4-FFF2-40B4-BE49-F238E27FC236}">
                <a16:creationId xmlns="" xmlns:a16="http://schemas.microsoft.com/office/drawing/2014/main" id="{C180E4EA-0B63-4779-A895-7E90E71088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699249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27">
            <a:extLst>
              <a:ext uri="{FF2B5EF4-FFF2-40B4-BE49-F238E27FC236}">
                <a16:creationId xmlns="" xmlns:a16="http://schemas.microsoft.com/office/drawing/2014/main" id="{CEE01D9D-3DE8-4EED-B0D3-8F3C79CC76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00875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8">
            <a:extLst>
              <a:ext uri="{FF2B5EF4-FFF2-40B4-BE49-F238E27FC236}">
                <a16:creationId xmlns="" xmlns:a16="http://schemas.microsoft.com/office/drawing/2014/main" id="{89AF5CE9-607F-43F4-8983-DCD6DA4051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174047" y="-8467"/>
            <a:ext cx="967571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9">
            <a:extLst>
              <a:ext uri="{FF2B5EF4-FFF2-40B4-BE49-F238E27FC236}">
                <a16:creationId xmlns="" xmlns:a16="http://schemas.microsoft.com/office/drawing/2014/main" id="{6EEA2DBD-9E1E-4521-8C01-F32AD18A89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204249" y="-8467"/>
            <a:ext cx="937369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Isosceles Triangle 29">
            <a:extLst>
              <a:ext uri="{FF2B5EF4-FFF2-40B4-BE49-F238E27FC236}">
                <a16:creationId xmlns="" xmlns:a16="http://schemas.microsoft.com/office/drawing/2014/main" id="{15BBD2C1-BA9B-46A9-A27A-33498B1692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778749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-65326"/>
            <a:ext cx="9144000" cy="3494326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Extraction and Immunological Evaluation of Lotus Seed Extracts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E18378A8-96F2-2D3A-02CB-502220C1B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65826"/>
            <a:ext cx="6347714" cy="55755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Procedure:</a:t>
            </a:r>
          </a:p>
          <a:p>
            <a:endParaRPr lang="en-US" dirty="0"/>
          </a:p>
          <a:p>
            <a:pPr algn="just"/>
            <a:r>
              <a:rPr lang="en-US" sz="2400" b="1" dirty="0"/>
              <a:t>Preparation: Seeds or specific parts (like the embryo/plumule) are dried (often at 50°C) and ground into a fine powder.</a:t>
            </a:r>
          </a:p>
          <a:p>
            <a:pPr algn="just"/>
            <a:r>
              <a:rPr lang="en-US" sz="2400" b="1" dirty="0"/>
              <a:t>Maceration/Extraction: The powder is soaked in an alcohol-water solution (e.g., 60–80% ethanol) with constant shaking or ultrasonic assistance.</a:t>
            </a:r>
          </a:p>
          <a:p>
            <a:pPr algn="just"/>
            <a:r>
              <a:rPr lang="en-US" sz="2400" b="1" dirty="0"/>
              <a:t>Filtration &amp; Concentration: The mixture is filtered, and the solvent is removed using a rotary evaporator under reduced pressure to obtain a concentrated crude extract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E328AED3-E1E8-7E29-9E5E-3475396A5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57" y="1552756"/>
            <a:ext cx="6612256" cy="5141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A. Phytochemical Screening</a:t>
            </a:r>
          </a:p>
          <a:p>
            <a:r>
              <a:rPr lang="en-US" sz="2800" b="1" dirty="0">
                <a:solidFill>
                  <a:schemeClr val="accent2"/>
                </a:solidFill>
              </a:rPr>
              <a:t>Total Phenolic Content (TPC)</a:t>
            </a:r>
          </a:p>
          <a:p>
            <a:r>
              <a:rPr lang="en-US" sz="2800" b="1" dirty="0">
                <a:solidFill>
                  <a:schemeClr val="accent2"/>
                </a:solidFill>
              </a:rPr>
              <a:t>Total Flavonoid Content (TFC) </a:t>
            </a:r>
          </a:p>
          <a:p>
            <a:endParaRPr lang="en-US" sz="28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Purpose: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2"/>
                </a:solidFill>
              </a:rPr>
              <a:t>Standardization of extracts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2"/>
                </a:solidFill>
              </a:rPr>
              <a:t>Correlation between chemical content and immunological activity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1351F16-F7A7-E797-0758-5F1A6465E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"/>
            <a:ext cx="9144000" cy="13208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/>
                </a:solidFill>
              </a:rPr>
              <a:t>Phytochemical and Quality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31C0951-36E3-F70B-5352-F7BF86742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4D0F6B6C-543F-8091-4AFE-068E3BF7A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5" y="1552756"/>
            <a:ext cx="8988725" cy="5141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B. Antioxidant Activity Assays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5"/>
                </a:solidFill>
              </a:rPr>
              <a:t>DPPH Radical Scavenging Assay: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Measures free radical neutralization capacity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Higher scavenging percentage = stronger antioxidant effect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Immunological relevance: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Oxidative stress impairs immune cell function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Antioxidants protect macrophages, lymphocytes, and NK cells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B247D713-98DE-0DD6-93C0-F483389F0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"/>
            <a:ext cx="9144000" cy="13208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/>
                </a:solidFill>
              </a:rPr>
              <a:t>Phytochemical and Quality Evaluation</a:t>
            </a:r>
          </a:p>
        </p:txBody>
      </p:sp>
    </p:spTree>
    <p:extLst>
      <p:ext uri="{BB962C8B-B14F-4D97-AF65-F5344CB8AC3E}">
        <p14:creationId xmlns:p14="http://schemas.microsoft.com/office/powerpoint/2010/main" val="13825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Immunological Experimental Applications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E6F9FDB6-7053-C560-A545-2958E59C6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1488613"/>
            <a:ext cx="8988725" cy="5369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2"/>
                </a:solidFill>
              </a:rPr>
              <a:t>A. Cytokine Modulation </a:t>
            </a:r>
          </a:p>
          <a:p>
            <a:r>
              <a:rPr lang="en-US" sz="2400" dirty="0"/>
              <a:t>Lotus seed extracts have been shown to:</a:t>
            </a:r>
          </a:p>
          <a:p>
            <a:r>
              <a:rPr lang="en-US" sz="2400" b="1" dirty="0">
                <a:solidFill>
                  <a:schemeClr val="accent5"/>
                </a:solidFill>
              </a:rPr>
              <a:t>↓ IL-4 ↓ IL-6 ↓ TNF-α </a:t>
            </a:r>
          </a:p>
          <a:p>
            <a:r>
              <a:rPr lang="en-US" sz="2400" b="1" dirty="0">
                <a:solidFill>
                  <a:schemeClr val="accent5"/>
                </a:solidFill>
              </a:rPr>
              <a:t>Restore Th1/Th2 balance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2"/>
                </a:solidFill>
              </a:rPr>
              <a:t>B. Anti-Allergic and Anti-Asthmatic Effects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5"/>
                </a:solidFill>
              </a:rPr>
              <a:t>Reduction of IgE production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5"/>
                </a:solidFill>
              </a:rPr>
              <a:t>Inhibition of mast cell degranulation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5"/>
                </a:solidFill>
              </a:rPr>
              <a:t>Suppression of Th2-dominant immune responses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A7EE0F7-23EF-894C-B642-6311A3BE7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9C2335-2B37-DD7E-E306-A79A6C97F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Immunological Experimental Applications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1184FCB1-65E4-A8B5-DCE8-386CDC76A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5" y="1488614"/>
            <a:ext cx="7453224" cy="37217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Mechanistic Pathway:</a:t>
            </a:r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Lotus seed compounds → NF-</a:t>
            </a:r>
            <a:r>
              <a:rPr lang="el-GR" sz="2800" b="1" dirty="0"/>
              <a:t>κ</a:t>
            </a:r>
            <a:r>
              <a:rPr lang="en-US" sz="2800" b="1" dirty="0"/>
              <a:t>B inhibition → ↓ Pro-inflammatory cytokines → Immune homeostasis</a:t>
            </a:r>
            <a:endParaRPr lang="en-US" sz="2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8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15BB5CC-58CD-FF45-0FFB-B7BAF84BD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06A9ED-F857-4F57-ACA9-490D5FF4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5703D1CA-91D9-2CA5-6DBE-A7FFD277C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1104181"/>
            <a:ext cx="8988725" cy="4106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Lotus Seed Extract in Combination with Bacteria or Vaccine</a:t>
            </a:r>
          </a:p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1- </a:t>
            </a:r>
            <a:r>
              <a:rPr lang="en-US" sz="2800" b="1" dirty="0">
                <a:solidFill>
                  <a:schemeClr val="accent2"/>
                </a:solidFill>
              </a:rPr>
              <a:t>Aim of the Experimental Design:</a:t>
            </a:r>
          </a:p>
          <a:p>
            <a:pPr marL="0" indent="0" algn="just">
              <a:buNone/>
            </a:pPr>
            <a:r>
              <a:rPr lang="en-US" sz="2800" b="1" dirty="0"/>
              <a:t>To evaluate the immunomodulatory effect of lotus seed extract when used:</a:t>
            </a:r>
          </a:p>
          <a:p>
            <a:pPr marL="0" indent="0" algn="just">
              <a:buNone/>
            </a:pPr>
            <a:r>
              <a:rPr lang="en-US" sz="2800" b="1" dirty="0"/>
              <a:t>As an immune enhancer (adjuvant-like effect)As a protective agent during bacterial infection</a:t>
            </a:r>
            <a:endParaRPr lang="en-US" sz="2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00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B071C98-FF29-CCFF-EBB5-3F6BE7CCC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527F95-53BD-CE01-61EF-1338774A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342CE2E0-1B67-0EFA-EDE4-FB8C36F63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1104181"/>
            <a:ext cx="8988725" cy="57538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2- </a:t>
            </a:r>
            <a:r>
              <a:rPr lang="en-US" sz="2800" b="1" dirty="0">
                <a:solidFill>
                  <a:schemeClr val="tx2"/>
                </a:solidFill>
              </a:rPr>
              <a:t>Study Rationale Lotus seed contains bioactive compounds (polysaccharides, flavonoids, alkaloids) that may: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Enhance innate immune activation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Improve vaccine-induced adaptive immunity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Reduce excessive inflammation during bacterial challenge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8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89E32DE-0958-51A5-38E0-FAD48CD20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5FE615B-BB7E-28AA-547E-9A4513A2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E8B1063C-A815-7DB2-4B7D-D77F9292F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1104181"/>
            <a:ext cx="8988725" cy="575381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chemeClr val="accent5"/>
                </a:solidFill>
              </a:rPr>
              <a:t>3- Experimental Models</a:t>
            </a:r>
          </a:p>
          <a:p>
            <a:pPr marL="514350" indent="-514350" algn="just">
              <a:buAutoNum type="alphaUcPeriod"/>
            </a:pPr>
            <a:r>
              <a:rPr lang="en-US" sz="2800" b="1" dirty="0">
                <a:solidFill>
                  <a:schemeClr val="accent2"/>
                </a:solidFill>
              </a:rPr>
              <a:t>Lotus Seed + Bacterial Infection </a:t>
            </a:r>
          </a:p>
          <a:p>
            <a:pPr marL="0" indent="0" algn="just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5"/>
                </a:solidFill>
              </a:rPr>
              <a:t>Model Common examples: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2"/>
                </a:solidFill>
              </a:rPr>
              <a:t>Escherichia coli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2"/>
                </a:solidFill>
              </a:rPr>
              <a:t>Staphylococcus aureus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2"/>
                </a:solidFill>
              </a:rPr>
              <a:t>Salmonella spp.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>
                <a:solidFill>
                  <a:schemeClr val="accent5"/>
                </a:solidFill>
              </a:rPr>
              <a:t>Purpose: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2"/>
                </a:solidFill>
              </a:rPr>
              <a:t>To assess protective and immunomodulatory effects during infection.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8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BAC3D76-4238-60A8-E28F-81BC013A6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F76D5A-5735-CFAC-2B7E-FDC505419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C45740FC-6AE3-524C-2719-B62F1809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1104181"/>
            <a:ext cx="8988725" cy="57538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chemeClr val="accent5"/>
                </a:solidFill>
              </a:rPr>
              <a:t>3- Experimental Models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2"/>
                </a:solidFill>
              </a:rPr>
              <a:t>B. Lotus Seed + Vaccine Model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5"/>
                </a:solidFill>
              </a:rPr>
              <a:t>Examples: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Inactivated bacterial vaccine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Protein subunit vaccine</a:t>
            </a:r>
          </a:p>
          <a:p>
            <a:pPr algn="just"/>
            <a:r>
              <a:rPr lang="en-US" sz="2800" b="1" dirty="0">
                <a:solidFill>
                  <a:schemeClr val="tx2"/>
                </a:solidFill>
              </a:rPr>
              <a:t>Model antigens (e.g., OVA)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>
                <a:solidFill>
                  <a:schemeClr val="accent5"/>
                </a:solidFill>
              </a:rPr>
              <a:t>Purpose: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2"/>
                </a:solidFill>
              </a:rPr>
              <a:t>To determine whether lotus seed extract enhances vaccine efficacy.</a:t>
            </a:r>
          </a:p>
        </p:txBody>
      </p:sp>
    </p:spTree>
    <p:extLst>
      <p:ext uri="{BB962C8B-B14F-4D97-AF65-F5344CB8AC3E}">
        <p14:creationId xmlns:p14="http://schemas.microsoft.com/office/powerpoint/2010/main" val="79818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19A7F26-75AD-B477-8102-998762767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F6DC2D-2DE7-6DF2-EFDC-88D28B51F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F69D723B-8012-B4D8-2254-AF26F1CAC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810883"/>
            <a:ext cx="8988725" cy="6047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chemeClr val="accent5"/>
                </a:solidFill>
              </a:rPr>
              <a:t>4- Experimental Groups (Typical Design)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5"/>
                </a:solidFill>
              </a:rPr>
              <a:t>Group Allocation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Negative Control (No treatment, no bacteria/vaccine)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Lotus Seed Extract Only(Evaluates baseline immunomodulation)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Bacteria or Vaccine Only(Standard immune response)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Bacteria/Vaccine + Lotus Seed (Low Dose)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Bacteria/Vaccine + Lotus Seed (High Dose)</a:t>
            </a:r>
          </a:p>
        </p:txBody>
      </p:sp>
    </p:spTree>
    <p:extLst>
      <p:ext uri="{BB962C8B-B14F-4D97-AF65-F5344CB8AC3E}">
        <p14:creationId xmlns:p14="http://schemas.microsoft.com/office/powerpoint/2010/main" val="241120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A65AC7D1-EAA9-48F5-B509-60A7F50BF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D6320AF9-619A-4175-865B-5663E1AEF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063B6EC6-D752-4EE7-908B-F8F19E8C7F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EFECD4E8-AD3E-4228-82A2-9461958EA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7E018740-5C2B-4A41-AC1A-7E68D1EC1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166F75A4-C475-4941-8EE2-B80A06A2C1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A032553A-72E8-4B0D-8405-FF9771C9AF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765800AC-C3B9-498E-87BC-29FAE4C76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="" xmlns:a16="http://schemas.microsoft.com/office/drawing/2014/main" id="{1F9D6ACB-2FF4-49F9-978A-E0D5327FC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2882531" cy="5175624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Lotus seed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="" xmlns:a16="http://schemas.microsoft.com/office/drawing/2014/main" id="{142BFA2A-77A0-4F60-A32A-685681C848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92" y="-8466"/>
            <a:ext cx="4193308" cy="6866466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Key bioactive compounds: </a:t>
            </a:r>
          </a:p>
          <a:p>
            <a:pPr algn="justLow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Polysaccharides </a:t>
            </a:r>
          </a:p>
          <a:p>
            <a:pPr algn="justLow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Flavonoids and polyphenols </a:t>
            </a:r>
          </a:p>
          <a:p>
            <a:pPr algn="just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Alkaloids (e.g., </a:t>
            </a:r>
            <a:r>
              <a:rPr lang="en-US" sz="28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neferine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7BD0ECF-8A74-EFC6-9050-6DB98DAFD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327155-54E7-BE31-7CB5-C5D271391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FA374659-90E8-474E-998A-971D9DC8D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810883"/>
            <a:ext cx="8988725" cy="6047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chemeClr val="accent5"/>
                </a:solidFill>
              </a:rPr>
              <a:t>5- Immunological Parameters Evaluated</a:t>
            </a:r>
            <a:endParaRPr lang="en-US" sz="2800" b="1" dirty="0">
              <a:solidFill>
                <a:schemeClr val="tx1"/>
              </a:solidFill>
            </a:endParaRPr>
          </a:p>
          <a:p>
            <a:pPr marL="514350" indent="-514350" algn="just">
              <a:buAutoNum type="alphaUcPeriod"/>
            </a:pPr>
            <a:r>
              <a:rPr lang="en-US" sz="2800" b="1" dirty="0">
                <a:solidFill>
                  <a:schemeClr val="accent2"/>
                </a:solidFill>
              </a:rPr>
              <a:t>Innate Immune Markers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Total and differential WBC count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Macrophage phagocytic activity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Nitric oxide (NO) production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2"/>
                </a:solidFill>
              </a:rPr>
              <a:t>B. Adaptive Immune Markers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Cytokines: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IL-4 (Th2), IFN-</a:t>
            </a:r>
            <a:r>
              <a:rPr lang="el-GR" sz="2800" b="1" dirty="0">
                <a:solidFill>
                  <a:schemeClr val="tx1"/>
                </a:solidFill>
              </a:rPr>
              <a:t>γ (</a:t>
            </a:r>
            <a:r>
              <a:rPr lang="en-US" sz="2800" b="1" dirty="0">
                <a:solidFill>
                  <a:schemeClr val="tx1"/>
                </a:solidFill>
              </a:rPr>
              <a:t>Th1)IL-6, TNF-</a:t>
            </a:r>
            <a:r>
              <a:rPr lang="el-GR" sz="2800" b="1" dirty="0">
                <a:solidFill>
                  <a:schemeClr val="tx1"/>
                </a:solidFill>
              </a:rPr>
              <a:t>α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Antibody levels: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Total IgG Antigen-specific ,IgG, IgE (if allergic model)</a:t>
            </a:r>
          </a:p>
        </p:txBody>
      </p:sp>
    </p:spTree>
    <p:extLst>
      <p:ext uri="{BB962C8B-B14F-4D97-AF65-F5344CB8AC3E}">
        <p14:creationId xmlns:p14="http://schemas.microsoft.com/office/powerpoint/2010/main" val="81462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FA847F5-F2CC-3333-5EFD-6C00EB513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E4B3A1-94FE-7A5C-629E-B7726475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31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Experimental Design in Immunological Studies</a:t>
            </a:r>
            <a:endParaRPr b="1" dirty="0">
              <a:solidFill>
                <a:schemeClr val="accent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8AC08107-9F9A-5592-E74D-E957AEE76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4" y="810883"/>
            <a:ext cx="8988725" cy="6047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chemeClr val="accent5"/>
                </a:solidFill>
              </a:rPr>
              <a:t>5- Immunological Parameters Evaluated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C. Tissue and Histopathology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Spleen and lymph node architecture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Lung or liver inflammation (bacterial models)</a:t>
            </a:r>
          </a:p>
        </p:txBody>
      </p:sp>
    </p:spTree>
    <p:extLst>
      <p:ext uri="{BB962C8B-B14F-4D97-AF65-F5344CB8AC3E}">
        <p14:creationId xmlns:p14="http://schemas.microsoft.com/office/powerpoint/2010/main" val="334347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8CDBD5-0BCC-31BD-B808-5EEAA9D8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9139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/>
                </a:solidFill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B120572-7778-3F65-B945-BE7B2947C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70" y="1242204"/>
            <a:ext cx="902323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</a:rPr>
              <a:t>Participants gain: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</a:rPr>
              <a:t>Understanding of extraction techniques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</a:rPr>
              <a:t>Ability to evaluate immunological biomarkers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</a:rPr>
              <a:t>Skills to design and interpret experimental studies</a:t>
            </a:r>
          </a:p>
        </p:txBody>
      </p:sp>
    </p:spTree>
    <p:extLst>
      <p:ext uri="{BB962C8B-B14F-4D97-AF65-F5344CB8AC3E}">
        <p14:creationId xmlns:p14="http://schemas.microsoft.com/office/powerpoint/2010/main" val="5827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FC8C3D-E641-982B-648F-3DC50CC0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2700869"/>
            <a:ext cx="6347715" cy="109475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Thank You For Listening </a:t>
            </a:r>
          </a:p>
        </p:txBody>
      </p:sp>
    </p:spTree>
    <p:extLst>
      <p:ext uri="{BB962C8B-B14F-4D97-AF65-F5344CB8AC3E}">
        <p14:creationId xmlns:p14="http://schemas.microsoft.com/office/powerpoint/2010/main" val="397678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1618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7935" y="0"/>
            <a:ext cx="5778614" cy="6857999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accent4"/>
                </a:solidFill>
              </a:rPr>
              <a:t>Innate immunity activation</a:t>
            </a:r>
          </a:p>
          <a:p>
            <a:r>
              <a:rPr lang="en-US" sz="3200" b="1" dirty="0">
                <a:solidFill>
                  <a:schemeClr val="accent4"/>
                </a:solidFill>
              </a:rPr>
              <a:t>Adaptive immunity modulation</a:t>
            </a:r>
          </a:p>
          <a:p>
            <a:r>
              <a:rPr lang="en-US" sz="3200" b="1" dirty="0">
                <a:solidFill>
                  <a:schemeClr val="accent4"/>
                </a:solidFill>
              </a:rPr>
              <a:t>Anti-inflammatory and anti-allergic actions</a:t>
            </a:r>
            <a:endParaRPr sz="3200" b="1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551D8B-3775-4477-88B7-7B7C350D34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50992" y="0"/>
            <a:ext cx="3493008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942659" y="0"/>
            <a:ext cx="794940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5791200" y="3721395"/>
            <a:ext cx="325917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886107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02581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699249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00875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174047" y="-8467"/>
            <a:ext cx="967571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204249" y="-8467"/>
            <a:ext cx="937369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778749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243" y="1253067"/>
            <a:ext cx="3178127" cy="4351866"/>
          </a:xfrm>
        </p:spPr>
        <p:txBody>
          <a:bodyPr anchor="ctr">
            <a:normAutofit/>
          </a:bodyPr>
          <a:lstStyle/>
          <a:p>
            <a:r>
              <a:rPr lang="en-US" sz="3300" b="1" dirty="0">
                <a:solidFill>
                  <a:schemeClr val="bg1"/>
                </a:solidFill>
              </a:rPr>
              <a:t>Summary of immunological 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B4DE830A-B531-4A3B-96F6-0ECE88B085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2813DF2C-461A-4A8F-9679-A172790D1F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54CD3A85-C039-4249-86E4-1EB9318B549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3">
              <a:extLst>
                <a:ext uri="{FF2B5EF4-FFF2-40B4-BE49-F238E27FC236}">
                  <a16:creationId xmlns="" xmlns:a16="http://schemas.microsoft.com/office/drawing/2014/main" id="{887EA6D2-2883-42C2-993D-094CA6D65D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="" xmlns:a16="http://schemas.microsoft.com/office/drawing/2014/main" id="{3B895046-636F-4D1B-ACA4-29AA0CB3329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="" xmlns:a16="http://schemas.microsoft.com/office/drawing/2014/main" id="{C6B0CDE3-E054-4EDD-A43B-F96843D8BF5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="" xmlns:a16="http://schemas.microsoft.com/office/drawing/2014/main" id="{3B66B1A2-F145-4C9B-85CC-4BF30D58CB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="" xmlns:a16="http://schemas.microsoft.com/office/drawing/2014/main" id="{5D4FC972-94B3-4035-8D31-E668C132B4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="" xmlns:a16="http://schemas.microsoft.com/office/drawing/2014/main" id="{374B9941-AFBE-4A77-A50E-B6EA04A746A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="" xmlns:a16="http://schemas.microsoft.com/office/drawing/2014/main" id="{27A982C5-2C38-4CE9-BC18-94697AD657F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="" xmlns:a16="http://schemas.microsoft.com/office/drawing/2014/main" id="{0060D8D1-7BB1-498F-AFBB-ADAC130A9E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399E16F0-BC77-E8AD-63C7-22A5268D9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375210"/>
            <a:ext cx="7169151" cy="5666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</a:rPr>
              <a:t>Extraction Techniques of Lotus Seed</a:t>
            </a:r>
          </a:p>
          <a:p>
            <a:pPr marL="0" indent="0">
              <a:buNone/>
            </a:pPr>
            <a:endParaRPr lang="en-US" sz="2800" b="1" dirty="0">
              <a:solidFill>
                <a:schemeClr val="accent5"/>
              </a:solidFill>
            </a:endParaRPr>
          </a:p>
          <a:p>
            <a:pPr marL="514350" indent="-514350">
              <a:buAutoNum type="alphaUcPeriod"/>
            </a:pPr>
            <a:r>
              <a:rPr lang="en-US" sz="3200" b="1" dirty="0">
                <a:solidFill>
                  <a:schemeClr val="accent2"/>
                </a:solidFill>
              </a:rPr>
              <a:t>Aqueous Extraction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Uses distilled water as solvent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Mainly extracts: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Polysaccharides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Water-soluble proteins and peptides</a:t>
            </a:r>
            <a:endParaRPr lang="en-US" sz="32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7AED8BD3-3E69-4817-6CAF-5FEE1C47D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92AE89B6-3605-DD21-99F6-B67CA4101A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6C753A8A-AB6E-71A5-6712-41C9C0C1B27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777123C7-B829-6112-14F6-C320D8EBE7A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3">
              <a:extLst>
                <a:ext uri="{FF2B5EF4-FFF2-40B4-BE49-F238E27FC236}">
                  <a16:creationId xmlns="" xmlns:a16="http://schemas.microsoft.com/office/drawing/2014/main" id="{6E04BDA5-2BA6-DE91-B4EB-E4E96008EB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="" xmlns:a16="http://schemas.microsoft.com/office/drawing/2014/main" id="{2F8EE95B-6064-7625-0B1C-5EB1AE4E48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="" xmlns:a16="http://schemas.microsoft.com/office/drawing/2014/main" id="{1BB478A4-1D65-8AE2-B4C7-272CCDC04B0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="" xmlns:a16="http://schemas.microsoft.com/office/drawing/2014/main" id="{CB5C8DF1-3B41-5622-7402-497D770938E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="" xmlns:a16="http://schemas.microsoft.com/office/drawing/2014/main" id="{356C1EB6-3C3E-CEDB-569D-6B8D124D6E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="" xmlns:a16="http://schemas.microsoft.com/office/drawing/2014/main" id="{C1B62AAB-8BB4-4566-83C5-32D251FE0EC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="" xmlns:a16="http://schemas.microsoft.com/office/drawing/2014/main" id="{080DBDF0-402A-F081-8821-219228E02D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="" xmlns:a16="http://schemas.microsoft.com/office/drawing/2014/main" id="{6BBFDBBE-1088-1E84-AB48-475EFFACD79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1D99C6C0-94E4-4AA6-9BC0-3B16D54C5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375210"/>
            <a:ext cx="7169151" cy="5666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5"/>
                </a:solidFill>
              </a:rPr>
              <a:t>Procedure:</a:t>
            </a:r>
          </a:p>
          <a:p>
            <a:pPr marL="0" indent="0">
              <a:buNone/>
            </a:pPr>
            <a:endParaRPr lang="en-US" sz="3200" b="1" dirty="0">
              <a:solidFill>
                <a:schemeClr val="accent5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Drying and grinding lotus seeds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Mixing with distilled water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Heating at 60–80 °C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Filtration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1"/>
                </a:solidFill>
              </a:rPr>
              <a:t>Concentration and drying</a:t>
            </a:r>
          </a:p>
          <a:p>
            <a:pPr marL="0" indent="0">
              <a:buNone/>
            </a:pPr>
            <a:endParaRPr lang="en-US" sz="3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2A2EFE8-E025-ACF0-1A42-D1FC9299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03899E68-793F-0969-A3B4-C31B2CA09F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1064BC5D-E966-EB82-AA33-9F38532379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D31A336A-1DF8-4BA5-4694-E3D8BB0CFF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3">
              <a:extLst>
                <a:ext uri="{FF2B5EF4-FFF2-40B4-BE49-F238E27FC236}">
                  <a16:creationId xmlns="" xmlns:a16="http://schemas.microsoft.com/office/drawing/2014/main" id="{E87A9578-CB2F-B1E3-7DE6-5EF654DA92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="" xmlns:a16="http://schemas.microsoft.com/office/drawing/2014/main" id="{5EB200ED-ED42-4B91-E218-B0E8642DE2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="" xmlns:a16="http://schemas.microsoft.com/office/drawing/2014/main" id="{25D1E427-3E94-6F42-57B8-38BEDF6706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="" xmlns:a16="http://schemas.microsoft.com/office/drawing/2014/main" id="{D4A0892D-5357-AA1A-2A10-EC8113EBEB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="" xmlns:a16="http://schemas.microsoft.com/office/drawing/2014/main" id="{11165197-5FD4-0CA7-94D5-53580B6513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="" xmlns:a16="http://schemas.microsoft.com/office/drawing/2014/main" id="{A37DB502-6EDA-A430-3A24-33379A4AD4E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="" xmlns:a16="http://schemas.microsoft.com/office/drawing/2014/main" id="{7A8A67DB-287C-30A2-BF3B-45ABBB3D79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="" xmlns:a16="http://schemas.microsoft.com/office/drawing/2014/main" id="{461DB80E-B33D-5985-2BB8-86FB7FF0B27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D218789B-99BA-EE00-6487-1DA5346A66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79" y="-18520"/>
            <a:ext cx="9141619" cy="6858000"/>
          </a:xfrm>
          <a:prstGeom prst="rect">
            <a:avLst/>
          </a:prstGeom>
        </p:spPr>
      </p:pic>
      <p:pic>
        <p:nvPicPr>
          <p:cNvPr id="2049" name="Content Placeholder 3">
            <a:extLst>
              <a:ext uri="{FF2B5EF4-FFF2-40B4-BE49-F238E27FC236}">
                <a16:creationId xmlns="" xmlns:a16="http://schemas.microsoft.com/office/drawing/2014/main" id="{C85DE26B-DDE6-F270-3759-3C26D68A794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11" t="11325" r="-2"/>
          <a:stretch>
            <a:fillRect/>
          </a:stretch>
        </p:blipFill>
        <p:spPr bwMode="auto">
          <a:xfrm>
            <a:off x="244511" y="323505"/>
            <a:ext cx="1895475" cy="5007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="" xmlns:a16="http://schemas.microsoft.com/office/drawing/2014/main" id="{E2F3AEBB-3A47-5AB2-1D7D-DDAC0C64A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11" y="5494359"/>
            <a:ext cx="1857375" cy="1040136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Lotus seed was grinding then boiling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B1E13821-FB14-3F2F-EE46-32D913693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9CC732EB-C4CC-B7D4-82B7-C769E14F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5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E80B86A7-A1EC-475B-9166-88902B033A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="" xmlns:a16="http://schemas.microsoft.com/office/drawing/2014/main" id="{C2C29CB1-9F74-4879-A6AF-AEA67B6F1F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85" y="1035171"/>
            <a:ext cx="8374028" cy="58228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rgbClr val="C00000"/>
                </a:solidFill>
              </a:rPr>
              <a:t>Advantages:</a:t>
            </a:r>
          </a:p>
          <a:p>
            <a:pPr algn="just"/>
            <a:r>
              <a:rPr lang="en-US" sz="2800" dirty="0"/>
              <a:t>Safe and non-toxic</a:t>
            </a:r>
          </a:p>
          <a:p>
            <a:pPr algn="just"/>
            <a:r>
              <a:rPr lang="en-US" sz="2800" dirty="0"/>
              <a:t>Suitable for immunological studies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b="1" dirty="0">
                <a:solidFill>
                  <a:srgbClr val="C00000"/>
                </a:solidFill>
              </a:rPr>
              <a:t>Limitations:</a:t>
            </a:r>
          </a:p>
          <a:p>
            <a:pPr marL="0" indent="0" algn="just">
              <a:buNone/>
            </a:pPr>
            <a:r>
              <a:rPr lang="en-US" sz="2800" dirty="0"/>
              <a:t>Lower efficiency for phenolic compounds</a:t>
            </a:r>
            <a:endParaRPr sz="28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7E2C7115-5336-410C-AD71-0F0952A2E5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="" xmlns:a16="http://schemas.microsoft.com/office/drawing/2014/main" id="{EB6743CF-E74B-4A3C-A785-599069DB89D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1"/>
            <a:ext cx="357491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8F1DAFD1-56D3-A3A9-BE3D-28263E2C3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45" y="312473"/>
            <a:ext cx="8544969" cy="91247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B. Alcoholic Extraction (Ethanol or Methanol):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75AB303-4FA1-4E7A-E7DB-A5E6C48FAED7}"/>
              </a:ext>
            </a:extLst>
          </p:cNvPr>
          <p:cNvSpPr txBox="1"/>
          <p:nvPr/>
        </p:nvSpPr>
        <p:spPr>
          <a:xfrm>
            <a:off x="357491" y="1890692"/>
            <a:ext cx="610750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Efficient for extracting:</a:t>
            </a:r>
          </a:p>
          <a:p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Flavonoids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Polyphenols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Alkaloids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35" y="156237"/>
            <a:ext cx="6577750" cy="1320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Alcoholic Extraction of lotus seed (Ethanol or Methanol):</a:t>
            </a:r>
            <a:br>
              <a:rPr lang="en-US" b="1" dirty="0">
                <a:solidFill>
                  <a:schemeClr val="accent5"/>
                </a:solidFill>
              </a:rPr>
            </a:br>
            <a:r>
              <a:rPr lang="en-US" b="1" dirty="0">
                <a:solidFill>
                  <a:schemeClr val="accent5"/>
                </a:solidFill>
              </a:rPr>
              <a:t/>
            </a:r>
            <a:br>
              <a:rPr lang="en-US" b="1" dirty="0">
                <a:solidFill>
                  <a:schemeClr val="accent5"/>
                </a:solidFill>
              </a:rPr>
            </a:br>
            <a:r>
              <a:rPr lang="en-US" b="1" dirty="0">
                <a:solidFill>
                  <a:schemeClr val="accent5"/>
                </a:solidFill>
              </a:rPr>
              <a:t>Comparison of Solvents</a:t>
            </a:r>
            <a:br>
              <a:rPr lang="en-US" b="1" dirty="0">
                <a:solidFill>
                  <a:schemeClr val="accent5"/>
                </a:solidFill>
              </a:rPr>
            </a:b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053" y="1477037"/>
            <a:ext cx="8683924" cy="52247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24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2400" b="1" dirty="0">
              <a:solidFill>
                <a:schemeClr val="accent2"/>
              </a:solidFill>
            </a:endParaRP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Ethanol: Widely used because it is safe for human consumption and effective for extracting total phenolics, flavonoids, and proanthocyanidins. Studies often use 50% to 95% ethanol for optimal recovery of bioactive constituents from various seed parts</a:t>
            </a: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Methanol: Generally more efficient for extracting lower molecular weight polyphenols and alkaloids. In comparative studies, 50% methanol has shown higher extraction efficiency for target compounds like flavonoids than high-concentration ethanol. </a:t>
            </a:r>
          </a:p>
          <a:p>
            <a:pPr algn="just"/>
            <a:endParaRPr lang="en-US" sz="2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7248</TotalTime>
  <Words>496</Words>
  <Application>Microsoft Office PowerPoint</Application>
  <PresentationFormat>عرض على الشاشة (3:4)‏</PresentationFormat>
  <Paragraphs>141</Paragraphs>
  <Slides>23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Facet</vt:lpstr>
      <vt:lpstr>Practical Extraction and Immunological Evaluation of Lotus Seed Extracts </vt:lpstr>
      <vt:lpstr>Overview of Lotus seed</vt:lpstr>
      <vt:lpstr>Summary of immunological effects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B. Alcoholic Extraction (Ethanol or Methanol):</vt:lpstr>
      <vt:lpstr>Alcoholic Extraction of lotus seed (Ethanol or Methanol):  Comparison of Solvents </vt:lpstr>
      <vt:lpstr>عرض تقديمي في PowerPoint</vt:lpstr>
      <vt:lpstr>Phytochemical and Quality Evaluation</vt:lpstr>
      <vt:lpstr>Phytochemical and Quality Evaluation</vt:lpstr>
      <vt:lpstr>Immunological Experimental Applications</vt:lpstr>
      <vt:lpstr>Immunological Experimental Applications</vt:lpstr>
      <vt:lpstr>Experimental Design in Immunological Studies</vt:lpstr>
      <vt:lpstr>Experimental Design in Immunological Studies</vt:lpstr>
      <vt:lpstr>Experimental Design in Immunological Studies</vt:lpstr>
      <vt:lpstr>Experimental Design in Immunological Studies</vt:lpstr>
      <vt:lpstr>Experimental Design in Immunological Studies</vt:lpstr>
      <vt:lpstr>Experimental Design in Immunological Studies</vt:lpstr>
      <vt:lpstr>Experimental Design in Immunological Studies</vt:lpstr>
      <vt:lpstr>Conclusion</vt:lpstr>
      <vt:lpstr>Thank You For Listening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Extraction and Immunological Evaluation of Lotus Seed Extracts </dc:title>
  <dc:creator>Ali</dc:creator>
  <dc:description>generated using python-pptx</dc:description>
  <cp:lastModifiedBy>Maher</cp:lastModifiedBy>
  <cp:revision>11</cp:revision>
  <dcterms:created xsi:type="dcterms:W3CDTF">2013-01-27T09:14:16Z</dcterms:created>
  <dcterms:modified xsi:type="dcterms:W3CDTF">2026-02-01T06:17:15Z</dcterms:modified>
</cp:coreProperties>
</file>