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1" r:id="rId4"/>
    <p:sldId id="258" r:id="rId5"/>
    <p:sldId id="268" r:id="rId6"/>
    <p:sldId id="259" r:id="rId7"/>
    <p:sldId id="260" r:id="rId8"/>
    <p:sldId id="269" r:id="rId9"/>
    <p:sldId id="261" r:id="rId10"/>
    <p:sldId id="262" r:id="rId11"/>
    <p:sldId id="263" r:id="rId12"/>
    <p:sldId id="264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300" y="10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7"/>
            <a:ext cx="8686800" cy="1191639"/>
          </a:xfrm>
        </p:spPr>
        <p:txBody>
          <a:bodyPr>
            <a:noAutofit/>
          </a:bodyPr>
          <a:lstStyle/>
          <a:p>
            <a:pPr algn="ctr" rtl="1"/>
            <a:r>
              <a:rPr lang="ar-IQ" sz="2400" b="1" dirty="0">
                <a:cs typeface="+mn-cs"/>
              </a:rPr>
              <a:t>برعاية السيد عميد كلية التربية ابن رشد</a:t>
            </a:r>
            <a:br>
              <a:rPr lang="ar-IQ" sz="2400" b="1" dirty="0">
                <a:cs typeface="+mn-cs"/>
              </a:rPr>
            </a:br>
            <a:r>
              <a:rPr lang="ar-IQ" sz="2400" b="1" dirty="0" err="1">
                <a:cs typeface="+mn-cs"/>
              </a:rPr>
              <a:t>أ.د</a:t>
            </a:r>
            <a:r>
              <a:rPr lang="ar-IQ" sz="2400" b="1" dirty="0">
                <a:cs typeface="+mn-cs"/>
              </a:rPr>
              <a:t>. علاوي سادر جازع </a:t>
            </a:r>
            <a:r>
              <a:rPr lang="ar-IQ" sz="2400" b="1" dirty="0" smtClean="0">
                <a:cs typeface="+mn-cs"/>
              </a:rPr>
              <a:t>المحترم </a:t>
            </a:r>
            <a:br>
              <a:rPr lang="ar-IQ" sz="2400" b="1" dirty="0" smtClean="0">
                <a:cs typeface="+mn-cs"/>
              </a:rPr>
            </a:br>
            <a:r>
              <a:rPr lang="ar-IQ" sz="2400" b="1" dirty="0" smtClean="0">
                <a:cs typeface="+mn-cs"/>
              </a:rPr>
              <a:t>يقيم قسم الجغرافية</a:t>
            </a:r>
            <a:r>
              <a:rPr lang="ar-IQ" sz="2400" b="1" dirty="0">
                <a:cs typeface="+mn-cs"/>
              </a:rPr>
              <a:t> </a:t>
            </a:r>
            <a:r>
              <a:rPr lang="ar-IQ" sz="2400" b="1" dirty="0" smtClean="0">
                <a:cs typeface="+mn-cs"/>
              </a:rPr>
              <a:t>بالتعاون </a:t>
            </a:r>
            <a:r>
              <a:rPr lang="ar-IQ" sz="2400" b="1" dirty="0">
                <a:cs typeface="+mn-cs"/>
              </a:rPr>
              <a:t>مع </a:t>
            </a:r>
            <a:r>
              <a:rPr lang="ar-IQ" sz="2400" b="1" dirty="0" smtClean="0">
                <a:cs typeface="+mn-cs"/>
              </a:rPr>
              <a:t>وحدة التعليم </a:t>
            </a:r>
            <a:r>
              <a:rPr lang="ar-IQ" sz="2400" b="1" dirty="0">
                <a:cs typeface="+mn-cs"/>
              </a:rPr>
              <a:t>المستمر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2413"/>
            <a:ext cx="8229600" cy="1462761"/>
          </a:xfrm>
        </p:spPr>
        <p:txBody>
          <a:bodyPr>
            <a:normAutofit fontScale="92500" lnSpcReduction="20000"/>
          </a:bodyPr>
          <a:lstStyle/>
          <a:p>
            <a:pPr marL="0" lvl="0" indent="0" algn="ctr" rtl="1">
              <a:spcAft>
                <a:spcPts val="800"/>
              </a:spcAft>
              <a:buNone/>
            </a:pPr>
            <a:r>
              <a:rPr lang="ar-IQ" sz="4300" b="1" dirty="0">
                <a:ea typeface="Times New Roman"/>
              </a:rPr>
              <a:t>ورشة </a:t>
            </a:r>
            <a:r>
              <a:rPr lang="ar-IQ" sz="4300" b="1" dirty="0" smtClean="0">
                <a:ea typeface="Times New Roman"/>
              </a:rPr>
              <a:t>علمية </a:t>
            </a:r>
            <a:r>
              <a:rPr lang="ar-IQ" sz="4300" b="1" dirty="0">
                <a:ea typeface="Times New Roman"/>
              </a:rPr>
              <a:t>بعنوان</a:t>
            </a:r>
          </a:p>
          <a:p>
            <a:pPr marL="0" indent="0" algn="ctr" rtl="1">
              <a:spcAft>
                <a:spcPts val="800"/>
              </a:spcAft>
              <a:buNone/>
            </a:pPr>
            <a:r>
              <a:rPr lang="ar-IQ" sz="4300" b="1" dirty="0" smtClean="0">
                <a:solidFill>
                  <a:srgbClr val="FF0000"/>
                </a:solidFill>
                <a:ea typeface="Times New Roman"/>
              </a:rPr>
              <a:t>الازدحام المروري في بغداد (الاسباب والحلول)</a:t>
            </a:r>
            <a:endParaRPr lang="en-US" sz="4300" b="1" dirty="0">
              <a:solidFill>
                <a:srgbClr val="FF0000"/>
              </a:solidFill>
              <a:ea typeface="Times New Roman"/>
              <a:cs typeface="Arial"/>
            </a:endParaRPr>
          </a:p>
          <a:p>
            <a:pPr marL="0" indent="0" algn="r" rtl="1">
              <a:buNone/>
            </a:pPr>
            <a:endParaRPr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611" y="104851"/>
            <a:ext cx="1285382" cy="1361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D:\العام الدراسي 2025 - 2026\12-2-2026\شعار جامعة بغداد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848"/>
            <a:ext cx="1633614" cy="153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613775" y="3035174"/>
            <a:ext cx="8073025" cy="2784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ea typeface="Times New Roman"/>
              </a:rPr>
              <a:t>يحاضر فيها(أ. م. د. عبدالستار عبود)</a:t>
            </a:r>
          </a:p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 smtClean="0">
                <a:ea typeface="Times New Roman"/>
              </a:rPr>
              <a:t> (</a:t>
            </a:r>
            <a:r>
              <a:rPr lang="ar-IQ" sz="2800" b="1" dirty="0" err="1" smtClean="0">
                <a:ea typeface="Times New Roman"/>
              </a:rPr>
              <a:t>م.م</a:t>
            </a:r>
            <a:r>
              <a:rPr lang="ar-IQ" sz="2800" b="1" dirty="0" smtClean="0">
                <a:ea typeface="Times New Roman"/>
              </a:rPr>
              <a:t> سارة بلال سلمان)</a:t>
            </a:r>
          </a:p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ea typeface="Times New Roman"/>
              </a:rPr>
              <a:t>يوم </a:t>
            </a:r>
            <a:r>
              <a:rPr lang="ar-IQ" sz="2800" b="1" dirty="0" smtClean="0">
                <a:ea typeface="Times New Roman"/>
              </a:rPr>
              <a:t>الأثنين </a:t>
            </a:r>
            <a:r>
              <a:rPr lang="ar-IQ" sz="2800" b="1" dirty="0">
                <a:ea typeface="Times New Roman"/>
              </a:rPr>
              <a:t>الموافق </a:t>
            </a:r>
            <a:r>
              <a:rPr lang="ar-IQ" sz="2800" b="1" dirty="0" smtClean="0">
                <a:ea typeface="Times New Roman"/>
              </a:rPr>
              <a:t>2026/2/23</a:t>
            </a:r>
          </a:p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 smtClean="0">
                <a:ea typeface="Times New Roman"/>
              </a:rPr>
              <a:t>في </a:t>
            </a:r>
            <a:r>
              <a:rPr lang="ar-IQ" sz="2800" b="1" dirty="0">
                <a:ea typeface="Times New Roman"/>
              </a:rPr>
              <a:t>قاعة المناقشة لقسم الجغرافية</a:t>
            </a:r>
          </a:p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ea typeface="Times New Roman"/>
              </a:rPr>
              <a:t> الساعة التاسعة </a:t>
            </a:r>
            <a:r>
              <a:rPr lang="ar-IQ" sz="2800" b="1" dirty="0" smtClean="0">
                <a:ea typeface="Times New Roman"/>
              </a:rPr>
              <a:t>صباحاً</a:t>
            </a:r>
            <a:endParaRPr lang="en-US" sz="2800" b="1" dirty="0">
              <a:ea typeface="Times New Roman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sz="6000" b="1" dirty="0" err="1">
                <a:solidFill>
                  <a:srgbClr val="00B050"/>
                </a:solidFill>
              </a:rPr>
              <a:t>الآثار</a:t>
            </a:r>
            <a:r>
              <a:rPr sz="6000" b="1" dirty="0">
                <a:solidFill>
                  <a:srgbClr val="00B050"/>
                </a:solidFill>
              </a:rPr>
              <a:t> </a:t>
            </a:r>
            <a:r>
              <a:rPr sz="6000" b="1" dirty="0" err="1">
                <a:solidFill>
                  <a:srgbClr val="00B050"/>
                </a:solidFill>
              </a:rPr>
              <a:t>البيئية</a:t>
            </a:r>
            <a:endParaRPr sz="6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85" y="1100628"/>
            <a:ext cx="8718115" cy="3579849"/>
          </a:xfrm>
        </p:spPr>
        <p:txBody>
          <a:bodyPr>
            <a:noAutofit/>
          </a:bodyPr>
          <a:lstStyle/>
          <a:p>
            <a:pPr algn="r" rtl="1"/>
            <a:r>
              <a:rPr sz="4400" dirty="0"/>
              <a:t>• </a:t>
            </a:r>
            <a:r>
              <a:rPr sz="4400" dirty="0" err="1"/>
              <a:t>زيادة</a:t>
            </a:r>
            <a:r>
              <a:rPr sz="4400" dirty="0"/>
              <a:t> </a:t>
            </a:r>
            <a:r>
              <a:rPr sz="4400" dirty="0" err="1"/>
              <a:t>الانبعاثات</a:t>
            </a:r>
            <a:r>
              <a:rPr sz="4400" dirty="0"/>
              <a:t> </a:t>
            </a:r>
            <a:r>
              <a:rPr sz="4400" dirty="0" err="1" smtClean="0"/>
              <a:t>الغازية</a:t>
            </a:r>
            <a:r>
              <a:rPr lang="ar-IQ" sz="4400" dirty="0"/>
              <a:t> </a:t>
            </a:r>
            <a:r>
              <a:rPr lang="ar-IQ" sz="4400" dirty="0" smtClean="0"/>
              <a:t>لا سيما غاز </a:t>
            </a:r>
            <a:r>
              <a:rPr lang="en-US" sz="4400" dirty="0" smtClean="0"/>
              <a:t>CO2</a:t>
            </a:r>
            <a:endParaRPr sz="4400" dirty="0"/>
          </a:p>
          <a:p>
            <a:pPr algn="r" rtl="1"/>
            <a:r>
              <a:rPr sz="4400" dirty="0"/>
              <a:t>• </a:t>
            </a:r>
            <a:r>
              <a:rPr sz="4400" dirty="0" err="1"/>
              <a:t>تلوث</a:t>
            </a:r>
            <a:r>
              <a:rPr sz="4400" dirty="0"/>
              <a:t> </a:t>
            </a:r>
            <a:r>
              <a:rPr sz="4400" dirty="0" err="1" smtClean="0"/>
              <a:t>الهوا</a:t>
            </a:r>
            <a:r>
              <a:rPr lang="ar-IQ" sz="4400" dirty="0" smtClean="0"/>
              <a:t>ء وتشكيل </a:t>
            </a:r>
            <a:r>
              <a:rPr lang="ar-IQ" sz="4400" dirty="0" err="1" smtClean="0"/>
              <a:t>الضبخان</a:t>
            </a:r>
            <a:r>
              <a:rPr lang="ar-IQ" sz="4400" dirty="0" smtClean="0"/>
              <a:t>.</a:t>
            </a:r>
            <a:endParaRPr sz="4400" dirty="0"/>
          </a:p>
          <a:p>
            <a:pPr algn="r" rtl="1"/>
            <a:r>
              <a:rPr sz="4400" dirty="0"/>
              <a:t>• </a:t>
            </a:r>
            <a:r>
              <a:rPr sz="4400" dirty="0" err="1"/>
              <a:t>ارتفاع</a:t>
            </a:r>
            <a:r>
              <a:rPr sz="4400" dirty="0"/>
              <a:t> </a:t>
            </a:r>
            <a:r>
              <a:rPr sz="4400" dirty="0" err="1" smtClean="0"/>
              <a:t>الضوضاء</a:t>
            </a:r>
            <a:r>
              <a:rPr lang="ar-IQ" sz="4400" dirty="0" smtClean="0"/>
              <a:t> من اصوات المحركات والمنبهات.</a:t>
            </a:r>
            <a:endParaRPr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/>
          <a:lstStyle/>
          <a:p>
            <a:pPr algn="ctr"/>
            <a:r>
              <a:rPr sz="4000" b="1" dirty="0" err="1"/>
              <a:t>الآثار</a:t>
            </a:r>
            <a:r>
              <a:rPr sz="4000" b="1" dirty="0"/>
              <a:t> </a:t>
            </a:r>
            <a:r>
              <a:rPr sz="4000" b="1" dirty="0" err="1"/>
              <a:t>الاجتماعية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sz="4400" dirty="0" err="1"/>
              <a:t>التوتر</a:t>
            </a:r>
            <a:r>
              <a:rPr sz="4400" dirty="0"/>
              <a:t> </a:t>
            </a:r>
            <a:r>
              <a:rPr sz="4400" dirty="0" err="1"/>
              <a:t>والضغط</a:t>
            </a:r>
            <a:r>
              <a:rPr sz="4400" dirty="0"/>
              <a:t> </a:t>
            </a:r>
            <a:r>
              <a:rPr sz="4400" dirty="0" err="1"/>
              <a:t>النفسي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زيادة</a:t>
            </a:r>
            <a:r>
              <a:rPr sz="4400" dirty="0"/>
              <a:t> </a:t>
            </a:r>
            <a:r>
              <a:rPr sz="4400" dirty="0" err="1"/>
              <a:t>الحوادث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انخفاض</a:t>
            </a:r>
            <a:r>
              <a:rPr sz="4400" dirty="0"/>
              <a:t> </a:t>
            </a:r>
            <a:r>
              <a:rPr sz="4400" dirty="0" err="1"/>
              <a:t>جودة</a:t>
            </a:r>
            <a:r>
              <a:rPr sz="4400" dirty="0"/>
              <a:t> </a:t>
            </a:r>
            <a:r>
              <a:rPr sz="4400" dirty="0" err="1"/>
              <a:t>الحياة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>
            <a:normAutofit fontScale="90000"/>
          </a:bodyPr>
          <a:lstStyle/>
          <a:p>
            <a:pPr algn="ctr" rtl="1"/>
            <a:r>
              <a:rPr sz="5400" b="1" dirty="0" err="1" smtClean="0">
                <a:solidFill>
                  <a:srgbClr val="00B050"/>
                </a:solidFill>
                <a:cs typeface="+mn-cs"/>
              </a:rPr>
              <a:t>حلول</a:t>
            </a:r>
            <a:r>
              <a:rPr sz="5400" b="1" dirty="0" smtClean="0">
                <a:solidFill>
                  <a:srgbClr val="00B050"/>
                </a:solidFill>
                <a:cs typeface="+mn-cs"/>
              </a:rPr>
              <a:t> </a:t>
            </a:r>
            <a:r>
              <a:rPr lang="ar-IQ" sz="5400" b="1" dirty="0" smtClean="0">
                <a:solidFill>
                  <a:srgbClr val="00B050"/>
                </a:solidFill>
                <a:cs typeface="+mn-cs"/>
              </a:rPr>
              <a:t>و</a:t>
            </a:r>
            <a:r>
              <a:rPr sz="5400" b="1" dirty="0" err="1" smtClean="0">
                <a:solidFill>
                  <a:srgbClr val="00B050"/>
                </a:solidFill>
                <a:cs typeface="+mn-cs"/>
              </a:rPr>
              <a:t>معالجة</a:t>
            </a:r>
            <a:r>
              <a:rPr sz="5400" b="1" dirty="0" smtClean="0">
                <a:solidFill>
                  <a:srgbClr val="00B050"/>
                </a:solidFill>
                <a:cs typeface="+mn-cs"/>
              </a:rPr>
              <a:t> </a:t>
            </a:r>
            <a:r>
              <a:rPr sz="5400" b="1" dirty="0" err="1">
                <a:solidFill>
                  <a:srgbClr val="00B050"/>
                </a:solidFill>
                <a:cs typeface="+mn-cs"/>
              </a:rPr>
              <a:t>الازدحام</a:t>
            </a:r>
            <a:endParaRPr sz="5400" b="1" dirty="0">
              <a:solidFill>
                <a:srgbClr val="00B05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sz="3600" b="1" dirty="0" err="1" smtClean="0"/>
              <a:t>تطوير</a:t>
            </a:r>
            <a:r>
              <a:rPr sz="3600" b="1" dirty="0" smtClean="0"/>
              <a:t> </a:t>
            </a:r>
            <a:r>
              <a:rPr sz="3600" b="1" dirty="0" err="1"/>
              <a:t>النقل</a:t>
            </a:r>
            <a:r>
              <a:rPr sz="3600" b="1" dirty="0"/>
              <a:t> </a:t>
            </a:r>
            <a:r>
              <a:rPr sz="3600" b="1" dirty="0" err="1"/>
              <a:t>العام</a:t>
            </a:r>
            <a:r>
              <a:rPr sz="3600" b="1" dirty="0"/>
              <a:t>.</a:t>
            </a:r>
          </a:p>
          <a:p>
            <a:pPr marL="0" indent="0" algn="r" rtl="1">
              <a:buNone/>
            </a:pPr>
            <a:r>
              <a:rPr sz="3600" b="1" dirty="0" err="1" smtClean="0"/>
              <a:t>إنشاء</a:t>
            </a:r>
            <a:r>
              <a:rPr sz="3600" b="1" dirty="0" smtClean="0"/>
              <a:t> </a:t>
            </a:r>
            <a:r>
              <a:rPr sz="3600" b="1" dirty="0" err="1"/>
              <a:t>طرق</a:t>
            </a:r>
            <a:r>
              <a:rPr sz="3600" b="1" dirty="0"/>
              <a:t> </a:t>
            </a:r>
            <a:r>
              <a:rPr sz="3600" b="1" dirty="0" err="1"/>
              <a:t>وجسور</a:t>
            </a:r>
            <a:r>
              <a:rPr sz="3600" b="1" dirty="0"/>
              <a:t> </a:t>
            </a:r>
            <a:r>
              <a:rPr sz="3600" b="1" dirty="0" err="1" smtClean="0"/>
              <a:t>جديدة</a:t>
            </a:r>
            <a:r>
              <a:rPr sz="3600" b="1" dirty="0" smtClean="0"/>
              <a:t>.</a:t>
            </a:r>
            <a:endParaRPr lang="ar-IQ" sz="3600" b="1" dirty="0" smtClean="0"/>
          </a:p>
          <a:p>
            <a:pPr marL="0" indent="0" algn="r" rtl="1">
              <a:buNone/>
            </a:pPr>
            <a:r>
              <a:rPr sz="3600" b="1" dirty="0" err="1" smtClean="0"/>
              <a:t>استخدام</a:t>
            </a:r>
            <a:r>
              <a:rPr sz="3600" b="1" dirty="0" smtClean="0"/>
              <a:t> </a:t>
            </a:r>
            <a:r>
              <a:rPr sz="3600" b="1" dirty="0" err="1"/>
              <a:t>النقل</a:t>
            </a:r>
            <a:r>
              <a:rPr sz="3600" b="1" dirty="0"/>
              <a:t> </a:t>
            </a:r>
            <a:r>
              <a:rPr sz="3600" b="1" dirty="0" err="1"/>
              <a:t>الذكي</a:t>
            </a:r>
            <a:r>
              <a:rPr sz="3600" b="1" dirty="0"/>
              <a:t>.</a:t>
            </a:r>
          </a:p>
          <a:p>
            <a:pPr marL="0" indent="0" algn="r" rtl="1">
              <a:buNone/>
            </a:pPr>
            <a:r>
              <a:rPr sz="3600" b="1" dirty="0" err="1" smtClean="0"/>
              <a:t>تشجيع</a:t>
            </a:r>
            <a:r>
              <a:rPr sz="3600" b="1" dirty="0" smtClean="0"/>
              <a:t> </a:t>
            </a:r>
            <a:r>
              <a:rPr sz="3600" b="1" dirty="0" err="1"/>
              <a:t>النقل</a:t>
            </a:r>
            <a:r>
              <a:rPr sz="3600" b="1" dirty="0"/>
              <a:t> </a:t>
            </a:r>
            <a:r>
              <a:rPr sz="3600" b="1" dirty="0" err="1"/>
              <a:t>الجماعي</a:t>
            </a:r>
            <a:r>
              <a:rPr sz="3600" b="1" dirty="0" smtClean="0"/>
              <a:t>.</a:t>
            </a:r>
            <a:endParaRPr lang="ar-IQ" sz="3600" b="1" dirty="0" smtClean="0"/>
          </a:p>
          <a:p>
            <a:pPr marL="0" indent="0" algn="r" rtl="1">
              <a:buNone/>
            </a:pPr>
            <a:r>
              <a:rPr lang="ar-IQ" sz="3600" b="1" dirty="0"/>
              <a:t>تطوير مشروع مترو </a:t>
            </a:r>
            <a:r>
              <a:rPr lang="ar-IQ" sz="3600" b="1" dirty="0" smtClean="0"/>
              <a:t>بغداد.</a:t>
            </a:r>
          </a:p>
          <a:p>
            <a:pPr marL="0" indent="0" algn="r" rtl="1">
              <a:buNone/>
            </a:pPr>
            <a:r>
              <a:rPr lang="ar-IQ" sz="3600" b="1" dirty="0" smtClean="0"/>
              <a:t>توسعة </a:t>
            </a:r>
            <a:r>
              <a:rPr lang="ar-IQ" sz="3600" b="1" dirty="0" err="1"/>
              <a:t>المجسرات</a:t>
            </a:r>
            <a:r>
              <a:rPr lang="ar-IQ" sz="3600" b="1" dirty="0"/>
              <a:t> والجسور </a:t>
            </a:r>
            <a:r>
              <a:rPr lang="ar-IQ" sz="3600" b="1" dirty="0" smtClean="0"/>
              <a:t>الحيوية.</a:t>
            </a:r>
          </a:p>
          <a:p>
            <a:pPr marL="0" indent="0" algn="r" rtl="1">
              <a:buNone/>
            </a:pPr>
            <a:r>
              <a:rPr lang="ar-IQ" sz="3600" b="1" dirty="0" smtClean="0"/>
              <a:t>تنظيم </a:t>
            </a:r>
            <a:r>
              <a:rPr lang="ar-IQ" sz="3600" b="1" dirty="0"/>
              <a:t>أوقات الدوام </a:t>
            </a:r>
            <a:r>
              <a:rPr lang="ar-IQ" sz="3600" b="1" dirty="0" smtClean="0"/>
              <a:t>الرسمي.</a:t>
            </a:r>
          </a:p>
          <a:p>
            <a:pPr marL="0" indent="0" algn="r" rtl="1">
              <a:buNone/>
            </a:pPr>
            <a:r>
              <a:rPr lang="ar-IQ" sz="3600" b="1" dirty="0" smtClean="0"/>
              <a:t>اعتماد </a:t>
            </a:r>
            <a:r>
              <a:rPr lang="ar-IQ" sz="3600" b="1" dirty="0"/>
              <a:t>أنظمة المرور الذكية.</a:t>
            </a:r>
          </a:p>
          <a:p>
            <a:pPr algn="r" rtl="1"/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>
            <a:noAutofit/>
          </a:bodyPr>
          <a:lstStyle/>
          <a:p>
            <a:pPr algn="ctr"/>
            <a:r>
              <a:rPr sz="4800" b="1" dirty="0" err="1">
                <a:solidFill>
                  <a:srgbClr val="FF0000"/>
                </a:solidFill>
              </a:rPr>
              <a:t>واقع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الازدحام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في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العراق</a:t>
            </a:r>
            <a:endParaRPr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sz="4800" dirty="0" err="1" smtClean="0"/>
              <a:t>تركز</a:t>
            </a:r>
            <a:r>
              <a:rPr sz="4800" dirty="0" smtClean="0"/>
              <a:t> </a:t>
            </a:r>
            <a:r>
              <a:rPr sz="4800" dirty="0" err="1"/>
              <a:t>المشكلة</a:t>
            </a:r>
            <a:r>
              <a:rPr sz="4800" dirty="0"/>
              <a:t> </a:t>
            </a:r>
            <a:r>
              <a:rPr sz="4800" dirty="0" err="1"/>
              <a:t>في</a:t>
            </a:r>
            <a:r>
              <a:rPr sz="4800" dirty="0"/>
              <a:t> </a:t>
            </a:r>
            <a:r>
              <a:rPr lang="ar-IQ" sz="4800" dirty="0" smtClean="0"/>
              <a:t>مركز </a:t>
            </a:r>
            <a:r>
              <a:rPr sz="4800" dirty="0" err="1" smtClean="0"/>
              <a:t>بغداد</a:t>
            </a:r>
            <a:r>
              <a:rPr sz="4800" dirty="0" smtClean="0"/>
              <a:t> و</a:t>
            </a:r>
            <a:r>
              <a:rPr lang="ar-IQ" sz="4800" dirty="0" smtClean="0"/>
              <a:t>مداخلها</a:t>
            </a:r>
            <a:r>
              <a:rPr sz="4800" dirty="0" smtClean="0"/>
              <a:t>.</a:t>
            </a:r>
            <a:endParaRPr lang="ar-IQ" sz="4800" dirty="0" smtClean="0"/>
          </a:p>
          <a:p>
            <a:pPr algn="r" rtl="1"/>
            <a:r>
              <a:rPr sz="4800" dirty="0" err="1" smtClean="0"/>
              <a:t>التوسع</a:t>
            </a:r>
            <a:r>
              <a:rPr sz="4800" dirty="0" smtClean="0"/>
              <a:t> </a:t>
            </a:r>
            <a:r>
              <a:rPr sz="4800" dirty="0" err="1"/>
              <a:t>العمراني</a:t>
            </a:r>
            <a:r>
              <a:rPr sz="4800" dirty="0"/>
              <a:t> </a:t>
            </a:r>
            <a:r>
              <a:rPr sz="4800" dirty="0" err="1"/>
              <a:t>وزيادة</a:t>
            </a:r>
            <a:r>
              <a:rPr sz="4800" dirty="0"/>
              <a:t> </a:t>
            </a:r>
            <a:r>
              <a:rPr sz="4800" dirty="0" err="1" smtClean="0"/>
              <a:t>السيارات</a:t>
            </a:r>
            <a:r>
              <a:rPr sz="4800" dirty="0" smtClean="0"/>
              <a:t>.</a:t>
            </a:r>
            <a:endParaRPr lang="ar-IQ" sz="4800" dirty="0" smtClean="0"/>
          </a:p>
          <a:p>
            <a:pPr algn="r" rtl="1"/>
            <a:r>
              <a:rPr sz="4800" dirty="0" err="1" smtClean="0"/>
              <a:t>ضعف</a:t>
            </a:r>
            <a:r>
              <a:rPr sz="4800" dirty="0" smtClean="0"/>
              <a:t> </a:t>
            </a:r>
            <a:r>
              <a:rPr sz="4800" dirty="0" err="1"/>
              <a:t>النقل</a:t>
            </a:r>
            <a:r>
              <a:rPr sz="4800" dirty="0"/>
              <a:t> </a:t>
            </a:r>
            <a:r>
              <a:rPr sz="4800" dirty="0" err="1"/>
              <a:t>الجماعي</a:t>
            </a:r>
            <a:r>
              <a:rPr sz="4800" dirty="0" smtClean="0"/>
              <a:t>.</a:t>
            </a:r>
            <a:endParaRPr lang="ar-IQ" sz="4800" dirty="0" smtClean="0"/>
          </a:p>
          <a:p>
            <a:pPr algn="r" rtl="1"/>
            <a:r>
              <a:rPr lang="ar-IQ" sz="4800" dirty="0" smtClean="0"/>
              <a:t>تمركز المؤسسات الرسمية والوزارات.</a:t>
            </a:r>
          </a:p>
          <a:p>
            <a:pPr algn="r" rtl="1"/>
            <a:r>
              <a:rPr lang="ar-IQ" sz="4800" dirty="0" smtClean="0"/>
              <a:t>زيادة اعداد الكليات الاهلية.</a:t>
            </a:r>
            <a:endParaRPr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753"/>
            <a:ext cx="8229600" cy="1143000"/>
          </a:xfrm>
        </p:spPr>
        <p:txBody>
          <a:bodyPr>
            <a:noAutofit/>
          </a:bodyPr>
          <a:lstStyle/>
          <a:p>
            <a:pPr algn="ctr" rtl="1"/>
            <a:r>
              <a:rPr sz="8000" dirty="0" err="1"/>
              <a:t>الخاتمة</a:t>
            </a:r>
            <a:endParaRPr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3976"/>
            <a:ext cx="8229600" cy="3272424"/>
          </a:xfrm>
        </p:spPr>
        <p:txBody>
          <a:bodyPr>
            <a:noAutofit/>
          </a:bodyPr>
          <a:lstStyle/>
          <a:p>
            <a:pPr algn="r" rtl="1"/>
            <a:r>
              <a:rPr sz="4000" dirty="0" err="1"/>
              <a:t>الازدحام</a:t>
            </a:r>
            <a:r>
              <a:rPr sz="4000" dirty="0"/>
              <a:t> </a:t>
            </a:r>
            <a:r>
              <a:rPr sz="4000" dirty="0" err="1"/>
              <a:t>المروري</a:t>
            </a:r>
            <a:r>
              <a:rPr sz="4000" dirty="0"/>
              <a:t> </a:t>
            </a:r>
            <a:r>
              <a:rPr sz="4000" dirty="0" err="1"/>
              <a:t>مشكلة</a:t>
            </a:r>
            <a:r>
              <a:rPr sz="4000" dirty="0"/>
              <a:t> </a:t>
            </a:r>
            <a:r>
              <a:rPr sz="4000" dirty="0" err="1"/>
              <a:t>متعددة</a:t>
            </a:r>
            <a:r>
              <a:rPr sz="4000" dirty="0"/>
              <a:t> </a:t>
            </a:r>
            <a:r>
              <a:rPr sz="4000" dirty="0" err="1"/>
              <a:t>الأبعاد</a:t>
            </a:r>
            <a:endParaRPr sz="4000" dirty="0"/>
          </a:p>
          <a:p>
            <a:pPr algn="r" rtl="1"/>
            <a:r>
              <a:rPr sz="4000" dirty="0" err="1"/>
              <a:t>وتتطلب</a:t>
            </a:r>
            <a:r>
              <a:rPr sz="4000" dirty="0"/>
              <a:t> </a:t>
            </a:r>
            <a:r>
              <a:rPr sz="4000" dirty="0" err="1"/>
              <a:t>حلولاً</a:t>
            </a:r>
            <a:r>
              <a:rPr sz="4000" dirty="0"/>
              <a:t> </a:t>
            </a:r>
            <a:r>
              <a:rPr sz="4000" dirty="0" err="1"/>
              <a:t>تخطيطية</a:t>
            </a:r>
            <a:r>
              <a:rPr sz="4000" dirty="0"/>
              <a:t> </a:t>
            </a:r>
            <a:r>
              <a:rPr sz="4000" dirty="0" err="1"/>
              <a:t>وتقنية</a:t>
            </a:r>
            <a:r>
              <a:rPr sz="4000" dirty="0"/>
              <a:t> </a:t>
            </a:r>
            <a:r>
              <a:rPr sz="4000" dirty="0" err="1" smtClean="0"/>
              <a:t>مستدامة</a:t>
            </a:r>
            <a:r>
              <a:rPr lang="ar-IQ" sz="4000" dirty="0" smtClean="0"/>
              <a:t> وعلى الجهات ذات العلاقة اتخاذ الاجراءات اللازمة لسهولة حركة </a:t>
            </a:r>
            <a:r>
              <a:rPr lang="ar-IQ" sz="4000" dirty="0" err="1" smtClean="0"/>
              <a:t>المروريةوفك</a:t>
            </a:r>
            <a:r>
              <a:rPr lang="ar-IQ" sz="4000" dirty="0" smtClean="0"/>
              <a:t> الاختناقات المرورية</a:t>
            </a:r>
            <a:r>
              <a:rPr sz="4000" dirty="0" smtClean="0"/>
              <a:t>.</a:t>
            </a:r>
            <a:endParaRPr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IQ" sz="6000" b="1" dirty="0" smtClean="0">
                <a:cs typeface="+mn-cs"/>
              </a:rPr>
              <a:t>المراجع</a:t>
            </a:r>
            <a:endParaRPr lang="ar-IQ" sz="6000" b="1" dirty="0">
              <a:cs typeface="+mn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12942" y="1889384"/>
            <a:ext cx="88183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3600" dirty="0"/>
              <a:t>تقارير صحفية 2024–2025 حول الازدحام في </a:t>
            </a:r>
            <a:r>
              <a:rPr lang="ar-IQ" sz="3600" dirty="0" smtClean="0"/>
              <a:t>بغداد.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3600" dirty="0" smtClean="0"/>
              <a:t>بيانات </a:t>
            </a:r>
            <a:r>
              <a:rPr lang="ar-IQ" sz="3600" dirty="0"/>
              <a:t>أمانة بغداد حول مشاريع فك </a:t>
            </a:r>
            <a:r>
              <a:rPr lang="ar-IQ" sz="3600" dirty="0" smtClean="0"/>
              <a:t>الاختناقات.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3600" dirty="0" smtClean="0"/>
              <a:t>دراسات </a:t>
            </a:r>
            <a:r>
              <a:rPr lang="ar-IQ" sz="3600" dirty="0"/>
              <a:t>إعلامية عن التأثيرات النفسية </a:t>
            </a:r>
            <a:r>
              <a:rPr lang="ar-IQ" sz="3600" dirty="0" smtClean="0"/>
              <a:t>والاقتصادية.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3600" dirty="0" smtClean="0"/>
              <a:t>تحليلات </a:t>
            </a:r>
            <a:r>
              <a:rPr lang="ar-IQ" sz="3600" dirty="0"/>
              <a:t>حضرية حول النقل في المدن </a:t>
            </a:r>
            <a:r>
              <a:rPr lang="ar-IQ" sz="3600" dirty="0" smtClean="0"/>
              <a:t>العربية.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287926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المقدمة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12" y="1100628"/>
            <a:ext cx="8193588" cy="3579849"/>
          </a:xfrm>
        </p:spPr>
        <p:txBody>
          <a:bodyPr>
            <a:normAutofit/>
          </a:bodyPr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sz="2800" dirty="0" err="1" smtClean="0"/>
              <a:t>تعد</a:t>
            </a:r>
            <a:r>
              <a:rPr sz="2800" dirty="0" smtClean="0"/>
              <a:t> </a:t>
            </a:r>
            <a:r>
              <a:rPr sz="2800" dirty="0" err="1"/>
              <a:t>الازدحامات</a:t>
            </a:r>
            <a:r>
              <a:rPr sz="2800" dirty="0"/>
              <a:t> </a:t>
            </a:r>
            <a:r>
              <a:rPr sz="2800" dirty="0" err="1"/>
              <a:t>المرورية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أبرز</a:t>
            </a:r>
            <a:r>
              <a:rPr sz="2800" dirty="0"/>
              <a:t> </a:t>
            </a:r>
            <a:r>
              <a:rPr sz="2800" dirty="0" err="1"/>
              <a:t>المشكلات</a:t>
            </a:r>
            <a:r>
              <a:rPr sz="2800" dirty="0"/>
              <a:t> </a:t>
            </a:r>
            <a:r>
              <a:rPr sz="2800" dirty="0" err="1"/>
              <a:t>الحضرية</a:t>
            </a:r>
            <a:r>
              <a:rPr sz="2800" dirty="0"/>
              <a:t> </a:t>
            </a:r>
            <a:r>
              <a:rPr sz="2800" dirty="0" err="1" smtClean="0"/>
              <a:t>المعاصرة</a:t>
            </a:r>
            <a:endParaRPr sz="2800" dirty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sz="2800" dirty="0" err="1" smtClean="0"/>
              <a:t>تؤثر</a:t>
            </a:r>
            <a:r>
              <a:rPr sz="2800" dirty="0" smtClean="0"/>
              <a:t> </a:t>
            </a:r>
            <a:r>
              <a:rPr sz="2800" dirty="0" err="1"/>
              <a:t>سلباً</a:t>
            </a:r>
            <a:r>
              <a:rPr sz="2800" dirty="0"/>
              <a:t> </a:t>
            </a:r>
            <a:r>
              <a:rPr sz="2800" dirty="0" err="1"/>
              <a:t>على</a:t>
            </a:r>
            <a:r>
              <a:rPr sz="2800" dirty="0"/>
              <a:t> </a:t>
            </a:r>
            <a:r>
              <a:rPr sz="2800" dirty="0" err="1"/>
              <a:t>الاقتصاد</a:t>
            </a:r>
            <a:r>
              <a:rPr sz="2800" dirty="0"/>
              <a:t> </a:t>
            </a:r>
            <a:r>
              <a:rPr sz="2800" dirty="0" err="1"/>
              <a:t>والبيئة</a:t>
            </a:r>
            <a:r>
              <a:rPr sz="2800" dirty="0"/>
              <a:t> </a:t>
            </a:r>
            <a:r>
              <a:rPr sz="2800" dirty="0" err="1"/>
              <a:t>وجودة</a:t>
            </a:r>
            <a:r>
              <a:rPr sz="2800" dirty="0"/>
              <a:t> </a:t>
            </a:r>
            <a:r>
              <a:rPr sz="2800" dirty="0" err="1"/>
              <a:t>الحياة</a:t>
            </a:r>
            <a:r>
              <a:rPr sz="2800" dirty="0"/>
              <a:t>.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IQ" sz="2800" dirty="0" smtClean="0"/>
              <a:t>تُعد بغداد من أكثر المدن العراقية ازدحاماً.</a:t>
            </a:r>
          </a:p>
          <a:p>
            <a:pPr lvl="1"/>
            <a:r>
              <a:rPr lang="ar-IQ" sz="2800" b="1" dirty="0" smtClean="0"/>
              <a:t>تزايد أعداد المركبات يفوق قدرة الطرق الاستيعابية.</a:t>
            </a:r>
          </a:p>
          <a:p>
            <a:pPr lvl="1"/>
            <a:r>
              <a:rPr lang="ar-IQ" sz="2800" b="1" dirty="0" smtClean="0"/>
              <a:t>ضعف النقل العام أحد الأسباب الجوهرية.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sz="2800" dirty="0" err="1" smtClean="0"/>
              <a:t>تزداد</a:t>
            </a:r>
            <a:r>
              <a:rPr sz="2800" dirty="0" smtClean="0"/>
              <a:t> </a:t>
            </a:r>
            <a:r>
              <a:rPr sz="2800" dirty="0" err="1"/>
              <a:t>حدتها</a:t>
            </a:r>
            <a:r>
              <a:rPr sz="2800" dirty="0"/>
              <a:t> </a:t>
            </a:r>
            <a:r>
              <a:rPr sz="2800" dirty="0" err="1"/>
              <a:t>في</a:t>
            </a:r>
            <a:r>
              <a:rPr sz="2800" dirty="0"/>
              <a:t> </a:t>
            </a:r>
            <a:r>
              <a:rPr sz="2800" dirty="0" err="1"/>
              <a:t>المدن</a:t>
            </a:r>
            <a:r>
              <a:rPr sz="2800" dirty="0"/>
              <a:t> </a:t>
            </a:r>
            <a:r>
              <a:rPr sz="2800" dirty="0" err="1" smtClean="0"/>
              <a:t>الكبرى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IQ" sz="4400" b="1" dirty="0" smtClean="0">
                <a:solidFill>
                  <a:srgbClr val="FF0000"/>
                </a:solidFill>
                <a:cs typeface="+mn-cs"/>
              </a:rPr>
              <a:t>مشكلة الدراسة</a:t>
            </a:r>
            <a:endParaRPr lang="ar-IQ" sz="44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37786" y="1752311"/>
            <a:ext cx="879327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400" dirty="0"/>
              <a:t>تشهد بغداد اختناقات مرورية يومية </a:t>
            </a:r>
            <a:r>
              <a:rPr lang="ar-IQ" sz="4400" dirty="0" smtClean="0"/>
              <a:t>متزايدة.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400" dirty="0" smtClean="0"/>
              <a:t>عدد </a:t>
            </a:r>
            <a:r>
              <a:rPr lang="ar-IQ" sz="4400" dirty="0"/>
              <a:t>المركبات تجاوز 4 ملايين </a:t>
            </a:r>
            <a:r>
              <a:rPr lang="ar-IQ" sz="4400" dirty="0" smtClean="0"/>
              <a:t>مركبة تقريباً.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400" dirty="0" smtClean="0"/>
              <a:t>الطرق </a:t>
            </a:r>
            <a:r>
              <a:rPr lang="ar-IQ" sz="4400" dirty="0"/>
              <a:t>الحالية لا تستوعب النمو </a:t>
            </a:r>
            <a:r>
              <a:rPr lang="ar-IQ" sz="4400" dirty="0" smtClean="0"/>
              <a:t>المروري.</a:t>
            </a:r>
            <a:endParaRPr lang="ar-IQ" sz="4400" dirty="0"/>
          </a:p>
        </p:txBody>
      </p:sp>
    </p:spTree>
    <p:extLst>
      <p:ext uri="{BB962C8B-B14F-4D97-AF65-F5344CB8AC3E}">
        <p14:creationId xmlns:p14="http://schemas.microsoft.com/office/powerpoint/2010/main" val="5194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sz="4000" b="1" dirty="0" err="1">
                <a:solidFill>
                  <a:srgbClr val="FF0000"/>
                </a:solidFill>
              </a:rPr>
              <a:t>مفهوم</a:t>
            </a:r>
            <a:r>
              <a:rPr sz="4000" b="1" dirty="0">
                <a:solidFill>
                  <a:srgbClr val="FF0000"/>
                </a:solidFill>
              </a:rPr>
              <a:t> </a:t>
            </a:r>
            <a:r>
              <a:rPr sz="4000" b="1" dirty="0" err="1">
                <a:solidFill>
                  <a:srgbClr val="FF0000"/>
                </a:solidFill>
              </a:rPr>
              <a:t>الازدحام</a:t>
            </a:r>
            <a:r>
              <a:rPr sz="4000" b="1" dirty="0">
                <a:solidFill>
                  <a:srgbClr val="FF0000"/>
                </a:solidFill>
              </a:rPr>
              <a:t> </a:t>
            </a:r>
            <a:r>
              <a:rPr sz="4000" b="1" dirty="0" err="1">
                <a:solidFill>
                  <a:srgbClr val="FF0000"/>
                </a:solidFill>
              </a:rPr>
              <a:t>المروري</a:t>
            </a:r>
            <a:endParaRPr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sz="4000" dirty="0" err="1"/>
              <a:t>هو</a:t>
            </a:r>
            <a:r>
              <a:rPr sz="4000" dirty="0"/>
              <a:t> </a:t>
            </a:r>
            <a:r>
              <a:rPr sz="4000" dirty="0" err="1"/>
              <a:t>زيادة</a:t>
            </a:r>
            <a:r>
              <a:rPr sz="4000" dirty="0"/>
              <a:t> </a:t>
            </a:r>
            <a:r>
              <a:rPr sz="4000" dirty="0" err="1"/>
              <a:t>عدد</a:t>
            </a:r>
            <a:r>
              <a:rPr sz="4000" dirty="0"/>
              <a:t> </a:t>
            </a:r>
            <a:r>
              <a:rPr sz="4000" dirty="0" err="1"/>
              <a:t>المركبات</a:t>
            </a:r>
            <a:r>
              <a:rPr sz="4000" dirty="0"/>
              <a:t> </a:t>
            </a:r>
            <a:r>
              <a:rPr sz="4000" dirty="0" err="1"/>
              <a:t>عن</a:t>
            </a:r>
            <a:r>
              <a:rPr sz="4000" dirty="0"/>
              <a:t> </a:t>
            </a:r>
            <a:r>
              <a:rPr sz="4000" dirty="0" err="1"/>
              <a:t>الطاقة</a:t>
            </a:r>
            <a:r>
              <a:rPr sz="4000" dirty="0"/>
              <a:t> </a:t>
            </a:r>
            <a:r>
              <a:rPr sz="4000" dirty="0" err="1"/>
              <a:t>الاستيعابية</a:t>
            </a:r>
            <a:r>
              <a:rPr sz="4000" dirty="0"/>
              <a:t> </a:t>
            </a:r>
            <a:r>
              <a:rPr sz="4000" dirty="0" err="1" smtClean="0"/>
              <a:t>للطريق</a:t>
            </a:r>
            <a:r>
              <a:rPr lang="ar-IQ" sz="4000" dirty="0" smtClean="0"/>
              <a:t> </a:t>
            </a:r>
            <a:r>
              <a:rPr sz="4000" dirty="0" err="1" smtClean="0"/>
              <a:t>مما</a:t>
            </a:r>
            <a:r>
              <a:rPr sz="4000" dirty="0" smtClean="0"/>
              <a:t> </a:t>
            </a:r>
            <a:r>
              <a:rPr sz="4000" dirty="0" err="1"/>
              <a:t>يؤدي</a:t>
            </a:r>
            <a:r>
              <a:rPr sz="4000" dirty="0"/>
              <a:t> </a:t>
            </a:r>
            <a:r>
              <a:rPr sz="4000" dirty="0" err="1"/>
              <a:t>إلى</a:t>
            </a:r>
            <a:r>
              <a:rPr sz="4000" dirty="0"/>
              <a:t> </a:t>
            </a:r>
            <a:r>
              <a:rPr sz="4000" dirty="0" err="1"/>
              <a:t>بطء</a:t>
            </a:r>
            <a:r>
              <a:rPr sz="4000" dirty="0"/>
              <a:t> </a:t>
            </a:r>
            <a:r>
              <a:rPr sz="4000" dirty="0" err="1"/>
              <a:t>الحركة</a:t>
            </a:r>
            <a:r>
              <a:rPr sz="4000" dirty="0"/>
              <a:t> </a:t>
            </a:r>
            <a:r>
              <a:rPr sz="4000" dirty="0" err="1"/>
              <a:t>أو</a:t>
            </a:r>
            <a:r>
              <a:rPr sz="4000" dirty="0"/>
              <a:t> </a:t>
            </a:r>
            <a:r>
              <a:rPr sz="4000" dirty="0" err="1" smtClean="0"/>
              <a:t>توقفها</a:t>
            </a:r>
            <a:r>
              <a:rPr lang="ar-IQ" sz="4000" dirty="0"/>
              <a:t> </a:t>
            </a:r>
            <a:r>
              <a:rPr lang="ar-IQ" sz="4000" dirty="0" smtClean="0"/>
              <a:t>بشكل كامل ويشمل جميع الطرق الرئيسة في مركز العاصمة بغداد ومداخلها والمراكز التجارية والوزارات والدوائر الحيوية والكليات والشوارع التجارية.</a:t>
            </a:r>
            <a:endParaRPr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IQ" sz="4400" b="1" dirty="0" smtClean="0">
                <a:solidFill>
                  <a:srgbClr val="00B050"/>
                </a:solidFill>
                <a:cs typeface="+mn-cs"/>
              </a:rPr>
              <a:t>احصاءات حديثة</a:t>
            </a:r>
            <a:endParaRPr lang="ar-IQ" sz="4400" b="1" dirty="0">
              <a:solidFill>
                <a:srgbClr val="00B050"/>
              </a:solidFill>
              <a:cs typeface="+mn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0" y="1628507"/>
            <a:ext cx="91439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ar-IQ" sz="3600" dirty="0" smtClean="0"/>
              <a:t>متوسط </a:t>
            </a:r>
            <a:r>
              <a:rPr lang="ar-IQ" sz="3600" dirty="0"/>
              <a:t>وقت الازدحام اليومي 3–4 ساعات.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ar-IQ" sz="3600" dirty="0"/>
              <a:t>تنفيذ أكثر من 80 مشروعاً لمعالجة الاختناقات </a:t>
            </a:r>
            <a:r>
              <a:rPr lang="ar-IQ" sz="3600" dirty="0" smtClean="0"/>
              <a:t>المرورية</a:t>
            </a:r>
            <a:r>
              <a:rPr lang="ar-IQ" sz="3600" dirty="0"/>
              <a:t>.</a:t>
            </a:r>
            <a:endParaRPr lang="ar-IQ" sz="3600" dirty="0" smtClean="0"/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ar-IQ" sz="3600" dirty="0"/>
              <a:t>عدد المركبات يتجاوز 4 ملايين مركبة تقريباً</a:t>
            </a:r>
            <a:r>
              <a:rPr lang="ar-IQ" sz="3600" dirty="0" smtClean="0"/>
              <a:t>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IQ" sz="3200" dirty="0" smtClean="0"/>
              <a:t>زيادة </a:t>
            </a:r>
            <a:r>
              <a:rPr lang="ar-IQ" sz="3200" dirty="0"/>
              <a:t>سنوية مستمرة في تسجيل السيارات.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IQ" sz="3200" dirty="0"/>
              <a:t>ارتفاع استهلاك الوقود والتلوث البيئي.</a:t>
            </a:r>
          </a:p>
          <a:p>
            <a:pPr lvl="1" algn="r" rtl="1"/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2620558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4000" b="1" dirty="0" err="1"/>
              <a:t>أسباب</a:t>
            </a:r>
            <a:r>
              <a:rPr sz="4000" b="1" dirty="0"/>
              <a:t> </a:t>
            </a:r>
            <a:r>
              <a:rPr sz="4000" b="1" dirty="0" err="1"/>
              <a:t>الازدحام</a:t>
            </a:r>
            <a:r>
              <a:rPr sz="4000" b="1" dirty="0"/>
              <a:t> </a:t>
            </a:r>
            <a:r>
              <a:rPr sz="4000" b="1" dirty="0" err="1"/>
              <a:t>المروري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4000" dirty="0"/>
              <a:t>• </a:t>
            </a:r>
            <a:r>
              <a:rPr sz="4000" dirty="0" err="1"/>
              <a:t>الزيادة</a:t>
            </a:r>
            <a:r>
              <a:rPr sz="4000" dirty="0"/>
              <a:t> </a:t>
            </a:r>
            <a:r>
              <a:rPr sz="4000" dirty="0" err="1"/>
              <a:t>السكانية</a:t>
            </a:r>
            <a:r>
              <a:rPr sz="4000" dirty="0"/>
              <a:t>.</a:t>
            </a:r>
          </a:p>
          <a:p>
            <a:pPr algn="r" rtl="1"/>
            <a:r>
              <a:rPr sz="4000" dirty="0"/>
              <a:t>• </a:t>
            </a:r>
            <a:r>
              <a:rPr sz="4000" dirty="0" err="1"/>
              <a:t>ارتفاع</a:t>
            </a:r>
            <a:r>
              <a:rPr sz="4000" dirty="0"/>
              <a:t> </a:t>
            </a:r>
            <a:r>
              <a:rPr sz="4000" dirty="0" err="1"/>
              <a:t>أعداد</a:t>
            </a:r>
            <a:r>
              <a:rPr sz="4000" dirty="0"/>
              <a:t> </a:t>
            </a:r>
            <a:r>
              <a:rPr sz="4000" dirty="0" err="1"/>
              <a:t>المركبات</a:t>
            </a:r>
            <a:r>
              <a:rPr sz="4000" dirty="0"/>
              <a:t>.</a:t>
            </a:r>
          </a:p>
          <a:p>
            <a:pPr algn="r" rtl="1"/>
            <a:r>
              <a:rPr sz="4000" dirty="0"/>
              <a:t>• </a:t>
            </a:r>
            <a:r>
              <a:rPr sz="4000" dirty="0" err="1"/>
              <a:t>ضعف</a:t>
            </a:r>
            <a:r>
              <a:rPr sz="4000" dirty="0"/>
              <a:t> </a:t>
            </a:r>
            <a:r>
              <a:rPr sz="4000" dirty="0" err="1"/>
              <a:t>التخطيط</a:t>
            </a:r>
            <a:r>
              <a:rPr sz="4000" dirty="0"/>
              <a:t> </a:t>
            </a:r>
            <a:r>
              <a:rPr sz="4000" dirty="0" err="1"/>
              <a:t>الحضري</a:t>
            </a:r>
            <a:r>
              <a:rPr sz="4000" dirty="0"/>
              <a:t>.</a:t>
            </a:r>
          </a:p>
          <a:p>
            <a:pPr algn="r" rtl="1"/>
            <a:r>
              <a:rPr sz="4000" dirty="0"/>
              <a:t>• </a:t>
            </a:r>
            <a:r>
              <a:rPr sz="4000" dirty="0" err="1"/>
              <a:t>قلة</a:t>
            </a:r>
            <a:r>
              <a:rPr sz="4000" dirty="0"/>
              <a:t> </a:t>
            </a:r>
            <a:r>
              <a:rPr sz="4000" dirty="0" err="1"/>
              <a:t>كفاءة</a:t>
            </a:r>
            <a:r>
              <a:rPr sz="4000" dirty="0"/>
              <a:t> </a:t>
            </a:r>
            <a:r>
              <a:rPr sz="4000" dirty="0" err="1"/>
              <a:t>النقل</a:t>
            </a:r>
            <a:r>
              <a:rPr sz="4000" dirty="0"/>
              <a:t> </a:t>
            </a:r>
            <a:r>
              <a:rPr sz="4000" dirty="0" err="1"/>
              <a:t>العام</a:t>
            </a:r>
            <a:r>
              <a:rPr sz="4000" dirty="0"/>
              <a:t>.</a:t>
            </a:r>
          </a:p>
          <a:p>
            <a:pPr algn="r" rtl="1"/>
            <a:r>
              <a:rPr sz="4000" dirty="0"/>
              <a:t>• </a:t>
            </a:r>
            <a:r>
              <a:rPr sz="4000" dirty="0" err="1"/>
              <a:t>الحوادث</a:t>
            </a:r>
            <a:r>
              <a:rPr sz="4000" dirty="0"/>
              <a:t> </a:t>
            </a:r>
            <a:r>
              <a:rPr sz="4000" dirty="0" err="1"/>
              <a:t>المرورية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/>
          <a:lstStyle/>
          <a:p>
            <a:pPr algn="ctr"/>
            <a:r>
              <a:rPr sz="4400" b="1" dirty="0" err="1"/>
              <a:t>أنواع</a:t>
            </a:r>
            <a:r>
              <a:rPr sz="4400" b="1" dirty="0"/>
              <a:t> </a:t>
            </a:r>
            <a:r>
              <a:rPr sz="4400" b="1" dirty="0" err="1"/>
              <a:t>الازدحام</a:t>
            </a:r>
            <a:r>
              <a:rPr sz="4400" b="1" dirty="0"/>
              <a:t> </a:t>
            </a:r>
            <a:r>
              <a:rPr sz="4400" b="1" dirty="0" err="1"/>
              <a:t>المروري</a:t>
            </a:r>
            <a:endParaRPr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sz="4400" dirty="0"/>
              <a:t>• </a:t>
            </a:r>
            <a:r>
              <a:rPr sz="4400" dirty="0" err="1"/>
              <a:t>ازدحام</a:t>
            </a:r>
            <a:r>
              <a:rPr sz="4400" dirty="0"/>
              <a:t> </a:t>
            </a:r>
            <a:r>
              <a:rPr sz="4400" dirty="0" err="1"/>
              <a:t>دائم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ازدحام</a:t>
            </a:r>
            <a:r>
              <a:rPr sz="4400" dirty="0"/>
              <a:t> </a:t>
            </a:r>
            <a:r>
              <a:rPr sz="4400" dirty="0" err="1"/>
              <a:t>وقت</a:t>
            </a:r>
            <a:r>
              <a:rPr sz="4400" dirty="0"/>
              <a:t> </a:t>
            </a:r>
            <a:r>
              <a:rPr sz="4400" dirty="0" err="1"/>
              <a:t>الذروة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ازدحام</a:t>
            </a:r>
            <a:r>
              <a:rPr sz="4400" dirty="0"/>
              <a:t> </a:t>
            </a:r>
            <a:r>
              <a:rPr sz="4400" dirty="0" err="1"/>
              <a:t>طارئ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  <a:cs typeface="+mn-cs"/>
              </a:rPr>
              <a:t>مناطق الاختناقات المرورية الرئيسة</a:t>
            </a:r>
            <a:endParaRPr lang="ar-IQ" sz="36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37786" y="1726546"/>
            <a:ext cx="89185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IQ" sz="4800" dirty="0"/>
              <a:t>الكرادة – ساحة التحرير – جسر الجمهورية.</a:t>
            </a:r>
          </a:p>
          <a:p>
            <a:pPr lvl="1" algn="r" rtl="1"/>
            <a:r>
              <a:rPr lang="ar-IQ" sz="4800" dirty="0"/>
              <a:t>محمد القاسم – سريع الدورة.</a:t>
            </a:r>
          </a:p>
          <a:p>
            <a:pPr lvl="1" algn="r" rtl="1"/>
            <a:r>
              <a:rPr lang="ar-IQ" sz="4800" dirty="0"/>
              <a:t>تقاطع المسبح – مجسر الربيعي.</a:t>
            </a:r>
          </a:p>
          <a:p>
            <a:pPr lvl="1" algn="r" rtl="1"/>
            <a:r>
              <a:rPr lang="ar-IQ" sz="4800" dirty="0"/>
              <a:t>جسر السنك – الباب الشرقي.</a:t>
            </a:r>
          </a:p>
        </p:txBody>
      </p:sp>
    </p:spTree>
    <p:extLst>
      <p:ext uri="{BB962C8B-B14F-4D97-AF65-F5344CB8AC3E}">
        <p14:creationId xmlns:p14="http://schemas.microsoft.com/office/powerpoint/2010/main" val="484467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/>
          <a:lstStyle/>
          <a:p>
            <a:pPr algn="ctr" rtl="1"/>
            <a:r>
              <a:rPr lang="en-US" dirty="0" smtClean="0"/>
              <a:t> </a:t>
            </a:r>
            <a:r>
              <a:rPr sz="4400" b="1" dirty="0" err="1" smtClean="0"/>
              <a:t>الآثار</a:t>
            </a:r>
            <a:r>
              <a:rPr sz="4400" b="1" dirty="0" smtClean="0"/>
              <a:t> </a:t>
            </a:r>
            <a:r>
              <a:rPr sz="4400" b="1" dirty="0" err="1"/>
              <a:t>الاقتصادية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sz="4000" b="1" dirty="0" err="1" smtClean="0"/>
              <a:t>خسارة</a:t>
            </a:r>
            <a:r>
              <a:rPr sz="4000" b="1" dirty="0" smtClean="0"/>
              <a:t> </a:t>
            </a:r>
            <a:r>
              <a:rPr sz="4000" b="1" dirty="0" err="1"/>
              <a:t>الوقت</a:t>
            </a:r>
            <a:r>
              <a:rPr sz="4000" b="1" dirty="0"/>
              <a:t> </a:t>
            </a:r>
            <a:r>
              <a:rPr sz="4000" b="1" dirty="0" err="1"/>
              <a:t>والإنتاجية</a:t>
            </a:r>
            <a:r>
              <a:rPr sz="4000" b="1" dirty="0"/>
              <a:t>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sz="4000" b="1" dirty="0" err="1" smtClean="0"/>
              <a:t>ارتفاع</a:t>
            </a:r>
            <a:r>
              <a:rPr sz="4000" b="1" dirty="0" smtClean="0"/>
              <a:t> </a:t>
            </a:r>
            <a:r>
              <a:rPr sz="4000" b="1" dirty="0" err="1"/>
              <a:t>تكاليف</a:t>
            </a:r>
            <a:r>
              <a:rPr sz="4000" b="1" dirty="0"/>
              <a:t> </a:t>
            </a:r>
            <a:r>
              <a:rPr sz="4000" b="1" dirty="0" err="1"/>
              <a:t>النقل</a:t>
            </a:r>
            <a:r>
              <a:rPr sz="4000" b="1" dirty="0" smtClean="0"/>
              <a:t>.</a:t>
            </a:r>
            <a:endParaRPr lang="ar-IQ" sz="4000" b="1" dirty="0" smtClean="0"/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000" b="1" dirty="0"/>
              <a:t>هدر الوقت وانخفاض </a:t>
            </a:r>
            <a:r>
              <a:rPr lang="ar-IQ" sz="4000" b="1" dirty="0" smtClean="0"/>
              <a:t>الإنتاجية.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000" b="1" dirty="0" smtClean="0"/>
              <a:t>زيادة </a:t>
            </a:r>
            <a:r>
              <a:rPr lang="ar-IQ" sz="4000" b="1" dirty="0"/>
              <a:t>استهلاك الوقود </a:t>
            </a:r>
            <a:r>
              <a:rPr lang="ar-IQ" sz="4000" b="1" dirty="0" smtClean="0"/>
              <a:t>والانبعاثات.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IQ" sz="4000" b="1" dirty="0" smtClean="0"/>
              <a:t>ضغوط </a:t>
            </a:r>
            <a:r>
              <a:rPr lang="ar-IQ" sz="4000" b="1" dirty="0"/>
              <a:t>نفسية متزايدة على المواطنين</a:t>
            </a:r>
            <a:endParaRPr sz="4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زوايا">
  <a:themeElements>
    <a:clrScheme name="زوايا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زواي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زوايا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84</TotalTime>
  <Words>462</Words>
  <Application>Microsoft Office PowerPoint</Application>
  <PresentationFormat>عرض على الشاشة (3:4)‏</PresentationFormat>
  <Paragraphs>79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زوايا</vt:lpstr>
      <vt:lpstr>برعاية السيد عميد كلية التربية ابن رشد أ.د. علاوي سادر جازع المحترم  يقيم قسم الجغرافية بالتعاون مع وحدة التعليم المستمر</vt:lpstr>
      <vt:lpstr>المقدمة</vt:lpstr>
      <vt:lpstr>مشكلة الدراسة</vt:lpstr>
      <vt:lpstr>مفهوم الازدحام المروري</vt:lpstr>
      <vt:lpstr>احصاءات حديثة</vt:lpstr>
      <vt:lpstr>أسباب الازدحام المروري</vt:lpstr>
      <vt:lpstr>أنواع الازدحام المروري</vt:lpstr>
      <vt:lpstr>مناطق الاختناقات المرورية الرئيسة</vt:lpstr>
      <vt:lpstr> الآثار الاقتصادية</vt:lpstr>
      <vt:lpstr>الآثار البيئية</vt:lpstr>
      <vt:lpstr>الآثار الاجتماعية</vt:lpstr>
      <vt:lpstr>حلول ومعالجة الازدحام</vt:lpstr>
      <vt:lpstr>واقع الازدحام في العراق</vt:lpstr>
      <vt:lpstr>الخاتمة</vt:lpstr>
      <vt:lpstr>المراجع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الازدحامات المرورية</dc:title>
  <dc:creator>maijid</dc:creator>
  <dc:description>generated using python-pptx</dc:description>
  <cp:lastModifiedBy>Maher</cp:lastModifiedBy>
  <cp:revision>26</cp:revision>
  <dcterms:created xsi:type="dcterms:W3CDTF">2013-01-27T09:14:16Z</dcterms:created>
  <dcterms:modified xsi:type="dcterms:W3CDTF">2026-03-01T05:39:36Z</dcterms:modified>
</cp:coreProperties>
</file>