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sldIdLst>
    <p:sldId id="257" r:id="rId2"/>
    <p:sldId id="259" r:id="rId3"/>
    <p:sldId id="263" r:id="rId4"/>
    <p:sldId id="261" r:id="rId5"/>
    <p:sldId id="262"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216" y="3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15E2AC37-C0A3-4712-A2D1-3186BBE99633}" type="datetimeFigureOut">
              <a:rPr lang="en-US" smtClean="0"/>
              <a:t>1/25/2022</a:t>
            </a:fld>
            <a:endParaRPr lang="en-US"/>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6ABD4239-9248-4827-8151-07D5FF83A0C4}" type="slidenum">
              <a:rPr lang="en-US" smtClean="0"/>
              <a:t>‹#›</a:t>
            </a:fld>
            <a:endParaRPr lang="en-US"/>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0717556"/>
      </p:ext>
    </p:extLst>
  </p:cSld>
  <p:clrMapOvr>
    <a:overrideClrMapping bg1="dk1" tx1="lt1" bg2="dk2" tx2="lt2" accent1="accent1" accent2="accent2" accent3="accent3" accent4="accent4" accent5="accent5" accent6="accent6" hlink="hlink" folHlink="folHlink"/>
  </p:clrMapOvr>
  <p:extLst>
    <p:ext uri="{DCECCB84-F9BA-43D5-87BE-67443E8EF086}">
      <p15:sldGuideLst xmlns=""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E2AC37-C0A3-4712-A2D1-3186BBE99633}"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D4239-9248-4827-8151-07D5FF83A0C4}" type="slidenum">
              <a:rPr lang="en-US" smtClean="0"/>
              <a:t>‹#›</a:t>
            </a:fld>
            <a:endParaRPr lang="en-US"/>
          </a:p>
        </p:txBody>
      </p:sp>
    </p:spTree>
    <p:extLst>
      <p:ext uri="{BB962C8B-B14F-4D97-AF65-F5344CB8AC3E}">
        <p14:creationId xmlns:p14="http://schemas.microsoft.com/office/powerpoint/2010/main" val="1253390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15E2AC37-C0A3-4712-A2D1-3186BBE99633}" type="datetimeFigureOut">
              <a:rPr lang="en-US" smtClean="0"/>
              <a:t>1/25/2022</a:t>
            </a:fld>
            <a:endParaRPr lang="en-US"/>
          </a:p>
        </p:txBody>
      </p:sp>
      <p:sp>
        <p:nvSpPr>
          <p:cNvPr id="5" name="Footer Placeholder 4"/>
          <p:cNvSpPr>
            <a:spLocks noGrp="1"/>
          </p:cNvSpPr>
          <p:nvPr>
            <p:ph type="ftr" sz="quarter" idx="11"/>
          </p:nvPr>
        </p:nvSpPr>
        <p:spPr>
          <a:xfrm>
            <a:off x="6536187" y="6315949"/>
            <a:ext cx="3814856" cy="365125"/>
          </a:xfrm>
        </p:spPr>
        <p:txBody>
          <a:bodyPr/>
          <a:lstStyle/>
          <a:p>
            <a:endParaRPr lang="en-US"/>
          </a:p>
        </p:txBody>
      </p:sp>
      <p:sp>
        <p:nvSpPr>
          <p:cNvPr id="6" name="Slide Number Placeholder 5"/>
          <p:cNvSpPr>
            <a:spLocks noGrp="1"/>
          </p:cNvSpPr>
          <p:nvPr>
            <p:ph type="sldNum" sz="quarter" idx="12"/>
          </p:nvPr>
        </p:nvSpPr>
        <p:spPr>
          <a:xfrm>
            <a:off x="11784011" y="5607592"/>
            <a:ext cx="407988" cy="365125"/>
          </a:xfrm>
        </p:spPr>
        <p:txBody>
          <a:bodyPr/>
          <a:lstStyle/>
          <a:p>
            <a:fld id="{6ABD4239-9248-4827-8151-07D5FF83A0C4}" type="slidenum">
              <a:rPr lang="en-US" smtClean="0"/>
              <a:t>‹#›</a:t>
            </a:fld>
            <a:endParaRPr lang="en-US"/>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3727043"/>
      </p:ext>
    </p:extLst>
  </p:cSld>
  <p:clrMapOvr>
    <a:masterClrMapping/>
  </p:clrMapOvr>
  <p:extLst>
    <p:ext uri="{DCECCB84-F9BA-43D5-87BE-67443E8EF086}">
      <p15:sldGuideLst xmlns=""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E2AC37-C0A3-4712-A2D1-3186BBE99633}"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D4239-9248-4827-8151-07D5FF83A0C4}" type="slidenum">
              <a:rPr lang="en-US" smtClean="0"/>
              <a:t>‹#›</a:t>
            </a:fld>
            <a:endParaRPr lang="en-US"/>
          </a:p>
        </p:txBody>
      </p:sp>
    </p:spTree>
    <p:extLst>
      <p:ext uri="{BB962C8B-B14F-4D97-AF65-F5344CB8AC3E}">
        <p14:creationId xmlns:p14="http://schemas.microsoft.com/office/powerpoint/2010/main" val="1466262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15E2AC37-C0A3-4712-A2D1-3186BBE99633}" type="datetimeFigureOut">
              <a:rPr lang="en-US" smtClean="0"/>
              <a:t>1/25/2022</a:t>
            </a:fld>
            <a:endParaRPr lang="en-US"/>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6ABD4239-9248-4827-8151-07D5FF83A0C4}" type="slidenum">
              <a:rPr lang="en-US" smtClean="0"/>
              <a:t>‹#›</a:t>
            </a:fld>
            <a:endParaRPr lang="en-US"/>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0310"/>
      </p:ext>
    </p:extLst>
  </p:cSld>
  <p:clrMapOvr>
    <a:masterClrMapping/>
  </p:clrMapOvr>
  <p:extLst>
    <p:ext uri="{DCECCB84-F9BA-43D5-87BE-67443E8EF086}">
      <p15:sldGuideLst xmlns=""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E2AC37-C0A3-4712-A2D1-3186BBE99633}"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D4239-9248-4827-8151-07D5FF83A0C4}" type="slidenum">
              <a:rPr lang="en-US" smtClean="0"/>
              <a:t>‹#›</a:t>
            </a:fld>
            <a:endParaRPr lang="en-US"/>
          </a:p>
        </p:txBody>
      </p:sp>
    </p:spTree>
    <p:extLst>
      <p:ext uri="{BB962C8B-B14F-4D97-AF65-F5344CB8AC3E}">
        <p14:creationId xmlns:p14="http://schemas.microsoft.com/office/powerpoint/2010/main" val="395928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E2AC37-C0A3-4712-A2D1-3186BBE99633}" type="datetimeFigureOut">
              <a:rPr lang="en-US" smtClean="0"/>
              <a:t>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BD4239-9248-4827-8151-07D5FF83A0C4}" type="slidenum">
              <a:rPr lang="en-US" smtClean="0"/>
              <a:t>‹#›</a:t>
            </a:fld>
            <a:endParaRPr lang="en-US"/>
          </a:p>
        </p:txBody>
      </p:sp>
    </p:spTree>
    <p:extLst>
      <p:ext uri="{BB962C8B-B14F-4D97-AF65-F5344CB8AC3E}">
        <p14:creationId xmlns:p14="http://schemas.microsoft.com/office/powerpoint/2010/main" val="43086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E2AC37-C0A3-4712-A2D1-3186BBE99633}" type="datetimeFigureOut">
              <a:rPr lang="en-US" smtClean="0"/>
              <a:t>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BD4239-9248-4827-8151-07D5FF83A0C4}" type="slidenum">
              <a:rPr lang="en-US" smtClean="0"/>
              <a:t>‹#›</a:t>
            </a:fld>
            <a:endParaRPr lang="en-US"/>
          </a:p>
        </p:txBody>
      </p:sp>
    </p:spTree>
    <p:extLst>
      <p:ext uri="{BB962C8B-B14F-4D97-AF65-F5344CB8AC3E}">
        <p14:creationId xmlns:p14="http://schemas.microsoft.com/office/powerpoint/2010/main" val="3734050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2AC37-C0A3-4712-A2D1-3186BBE99633}" type="datetimeFigureOut">
              <a:rPr lang="en-US" smtClean="0"/>
              <a:t>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BD4239-9248-4827-8151-07D5FF83A0C4}" type="slidenum">
              <a:rPr lang="en-US" smtClean="0"/>
              <a:t>‹#›</a:t>
            </a:fld>
            <a:endParaRPr lang="en-US"/>
          </a:p>
        </p:txBody>
      </p:sp>
    </p:spTree>
    <p:extLst>
      <p:ext uri="{BB962C8B-B14F-4D97-AF65-F5344CB8AC3E}">
        <p14:creationId xmlns:p14="http://schemas.microsoft.com/office/powerpoint/2010/main" val="3626085966"/>
      </p:ext>
    </p:extLst>
  </p:cSld>
  <p:clrMapOvr>
    <a:masterClrMapping/>
  </p:clrMapOvr>
  <p:extLst>
    <p:ext uri="{DCECCB84-F9BA-43D5-87BE-67443E8EF086}">
      <p15:sldGuideLst xmlns=""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E2AC37-C0A3-4712-A2D1-3186BBE99633}"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D4239-9248-4827-8151-07D5FF83A0C4}" type="slidenum">
              <a:rPr lang="en-US" smtClean="0"/>
              <a:t>‹#›</a:t>
            </a:fld>
            <a:endParaRPr lang="en-US"/>
          </a:p>
        </p:txBody>
      </p:sp>
    </p:spTree>
    <p:extLst>
      <p:ext uri="{BB962C8B-B14F-4D97-AF65-F5344CB8AC3E}">
        <p14:creationId xmlns:p14="http://schemas.microsoft.com/office/powerpoint/2010/main" val="1892490316"/>
      </p:ext>
    </p:extLst>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E2AC37-C0A3-4712-A2D1-3186BBE99633}"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D4239-9248-4827-8151-07D5FF83A0C4}" type="slidenum">
              <a:rPr lang="en-US" smtClean="0"/>
              <a:t>‹#›</a:t>
            </a:fld>
            <a:endParaRPr lang="en-US"/>
          </a:p>
        </p:txBody>
      </p:sp>
    </p:spTree>
    <p:extLst>
      <p:ext uri="{BB962C8B-B14F-4D97-AF65-F5344CB8AC3E}">
        <p14:creationId xmlns:p14="http://schemas.microsoft.com/office/powerpoint/2010/main" val="3961638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15E2AC37-C0A3-4712-A2D1-3186BBE99633}" type="datetimeFigureOut">
              <a:rPr lang="en-US" smtClean="0"/>
              <a:t>1/25/2022</a:t>
            </a:fld>
            <a:endParaRPr lang="en-US"/>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6ABD4239-9248-4827-8151-07D5FF83A0C4}" type="slidenum">
              <a:rPr lang="en-US" smtClean="0"/>
              <a:t>‹#›</a:t>
            </a:fld>
            <a:endParaRPr lang="en-US"/>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3069204"/>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14" y="0"/>
            <a:ext cx="11691680" cy="6652327"/>
          </a:xfrm>
          <a:solidFill>
            <a:schemeClr val="bg2">
              <a:lumMod val="75000"/>
            </a:schemeClr>
          </a:solidFill>
        </p:spPr>
        <p:txBody>
          <a:bodyPr rtlCol="0">
            <a:normAutofit/>
          </a:bodyPr>
          <a:lstStyle/>
          <a:p>
            <a:pPr marL="0" indent="0" algn="ctr" rtl="1">
              <a:buNone/>
              <a:defRPr/>
            </a:pPr>
            <a:endParaRPr lang="ar-IQ" sz="7200" b="1" dirty="0" smtClean="0">
              <a:latin typeface="Arabic Typesetting" panose="03020402040406030203" pitchFamily="66" charset="-78"/>
              <a:cs typeface="Arabic Typesetting" panose="03020402040406030203" pitchFamily="66" charset="-78"/>
            </a:endParaRPr>
          </a:p>
          <a:p>
            <a:pPr marL="0" indent="0" algn="ctr" rtl="1">
              <a:buNone/>
              <a:defRPr/>
            </a:pPr>
            <a:r>
              <a:rPr lang="ar-IQ" sz="7200" b="1" dirty="0" smtClean="0">
                <a:latin typeface="Arabic Typesetting" panose="03020402040406030203" pitchFamily="66" charset="-78"/>
                <a:cs typeface="Arabic Typesetting" panose="03020402040406030203" pitchFamily="66" charset="-78"/>
              </a:rPr>
              <a:t>التحديات التي تواجه التعليم عن بعد</a:t>
            </a:r>
            <a:endParaRPr lang="en-US" sz="7200" dirty="0">
              <a:latin typeface="Cambria Math" panose="02040503050406030204" pitchFamily="18" charset="0"/>
              <a:ea typeface="Cambria Math" panose="02040503050406030204" pitchFamily="18" charset="0"/>
            </a:endParaRPr>
          </a:p>
          <a:p>
            <a:pPr marL="0" indent="0" algn="ctr" eaLnBrk="1" fontAlgn="auto" hangingPunct="1">
              <a:spcAft>
                <a:spcPts val="0"/>
              </a:spcAft>
              <a:buFont typeface="Wingdings 3" charset="2"/>
              <a:buNone/>
              <a:defRPr/>
            </a:pPr>
            <a:endParaRPr lang="ar-IQ" sz="2800" dirty="0" smtClean="0">
              <a:latin typeface="Cambria Math" panose="02040503050406030204" pitchFamily="18" charset="0"/>
              <a:ea typeface="Cambria Math" panose="02040503050406030204" pitchFamily="18" charset="0"/>
            </a:endParaRPr>
          </a:p>
          <a:p>
            <a:pPr marL="0" indent="0" algn="ctr" eaLnBrk="1" fontAlgn="auto" hangingPunct="1">
              <a:spcAft>
                <a:spcPts val="0"/>
              </a:spcAft>
              <a:buFont typeface="Wingdings 3" charset="2"/>
              <a:buNone/>
              <a:defRPr/>
            </a:pPr>
            <a:r>
              <a:rPr lang="ar-IQ" sz="4000" dirty="0" smtClean="0">
                <a:solidFill>
                  <a:srgbClr val="FF0000"/>
                </a:solidFill>
                <a:latin typeface="Cambria Math" panose="02040503050406030204" pitchFamily="18" charset="0"/>
                <a:ea typeface="Cambria Math" panose="02040503050406030204" pitchFamily="18" charset="0"/>
              </a:rPr>
              <a:t>أعداد </a:t>
            </a:r>
            <a:endParaRPr lang="ar-IQ" sz="4000" dirty="0">
              <a:solidFill>
                <a:srgbClr val="FF0000"/>
              </a:solidFill>
              <a:latin typeface="Cambria Math" panose="02040503050406030204" pitchFamily="18" charset="0"/>
              <a:ea typeface="Cambria Math" panose="02040503050406030204" pitchFamily="18" charset="0"/>
            </a:endParaRPr>
          </a:p>
          <a:p>
            <a:pPr marL="0" indent="0" algn="ctr" eaLnBrk="1" fontAlgn="auto" hangingPunct="1">
              <a:spcAft>
                <a:spcPts val="0"/>
              </a:spcAft>
              <a:buFont typeface="Wingdings 3" charset="2"/>
              <a:buNone/>
              <a:defRPr/>
            </a:pPr>
            <a:r>
              <a:rPr lang="ar-IQ" sz="4000" b="1" dirty="0">
                <a:solidFill>
                  <a:srgbClr val="FF0000"/>
                </a:solidFill>
                <a:effectLst>
                  <a:outerShdw blurRad="38100" dist="38100" dir="2700000" algn="tl">
                    <a:srgbClr val="000000">
                      <a:alpha val="43137"/>
                    </a:srgbClr>
                  </a:outerShdw>
                </a:effectLst>
                <a:latin typeface="Arabic Typesetting" panose="03020402040406030203" pitchFamily="66" charset="-78"/>
                <a:ea typeface="Cambria Math" panose="02040503050406030204" pitchFamily="18" charset="0"/>
                <a:cs typeface="Arabic Typesetting" panose="03020402040406030203" pitchFamily="66" charset="-78"/>
              </a:rPr>
              <a:t>المدرس المساعد/</a:t>
            </a:r>
            <a:r>
              <a:rPr lang="ar-SA" sz="4000" b="1" dirty="0">
                <a:solidFill>
                  <a:srgbClr val="FF0000"/>
                </a:solidFill>
                <a:effectLst>
                  <a:outerShdw blurRad="38100" dist="38100" dir="2700000" algn="tl">
                    <a:srgbClr val="000000">
                      <a:alpha val="43137"/>
                    </a:srgbClr>
                  </a:outerShdw>
                </a:effectLst>
                <a:latin typeface="Arabic Typesetting" panose="03020402040406030203" pitchFamily="66" charset="-78"/>
                <a:ea typeface="Cambria Math" panose="02040503050406030204" pitchFamily="18" charset="0"/>
                <a:cs typeface="Arabic Typesetting" panose="03020402040406030203" pitchFamily="66" charset="-78"/>
              </a:rPr>
              <a:t> اوس اكرم محمد </a:t>
            </a:r>
            <a:r>
              <a:rPr lang="ar-IQ" sz="4000" b="1" dirty="0" smtClean="0">
                <a:solidFill>
                  <a:srgbClr val="FF0000"/>
                </a:solidFill>
                <a:effectLst>
                  <a:outerShdw blurRad="38100" dist="38100" dir="2700000" algn="tl">
                    <a:srgbClr val="000000">
                      <a:alpha val="43137"/>
                    </a:srgbClr>
                  </a:outerShdw>
                </a:effectLst>
                <a:latin typeface="Arabic Typesetting" panose="03020402040406030203" pitchFamily="66" charset="-78"/>
                <a:ea typeface="Cambria Math" panose="02040503050406030204" pitchFamily="18" charset="0"/>
                <a:cs typeface="Arabic Typesetting" panose="03020402040406030203" pitchFamily="66" charset="-78"/>
              </a:rPr>
              <a:t>صبحي</a:t>
            </a:r>
            <a:endParaRPr lang="ar-IQ" sz="4000" b="1" dirty="0">
              <a:solidFill>
                <a:srgbClr val="FF0000"/>
              </a:solidFill>
              <a:effectLst>
                <a:outerShdw blurRad="38100" dist="38100" dir="2700000" algn="tl">
                  <a:srgbClr val="000000">
                    <a:alpha val="43137"/>
                  </a:srgbClr>
                </a:outerShdw>
              </a:effectLst>
              <a:latin typeface="Arabic Typesetting" panose="03020402040406030203" pitchFamily="66" charset="-78"/>
              <a:ea typeface="Cambria Math" panose="02040503050406030204" pitchFamily="18" charset="0"/>
              <a:cs typeface="Arabic Typesetting" panose="03020402040406030203" pitchFamily="66" charset="-78"/>
            </a:endParaRPr>
          </a:p>
          <a:p>
            <a:pPr marL="0" indent="0" algn="ctr" eaLnBrk="1" fontAlgn="auto" hangingPunct="1">
              <a:spcAft>
                <a:spcPts val="0"/>
              </a:spcAft>
              <a:buFont typeface="Wingdings 3" charset="2"/>
              <a:buNone/>
              <a:defRPr/>
            </a:pPr>
            <a:r>
              <a:rPr lang="ar-IQ" dirty="0"/>
              <a:t> </a:t>
            </a:r>
            <a:r>
              <a:rPr lang="en-US" dirty="0"/>
              <a:t>                                      </a:t>
            </a:r>
            <a:r>
              <a:rPr lang="ar-IQ" dirty="0"/>
              <a:t> </a:t>
            </a:r>
            <a:endParaRPr lang="en-US" dirty="0"/>
          </a:p>
        </p:txBody>
      </p:sp>
    </p:spTree>
    <p:extLst>
      <p:ext uri="{BB962C8B-B14F-4D97-AF65-F5344CB8AC3E}">
        <p14:creationId xmlns:p14="http://schemas.microsoft.com/office/powerpoint/2010/main" val="394782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7567"/>
            <a:ext cx="12192000" cy="6441984"/>
          </a:xfrm>
          <a:solidFill>
            <a:schemeClr val="bg2">
              <a:lumMod val="75000"/>
            </a:schemeClr>
          </a:solidFill>
        </p:spPr>
        <p:txBody>
          <a:bodyPr rtlCol="0">
            <a:normAutofit/>
          </a:bodyPr>
          <a:lstStyle/>
          <a:p>
            <a:pPr algn="r" rtl="1"/>
            <a:r>
              <a:rPr lang="ar-IQ" b="1" dirty="0"/>
              <a:t>المقدمة</a:t>
            </a:r>
            <a:endParaRPr lang="en-US" dirty="0"/>
          </a:p>
          <a:p>
            <a:pPr marL="0" indent="0" algn="r" rtl="1">
              <a:buNone/>
            </a:pPr>
            <a:r>
              <a:rPr lang="ar-IQ" dirty="0" smtClean="0"/>
              <a:t>شهد </a:t>
            </a:r>
            <a:r>
              <a:rPr lang="ar-IQ" dirty="0"/>
              <a:t>بلدنا العزيز وجميع انحاء العالم أزمة تمثلت بجائحة </a:t>
            </a:r>
            <a:r>
              <a:rPr lang="ar-IQ" dirty="0" smtClean="0"/>
              <a:t>كورنا </a:t>
            </a:r>
            <a:r>
              <a:rPr lang="ar-IQ" dirty="0"/>
              <a:t>منذ قرابة اكثر من سنتين وتسببت هذه الجائحة </a:t>
            </a:r>
            <a:r>
              <a:rPr lang="ar-IQ" dirty="0" smtClean="0"/>
              <a:t>بوفاة الملايين </a:t>
            </a:r>
            <a:r>
              <a:rPr lang="ar-IQ" dirty="0"/>
              <a:t>في العالم ، أثرت هذه الجائحه على مؤسسات الدولة ومنها مؤسسة التعليم حيث انقطع اكثر من 1.6 مليار شخص ( مابين طفل او بالغ ) اي مايقارب 80 %  من الطلاب الملتحقين بالدراسة على مستوى العالم . </a:t>
            </a:r>
            <a:r>
              <a:rPr lang="ar-IQ" dirty="0" smtClean="0"/>
              <a:t>وبحكم </a:t>
            </a:r>
            <a:r>
              <a:rPr lang="ar-IQ" dirty="0"/>
              <a:t>ان العراق لم يكن بمعزل عن هذه المتغيرات فأن ذلك فرض عليه ضرورة توظيف التقنيات العلمية ودمجها في العملية التعليمية بما يضمن تحقيق الهدف الاساسي واستمرار هذه العملية وضمان جودتها ، حتى اصبح </a:t>
            </a:r>
            <a:r>
              <a:rPr lang="ar-IQ" dirty="0" smtClean="0"/>
              <a:t>التعليم عن بعد ( </a:t>
            </a:r>
            <a:r>
              <a:rPr lang="ar-IQ" b="1" dirty="0" smtClean="0"/>
              <a:t>التعليم الالكتروني</a:t>
            </a:r>
            <a:r>
              <a:rPr lang="ar-IQ" dirty="0" smtClean="0"/>
              <a:t>) </a:t>
            </a:r>
            <a:r>
              <a:rPr lang="ar-IQ" dirty="0"/>
              <a:t>ضرورة في مؤسسات التعليم على الرغم من مصاحبة لبعض التحديات فيما يتعلق باستخدام ونجاح التعليم </a:t>
            </a:r>
            <a:r>
              <a:rPr lang="ar-IQ" dirty="0" smtClean="0"/>
              <a:t>عن بعد ( الالكتروني) </a:t>
            </a:r>
            <a:r>
              <a:rPr lang="ar-IQ" dirty="0"/>
              <a:t>في بيئة أكاديمية والتي يمكن أن تقسم الى </a:t>
            </a:r>
            <a:r>
              <a:rPr lang="ar-IQ" dirty="0" smtClean="0"/>
              <a:t>اربعة </a:t>
            </a:r>
            <a:r>
              <a:rPr lang="ar-IQ" dirty="0"/>
              <a:t>فئات هي (( اساليب التعليم والثقافة ، التعليم الالكتروني ، التكنلوجيا والتدريب الفني وايضا تحديات ادارة العنف )) وهنا يرى الباحث بضرورة الاجابة عن السؤال الاتي (( </a:t>
            </a:r>
            <a:r>
              <a:rPr lang="ar-IQ" b="1" dirty="0">
                <a:solidFill>
                  <a:srgbClr val="FF0000"/>
                </a:solidFill>
                <a:effectLst>
                  <a:outerShdw blurRad="38100" dist="38100" dir="2700000" algn="tl">
                    <a:srgbClr val="000000">
                      <a:alpha val="43137"/>
                    </a:srgbClr>
                  </a:outerShdw>
                </a:effectLst>
              </a:rPr>
              <a:t>ماهي التحديات التي تواجه تطبيق التعليم </a:t>
            </a:r>
            <a:r>
              <a:rPr lang="ar-IQ" b="1" dirty="0" smtClean="0">
                <a:solidFill>
                  <a:srgbClr val="FF0000"/>
                </a:solidFill>
                <a:effectLst>
                  <a:outerShdw blurRad="38100" dist="38100" dir="2700000" algn="tl">
                    <a:srgbClr val="000000">
                      <a:alpha val="43137"/>
                    </a:srgbClr>
                  </a:outerShdw>
                </a:effectLst>
              </a:rPr>
              <a:t>عن بعد /الالكتروني </a:t>
            </a:r>
            <a:r>
              <a:rPr lang="ar-IQ" b="1" dirty="0">
                <a:solidFill>
                  <a:srgbClr val="FF0000"/>
                </a:solidFill>
                <a:effectLst>
                  <a:outerShdw blurRad="38100" dist="38100" dir="2700000" algn="tl">
                    <a:srgbClr val="000000">
                      <a:alpha val="43137"/>
                    </a:srgbClr>
                  </a:outerShdw>
                </a:effectLst>
              </a:rPr>
              <a:t>في مؤسسات التعليم العراقية في ظل أزمة جائحة كورنا ؟؟</a:t>
            </a:r>
            <a:r>
              <a:rPr lang="ar-IQ" dirty="0"/>
              <a:t>)) .</a:t>
            </a:r>
            <a:endParaRPr lang="en-US" dirty="0"/>
          </a:p>
          <a:p>
            <a:pPr algn="r" rtl="1"/>
            <a:r>
              <a:rPr lang="ar-IQ" dirty="0"/>
              <a:t>  وعند النظر الى السؤال يتحتم علينا تقسيم الورقة البحثية الى ثلاث محاور </a:t>
            </a:r>
            <a:endParaRPr lang="en-US" dirty="0"/>
          </a:p>
          <a:p>
            <a:pPr algn="r" rtl="1"/>
            <a:r>
              <a:rPr lang="ar-IQ" b="1" dirty="0">
                <a:effectLst>
                  <a:outerShdw blurRad="38100" dist="38100" dir="2700000" algn="tl">
                    <a:srgbClr val="000000">
                      <a:alpha val="43137"/>
                    </a:srgbClr>
                  </a:outerShdw>
                </a:effectLst>
              </a:rPr>
              <a:t>المحور الاول : ماهي انواع التعليم </a:t>
            </a:r>
            <a:r>
              <a:rPr lang="ar-IQ" b="1" dirty="0" smtClean="0">
                <a:effectLst>
                  <a:outerShdw blurRad="38100" dist="38100" dir="2700000" algn="tl">
                    <a:srgbClr val="000000">
                      <a:alpha val="43137"/>
                    </a:srgbClr>
                  </a:outerShdw>
                </a:effectLst>
              </a:rPr>
              <a:t>عن بعد (ا</a:t>
            </a:r>
            <a:r>
              <a:rPr lang="ar-IQ" b="1" dirty="0" smtClean="0">
                <a:solidFill>
                  <a:srgbClr val="FF0000"/>
                </a:solidFill>
                <a:effectLst>
                  <a:outerShdw blurRad="38100" dist="38100" dir="2700000" algn="tl">
                    <a:srgbClr val="000000">
                      <a:alpha val="43137"/>
                    </a:srgbClr>
                  </a:outerShdw>
                </a:effectLst>
              </a:rPr>
              <a:t>لالكتروني</a:t>
            </a:r>
            <a:r>
              <a:rPr lang="ar-IQ" b="1" dirty="0" smtClean="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a:p>
            <a:pPr algn="r" rtl="1"/>
            <a:r>
              <a:rPr lang="ar-IQ" b="1" dirty="0">
                <a:effectLst>
                  <a:outerShdw blurRad="38100" dist="38100" dir="2700000" algn="tl">
                    <a:srgbClr val="000000">
                      <a:alpha val="43137"/>
                    </a:srgbClr>
                  </a:outerShdw>
                </a:effectLst>
              </a:rPr>
              <a:t>المحور الثاني : معوقات </a:t>
            </a:r>
            <a:r>
              <a:rPr lang="ar-IQ" b="1" dirty="0" smtClean="0">
                <a:effectLst>
                  <a:outerShdw blurRad="38100" dist="38100" dir="2700000" algn="tl">
                    <a:srgbClr val="000000">
                      <a:alpha val="43137"/>
                    </a:srgbClr>
                  </a:outerShdw>
                </a:effectLst>
              </a:rPr>
              <a:t>التعلم عن بعد في </a:t>
            </a:r>
            <a:r>
              <a:rPr lang="ar-IQ" b="1" dirty="0">
                <a:effectLst>
                  <a:outerShdw blurRad="38100" dist="38100" dir="2700000" algn="tl">
                    <a:srgbClr val="000000">
                      <a:alpha val="43137"/>
                    </a:srgbClr>
                  </a:outerShdw>
                </a:effectLst>
              </a:rPr>
              <a:t>العراق</a:t>
            </a:r>
            <a:endParaRPr lang="en-US" b="1" dirty="0">
              <a:effectLst>
                <a:outerShdw blurRad="38100" dist="38100" dir="2700000" algn="tl">
                  <a:srgbClr val="000000">
                    <a:alpha val="43137"/>
                  </a:srgbClr>
                </a:outerShdw>
              </a:effectLst>
            </a:endParaRPr>
          </a:p>
          <a:p>
            <a:pPr algn="r" rtl="1"/>
            <a:r>
              <a:rPr lang="ar-IQ" b="1" dirty="0">
                <a:effectLst>
                  <a:outerShdw blurRad="38100" dist="38100" dir="2700000" algn="tl">
                    <a:srgbClr val="000000">
                      <a:alpha val="43137"/>
                    </a:srgbClr>
                  </a:outerShdw>
                </a:effectLst>
              </a:rPr>
              <a:t>المحور الثالث : الايجابيات والسلبيات في التعليم </a:t>
            </a:r>
            <a:r>
              <a:rPr lang="ar-IQ" b="1" dirty="0" smtClean="0">
                <a:effectLst>
                  <a:outerShdw blurRad="38100" dist="38100" dir="2700000" algn="tl">
                    <a:srgbClr val="000000">
                      <a:alpha val="43137"/>
                    </a:srgbClr>
                  </a:outerShdw>
                </a:effectLst>
              </a:rPr>
              <a:t>عن بعد (</a:t>
            </a:r>
            <a:r>
              <a:rPr lang="ar-IQ" b="1" dirty="0" smtClean="0">
                <a:solidFill>
                  <a:srgbClr val="FF0000"/>
                </a:solidFill>
                <a:effectLst>
                  <a:outerShdw blurRad="38100" dist="38100" dir="2700000" algn="tl">
                    <a:srgbClr val="000000">
                      <a:alpha val="43137"/>
                    </a:srgbClr>
                  </a:outerShdw>
                </a:effectLst>
              </a:rPr>
              <a:t>التعليم الالكتروني </a:t>
            </a:r>
            <a:r>
              <a:rPr lang="ar-IQ" b="1" dirty="0" smtClean="0">
                <a:effectLst>
                  <a:outerShdw blurRad="38100" dist="38100" dir="2700000" algn="tl">
                    <a:srgbClr val="000000">
                      <a:alpha val="43137"/>
                    </a:srgbClr>
                  </a:outerShdw>
                </a:effectLst>
              </a:rPr>
              <a:t>)</a:t>
            </a:r>
            <a:endParaRPr lang="en-US" b="1" dirty="0" smtClean="0">
              <a:effectLst>
                <a:outerShdw blurRad="38100" dist="38100" dir="2700000" algn="tl">
                  <a:srgbClr val="000000">
                    <a:alpha val="43137"/>
                  </a:srgbClr>
                </a:outerShdw>
              </a:effectLst>
            </a:endParaRPr>
          </a:p>
          <a:p>
            <a:pPr marL="0" indent="0" algn="r">
              <a:buNone/>
            </a:pPr>
            <a:endParaRPr lang="en-US" dirty="0"/>
          </a:p>
        </p:txBody>
      </p:sp>
    </p:spTree>
    <p:extLst>
      <p:ext uri="{BB962C8B-B14F-4D97-AF65-F5344CB8AC3E}">
        <p14:creationId xmlns:p14="http://schemas.microsoft.com/office/powerpoint/2010/main" val="2029975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4615" y="757351"/>
            <a:ext cx="3344386" cy="3344386"/>
          </a:xfrm>
        </p:spPr>
      </p:pic>
      <p:sp>
        <p:nvSpPr>
          <p:cNvPr id="6" name="Rectangle 5"/>
          <p:cNvSpPr/>
          <p:nvPr/>
        </p:nvSpPr>
        <p:spPr>
          <a:xfrm>
            <a:off x="4611188" y="378824"/>
            <a:ext cx="7249885" cy="5982788"/>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p:spPr>
        <p:style>
          <a:lnRef idx="1">
            <a:schemeClr val="accent3"/>
          </a:lnRef>
          <a:fillRef idx="3">
            <a:schemeClr val="accent3"/>
          </a:fillRef>
          <a:effectRef idx="2">
            <a:schemeClr val="accent3"/>
          </a:effectRef>
          <a:fontRef idx="minor">
            <a:schemeClr val="lt1"/>
          </a:fontRef>
        </p:style>
        <p:txBody>
          <a:bodyPr rtlCol="0" anchor="ctr"/>
          <a:lstStyle/>
          <a:p>
            <a:pPr algn="r" rtl="1"/>
            <a:r>
              <a:rPr lang="ar-IQ" sz="2000" b="1" dirty="0">
                <a:solidFill>
                  <a:schemeClr val="tx1"/>
                </a:solidFill>
                <a:effectLst>
                  <a:outerShdw blurRad="38100" dist="38100" dir="2700000" algn="tl">
                    <a:srgbClr val="000000">
                      <a:alpha val="43137"/>
                    </a:srgbClr>
                  </a:outerShdw>
                </a:effectLst>
              </a:rPr>
              <a:t>المحور الاول : انواع التعليم </a:t>
            </a:r>
            <a:r>
              <a:rPr lang="ar-IQ" sz="2000" b="1" dirty="0" smtClean="0">
                <a:solidFill>
                  <a:schemeClr val="tx1"/>
                </a:solidFill>
                <a:effectLst>
                  <a:outerShdw blurRad="38100" dist="38100" dir="2700000" algn="tl">
                    <a:srgbClr val="000000">
                      <a:alpha val="43137"/>
                    </a:srgbClr>
                  </a:outerShdw>
                </a:effectLst>
              </a:rPr>
              <a:t>عن بعد ( الالكتروني ):</a:t>
            </a:r>
            <a:endParaRPr lang="en-US" sz="2000" b="1" dirty="0">
              <a:solidFill>
                <a:schemeClr val="tx1"/>
              </a:solidFill>
              <a:effectLst>
                <a:outerShdw blurRad="38100" dist="38100" dir="2700000" algn="tl">
                  <a:srgbClr val="000000">
                    <a:alpha val="43137"/>
                  </a:srgbClr>
                </a:outerShdw>
              </a:effectLst>
            </a:endParaRPr>
          </a:p>
          <a:p>
            <a:pPr algn="r" rtl="1"/>
            <a:r>
              <a:rPr lang="ar-IQ" sz="2000" dirty="0">
                <a:solidFill>
                  <a:schemeClr val="tx1"/>
                </a:solidFill>
                <a:effectLst>
                  <a:outerShdw blurRad="38100" dist="38100" dir="2700000" algn="tl">
                    <a:srgbClr val="000000">
                      <a:alpha val="43137"/>
                    </a:srgbClr>
                  </a:outerShdw>
                </a:effectLst>
              </a:rPr>
              <a:t>يمكن التمييز بين ثلاث انواع رئيسية وهي </a:t>
            </a:r>
            <a:endParaRPr lang="en-US" sz="2000" dirty="0">
              <a:solidFill>
                <a:schemeClr val="tx1"/>
              </a:solidFill>
              <a:effectLst>
                <a:outerShdw blurRad="38100" dist="38100" dir="2700000" algn="tl">
                  <a:srgbClr val="000000">
                    <a:alpha val="43137"/>
                  </a:srgbClr>
                </a:outerShdw>
              </a:effectLst>
            </a:endParaRPr>
          </a:p>
          <a:p>
            <a:pPr algn="r" rtl="1"/>
            <a:r>
              <a:rPr lang="ar-IQ" sz="2000" b="1" dirty="0">
                <a:solidFill>
                  <a:srgbClr val="C00000"/>
                </a:solidFill>
                <a:effectLst>
                  <a:outerShdw blurRad="38100" dist="38100" dir="2700000" algn="tl">
                    <a:srgbClr val="000000">
                      <a:alpha val="43137"/>
                    </a:srgbClr>
                  </a:outerShdw>
                </a:effectLst>
              </a:rPr>
              <a:t>أ : التعليم الالكتروني المتزامن : </a:t>
            </a:r>
            <a:r>
              <a:rPr lang="ar-IQ" sz="2000" dirty="0">
                <a:solidFill>
                  <a:schemeClr val="tx1"/>
                </a:solidFill>
                <a:effectLst>
                  <a:outerShdw blurRad="38100" dist="38100" dir="2700000" algn="tl">
                    <a:srgbClr val="000000">
                      <a:alpha val="43137"/>
                    </a:srgbClr>
                  </a:outerShdw>
                </a:effectLst>
              </a:rPr>
              <a:t>ويشترط في هذا النوع تواجد المحاضر وايضا </a:t>
            </a:r>
            <a:r>
              <a:rPr lang="ar-IQ" sz="2000" dirty="0" smtClean="0">
                <a:solidFill>
                  <a:schemeClr val="tx1"/>
                </a:solidFill>
                <a:effectLst>
                  <a:outerShdw blurRad="38100" dist="38100" dir="2700000" algn="tl">
                    <a:srgbClr val="000000">
                      <a:alpha val="43137"/>
                    </a:srgbClr>
                  </a:outerShdw>
                </a:effectLst>
              </a:rPr>
              <a:t>المدرب </a:t>
            </a:r>
            <a:r>
              <a:rPr lang="ar-IQ" sz="2000" dirty="0">
                <a:solidFill>
                  <a:schemeClr val="tx1"/>
                </a:solidFill>
                <a:effectLst>
                  <a:outerShdw blurRad="38100" dist="38100" dir="2700000" algn="tl">
                    <a:srgbClr val="000000">
                      <a:alpha val="43137"/>
                    </a:srgbClr>
                  </a:outerShdw>
                </a:effectLst>
              </a:rPr>
              <a:t>مع الطالب او المتدرب في نفس الوقت ويتم التواصل بينهما ولكن ليس بالضرورة في نفس المكان ، ويعتمد هذا الاسلوب على استخدام الانترنيت كأداة ووسيلة رئيسية في العملية التعليمية لتوصيل وتبادل الافكار والمعلومات بين الطرفين .</a:t>
            </a:r>
            <a:endParaRPr lang="en-US" sz="2000" dirty="0">
              <a:solidFill>
                <a:schemeClr val="tx1"/>
              </a:solidFill>
              <a:effectLst>
                <a:outerShdw blurRad="38100" dist="38100" dir="2700000" algn="tl">
                  <a:srgbClr val="000000">
                    <a:alpha val="43137"/>
                  </a:srgbClr>
                </a:outerShdw>
              </a:effectLst>
            </a:endParaRPr>
          </a:p>
          <a:p>
            <a:pPr algn="r" rtl="1"/>
            <a:r>
              <a:rPr lang="ar-IQ" sz="2000" b="1" dirty="0">
                <a:solidFill>
                  <a:srgbClr val="C00000"/>
                </a:solidFill>
                <a:effectLst>
                  <a:outerShdw blurRad="38100" dist="38100" dir="2700000" algn="tl">
                    <a:srgbClr val="000000">
                      <a:alpha val="43137"/>
                    </a:srgbClr>
                  </a:outerShdw>
                </a:effectLst>
              </a:rPr>
              <a:t>ب: التعليم الالكتروني </a:t>
            </a:r>
            <a:r>
              <a:rPr lang="ar-IQ" sz="2000" b="1" dirty="0" smtClean="0">
                <a:solidFill>
                  <a:srgbClr val="C00000"/>
                </a:solidFill>
                <a:effectLst>
                  <a:outerShdw blurRad="38100" dist="38100" dir="2700000" algn="tl">
                    <a:srgbClr val="000000">
                      <a:alpha val="43137"/>
                    </a:srgbClr>
                  </a:outerShdw>
                </a:effectLst>
              </a:rPr>
              <a:t>غير </a:t>
            </a:r>
            <a:r>
              <a:rPr lang="ar-IQ" sz="2000" b="1" dirty="0">
                <a:solidFill>
                  <a:srgbClr val="C00000"/>
                </a:solidFill>
                <a:effectLst>
                  <a:outerShdw blurRad="38100" dist="38100" dir="2700000" algn="tl">
                    <a:srgbClr val="000000">
                      <a:alpha val="43137"/>
                    </a:srgbClr>
                  </a:outerShdw>
                </a:effectLst>
              </a:rPr>
              <a:t>متزامن : </a:t>
            </a:r>
            <a:r>
              <a:rPr lang="ar-IQ" sz="2000" dirty="0">
                <a:solidFill>
                  <a:schemeClr val="tx1"/>
                </a:solidFill>
                <a:effectLst>
                  <a:outerShdw blurRad="38100" dist="38100" dir="2700000" algn="tl">
                    <a:srgbClr val="000000">
                      <a:alpha val="43137"/>
                    </a:srgbClr>
                  </a:outerShdw>
                </a:effectLst>
              </a:rPr>
              <a:t>هذا النوع يكاد يكون مخالف للنوع الاول حيث لايتطلب تواجد المحاضر او المدرب في نفس التوقيت الذي يتواجد فيه الطالب أو المتدرب ، حيث يعتمد على تسجيل المحاضرات او الحصص الدراسية عبر الوسائل التقنية الحديثة المتاحة مثل البريد الالكتروني او مواقع التواصل الاجتماعي ، والتي من خلالها يستطيع الطالب ألاطلاع عليها في الوقت والزمان المناسب للطالب </a:t>
            </a:r>
            <a:r>
              <a:rPr lang="ar-IQ" sz="2000" dirty="0"/>
              <a:t>.</a:t>
            </a:r>
            <a:endParaRPr lang="en-US" sz="2000" dirty="0"/>
          </a:p>
          <a:p>
            <a:pPr algn="r" rtl="1"/>
            <a:r>
              <a:rPr lang="ar-IQ" sz="2000" b="1" dirty="0">
                <a:solidFill>
                  <a:srgbClr val="C00000"/>
                </a:solidFill>
                <a:effectLst>
                  <a:outerShdw blurRad="38100" dist="38100" dir="2700000" algn="tl">
                    <a:srgbClr val="000000">
                      <a:alpha val="43137"/>
                    </a:srgbClr>
                  </a:outerShdw>
                </a:effectLst>
              </a:rPr>
              <a:t>ج: التعليم الالكتروني المدمج : </a:t>
            </a:r>
            <a:r>
              <a:rPr lang="ar-IQ" sz="2000" dirty="0">
                <a:solidFill>
                  <a:schemeClr val="tx1"/>
                </a:solidFill>
                <a:effectLst>
                  <a:outerShdw blurRad="38100" dist="38100" dir="2700000" algn="tl">
                    <a:srgbClr val="000000">
                      <a:alpha val="43137"/>
                    </a:srgbClr>
                  </a:outerShdw>
                </a:effectLst>
              </a:rPr>
              <a:t>هذا النوع يجمع بين النوعين السابقين ويشمل مجموعة من الوسائط التي يتم تصميمها لتكمل بعضها البعض مثل برامجيات التعليم الافتراضي ( مثل </a:t>
            </a:r>
            <a:r>
              <a:rPr lang="en-US" sz="2000" dirty="0">
                <a:solidFill>
                  <a:schemeClr val="tx1"/>
                </a:solidFill>
                <a:effectLst>
                  <a:outerShdw blurRad="38100" dist="38100" dir="2700000" algn="tl">
                    <a:srgbClr val="000000">
                      <a:alpha val="43137"/>
                    </a:srgbClr>
                  </a:outerShdw>
                </a:effectLst>
              </a:rPr>
              <a:t>google meet ,zoom </a:t>
            </a:r>
            <a:r>
              <a:rPr lang="ar-IQ" sz="2000" dirty="0">
                <a:solidFill>
                  <a:schemeClr val="tx1"/>
                </a:solidFill>
                <a:effectLst>
                  <a:outerShdw blurRad="38100" dist="38100" dir="2700000" algn="tl">
                    <a:srgbClr val="000000">
                      <a:alpha val="43137"/>
                    </a:srgbClr>
                  </a:outerShdw>
                </a:effectLst>
              </a:rPr>
              <a:t> ) </a:t>
            </a:r>
            <a:endParaRPr lang="en-US" sz="20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97220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69" y="209007"/>
            <a:ext cx="3749039" cy="5878284"/>
          </a:xfrm>
        </p:spPr>
        <p:txBody>
          <a:bodyPr/>
          <a:lstStyle/>
          <a:p>
            <a:endParaRPr lang="en-US" dirty="0"/>
          </a:p>
        </p:txBody>
      </p:sp>
      <p:sp>
        <p:nvSpPr>
          <p:cNvPr id="3" name="Content Placeholder 2"/>
          <p:cNvSpPr>
            <a:spLocks noGrp="1"/>
          </p:cNvSpPr>
          <p:nvPr>
            <p:ph idx="1"/>
          </p:nvPr>
        </p:nvSpPr>
        <p:spPr>
          <a:xfrm>
            <a:off x="3971109" y="313509"/>
            <a:ext cx="8125097" cy="6544491"/>
          </a:xfrm>
        </p:spPr>
        <p:txBody>
          <a:bodyPr>
            <a:noAutofit/>
          </a:bodyPr>
          <a:lstStyle/>
          <a:p>
            <a:pPr algn="r" rtl="1"/>
            <a:endParaRPr lang="ar-IQ" sz="1400" b="1" u="sng" dirty="0" smtClean="0">
              <a:effectLst>
                <a:outerShdw blurRad="38100" dist="38100" dir="2700000" algn="tl">
                  <a:srgbClr val="000000">
                    <a:alpha val="43137"/>
                  </a:srgbClr>
                </a:outerShdw>
              </a:effectLst>
            </a:endParaRPr>
          </a:p>
          <a:p>
            <a:pPr algn="r" rtl="1"/>
            <a:r>
              <a:rPr lang="ar-IQ" sz="1800" b="1" dirty="0" smtClean="0">
                <a:effectLst>
                  <a:outerShdw blurRad="38100" dist="38100" dir="2700000" algn="tl">
                    <a:srgbClr val="000000">
                      <a:alpha val="43137"/>
                    </a:srgbClr>
                  </a:outerShdw>
                </a:effectLst>
              </a:rPr>
              <a:t>المحور </a:t>
            </a:r>
            <a:r>
              <a:rPr lang="ar-IQ" sz="1800" b="1" dirty="0">
                <a:effectLst>
                  <a:outerShdw blurRad="38100" dist="38100" dir="2700000" algn="tl">
                    <a:srgbClr val="000000">
                      <a:alpha val="43137"/>
                    </a:srgbClr>
                  </a:outerShdw>
                </a:effectLst>
              </a:rPr>
              <a:t>الثاني : معوقات التعليم </a:t>
            </a:r>
            <a:r>
              <a:rPr lang="ar-IQ" sz="1800" b="1" dirty="0" smtClean="0">
                <a:effectLst>
                  <a:outerShdw blurRad="38100" dist="38100" dir="2700000" algn="tl">
                    <a:srgbClr val="000000">
                      <a:alpha val="43137"/>
                    </a:srgbClr>
                  </a:outerShdw>
                </a:effectLst>
              </a:rPr>
              <a:t>عن بعد (الالكتروني) </a:t>
            </a:r>
            <a:r>
              <a:rPr lang="ar-IQ" sz="1800" b="1" dirty="0">
                <a:effectLst>
                  <a:outerShdw blurRad="38100" dist="38100" dir="2700000" algn="tl">
                    <a:srgbClr val="000000">
                      <a:alpha val="43137"/>
                    </a:srgbClr>
                  </a:outerShdw>
                </a:effectLst>
              </a:rPr>
              <a:t>في العراق : </a:t>
            </a:r>
            <a:endParaRPr lang="en-US" sz="1800" b="1" dirty="0">
              <a:effectLst>
                <a:outerShdw blurRad="38100" dist="38100" dir="2700000" algn="tl">
                  <a:srgbClr val="000000">
                    <a:alpha val="43137"/>
                  </a:srgbClr>
                </a:outerShdw>
              </a:effectLst>
            </a:endParaRPr>
          </a:p>
          <a:p>
            <a:pPr marL="0" indent="0" algn="r" rtl="1">
              <a:buNone/>
            </a:pPr>
            <a:r>
              <a:rPr lang="ar-IQ" sz="1600" b="1" dirty="0">
                <a:latin typeface="Arial" pitchFamily="34" charset="0"/>
                <a:cs typeface="Arial" pitchFamily="34" charset="0"/>
              </a:rPr>
              <a:t>ت</a:t>
            </a:r>
            <a:r>
              <a:rPr lang="ar-IQ" sz="1600" b="1" dirty="0" smtClean="0">
                <a:latin typeface="Arial" pitchFamily="34" charset="0"/>
                <a:cs typeface="Arial" pitchFamily="34" charset="0"/>
              </a:rPr>
              <a:t>واجه </a:t>
            </a:r>
            <a:r>
              <a:rPr lang="ar-IQ" sz="1600" b="1" dirty="0">
                <a:latin typeface="Arial" pitchFamily="34" charset="0"/>
                <a:cs typeface="Arial" pitchFamily="34" charset="0"/>
              </a:rPr>
              <a:t>المؤسسات التعليمية في الدول العربية بصفه عامة والعراق بصفة خاصة </a:t>
            </a:r>
            <a:r>
              <a:rPr lang="ar-IQ" sz="1600" b="1" dirty="0" smtClean="0">
                <a:latin typeface="Arial" pitchFamily="34" charset="0"/>
                <a:cs typeface="Arial" pitchFamily="34" charset="0"/>
              </a:rPr>
              <a:t>جملة من التحديات </a:t>
            </a:r>
            <a:r>
              <a:rPr lang="ar-IQ" sz="1600" b="1" dirty="0">
                <a:latin typeface="Arial" pitchFamily="34" charset="0"/>
                <a:cs typeface="Arial" pitchFamily="34" charset="0"/>
              </a:rPr>
              <a:t>والتي تقف عائقا لاستخدام التعليم الالكتروني منها :</a:t>
            </a:r>
            <a:endParaRPr lang="en-US" sz="1600" b="1" dirty="0">
              <a:latin typeface="Arial" pitchFamily="34" charset="0"/>
              <a:cs typeface="Arial" pitchFamily="34" charset="0"/>
            </a:endParaRPr>
          </a:p>
          <a:p>
            <a:pPr algn="r" rtl="1"/>
            <a:r>
              <a:rPr lang="ar-IQ" sz="1600" b="1" dirty="0">
                <a:solidFill>
                  <a:srgbClr val="FF0000"/>
                </a:solidFill>
                <a:effectLst>
                  <a:outerShdw blurRad="38100" dist="38100" dir="2700000" algn="tl">
                    <a:srgbClr val="000000">
                      <a:alpha val="43137"/>
                    </a:srgbClr>
                  </a:outerShdw>
                </a:effectLst>
                <a:latin typeface="Arial" pitchFamily="34" charset="0"/>
                <a:cs typeface="Arial" pitchFamily="34" charset="0"/>
              </a:rPr>
              <a:t>اولاً: البناء الاساسي التكنلوجي في العراق</a:t>
            </a:r>
            <a:r>
              <a:rPr lang="ar-IQ" sz="1600" b="1" dirty="0">
                <a:latin typeface="Arial" pitchFamily="34" charset="0"/>
                <a:cs typeface="Arial" pitchFamily="34" charset="0"/>
              </a:rPr>
              <a:t>: أن الواقع الذي </a:t>
            </a:r>
            <a:r>
              <a:rPr lang="ar-IQ" sz="1600" b="1" dirty="0" smtClean="0">
                <a:latin typeface="Arial" pitchFamily="34" charset="0"/>
                <a:cs typeface="Arial" pitchFamily="34" charset="0"/>
              </a:rPr>
              <a:t>نعيشه </a:t>
            </a:r>
            <a:r>
              <a:rPr lang="ar-IQ" sz="1600" b="1" dirty="0">
                <a:latin typeface="Arial" pitchFamily="34" charset="0"/>
                <a:cs typeface="Arial" pitchFamily="34" charset="0"/>
              </a:rPr>
              <a:t>ينذر بضعف أنتشار تقنيات الاتصال السريع وندرتها وعدم كفائتها بالمقارنة بوسائل الاتصال في الدول الغربية وهذا يلعب دور سلبي في زيادة المحتوى الالكتروني .</a:t>
            </a:r>
            <a:endParaRPr lang="en-US" sz="1600" b="1" dirty="0">
              <a:latin typeface="Arial" pitchFamily="34" charset="0"/>
              <a:cs typeface="Arial" pitchFamily="34" charset="0"/>
            </a:endParaRPr>
          </a:p>
          <a:p>
            <a:pPr algn="r" rtl="1"/>
            <a:r>
              <a:rPr lang="ar-IQ" sz="1600" b="1" dirty="0">
                <a:solidFill>
                  <a:srgbClr val="FF0000"/>
                </a:solidFill>
                <a:effectLst>
                  <a:outerShdw blurRad="38100" dist="38100" dir="2700000" algn="tl">
                    <a:srgbClr val="000000">
                      <a:alpha val="43137"/>
                    </a:srgbClr>
                  </a:outerShdw>
                </a:effectLst>
                <a:latin typeface="Arial" pitchFamily="34" charset="0"/>
                <a:cs typeface="Arial" pitchFamily="34" charset="0"/>
              </a:rPr>
              <a:t>ثانيا: التحديات على المستوى الاقتصادي </a:t>
            </a:r>
            <a:r>
              <a:rPr lang="ar-IQ" sz="1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والاكاديمي</a:t>
            </a:r>
            <a:r>
              <a:rPr lang="ar-IQ" sz="1600" b="1" dirty="0" smtClean="0">
                <a:latin typeface="Arial" pitchFamily="34" charset="0"/>
                <a:cs typeface="Arial" pitchFamily="34" charset="0"/>
              </a:rPr>
              <a:t>: </a:t>
            </a:r>
            <a:r>
              <a:rPr lang="ar-IQ" sz="1600" b="1" dirty="0">
                <a:latin typeface="Arial" pitchFamily="34" charset="0"/>
                <a:cs typeface="Arial" pitchFamily="34" charset="0"/>
              </a:rPr>
              <a:t>أن عدم توفر الاجهزة الكافية للطلاب في المؤسسات التعليمية حيث يعتبر استخدام الحاسوب مكلفا كما ان التعليم الحديث يتطلب أجهزة ذات مستوى عال ليتلائم مع البرامج </a:t>
            </a:r>
            <a:r>
              <a:rPr lang="ar-IQ" sz="1600" b="1" dirty="0" smtClean="0">
                <a:latin typeface="Arial" pitchFamily="34" charset="0"/>
                <a:cs typeface="Arial" pitchFamily="34" charset="0"/>
              </a:rPr>
              <a:t>المتطورة </a:t>
            </a:r>
            <a:endParaRPr lang="en-US" sz="1600" b="1" dirty="0">
              <a:latin typeface="Arial" pitchFamily="34" charset="0"/>
              <a:cs typeface="Arial" pitchFamily="34" charset="0"/>
            </a:endParaRPr>
          </a:p>
          <a:p>
            <a:pPr algn="r" rtl="1"/>
            <a:r>
              <a:rPr lang="ar-IQ" sz="1600" b="1" dirty="0">
                <a:latin typeface="Arial" pitchFamily="34" charset="0"/>
                <a:cs typeface="Arial" pitchFamily="34" charset="0"/>
              </a:rPr>
              <a:t>اضافة الى </a:t>
            </a:r>
            <a:r>
              <a:rPr lang="ar-IQ" sz="1600" b="1" dirty="0" smtClean="0">
                <a:latin typeface="Arial" pitchFamily="34" charset="0"/>
                <a:cs typeface="Arial" pitchFamily="34" charset="0"/>
              </a:rPr>
              <a:t>النقص </a:t>
            </a:r>
            <a:r>
              <a:rPr lang="ar-IQ" sz="1600" b="1" dirty="0">
                <a:latin typeface="Arial" pitchFamily="34" charset="0"/>
                <a:cs typeface="Arial" pitchFamily="34" charset="0"/>
              </a:rPr>
              <a:t>في الخبرات لدى بعض </a:t>
            </a:r>
            <a:r>
              <a:rPr lang="ar-IQ" sz="1600" b="1" dirty="0" smtClean="0">
                <a:latin typeface="Arial" pitchFamily="34" charset="0"/>
                <a:cs typeface="Arial" pitchFamily="34" charset="0"/>
              </a:rPr>
              <a:t>الاكاديميين </a:t>
            </a:r>
            <a:r>
              <a:rPr lang="ar-IQ" sz="1600" b="1" dirty="0">
                <a:latin typeface="Arial" pitchFamily="34" charset="0"/>
                <a:cs typeface="Arial" pitchFamily="34" charset="0"/>
              </a:rPr>
              <a:t>وخاصة على البرامج التعليمية وعدم التحاقهم بالدورات والمؤتمرات في نفس السياق من التحديات التى تواجهة التعليم الالكتروني .</a:t>
            </a:r>
            <a:endParaRPr lang="en-US" sz="1600" b="1" dirty="0">
              <a:latin typeface="Arial" pitchFamily="34" charset="0"/>
              <a:cs typeface="Arial" pitchFamily="34" charset="0"/>
            </a:endParaRPr>
          </a:p>
          <a:p>
            <a:pPr algn="r" rtl="1"/>
            <a:r>
              <a:rPr lang="ar-IQ" sz="1600" b="1" dirty="0">
                <a:solidFill>
                  <a:srgbClr val="FF0000"/>
                </a:solidFill>
                <a:effectLst>
                  <a:outerShdw blurRad="38100" dist="38100" dir="2700000" algn="tl">
                    <a:srgbClr val="000000">
                      <a:alpha val="43137"/>
                    </a:srgbClr>
                  </a:outerShdw>
                </a:effectLst>
                <a:latin typeface="Arial" pitchFamily="34" charset="0"/>
                <a:cs typeface="Arial" pitchFamily="34" charset="0"/>
              </a:rPr>
              <a:t>ثالثا : تحديات تقنية </a:t>
            </a:r>
            <a:r>
              <a:rPr lang="ar-IQ" sz="1600" b="1" dirty="0">
                <a:latin typeface="Arial" pitchFamily="34" charset="0"/>
                <a:cs typeface="Arial" pitchFamily="34" charset="0"/>
              </a:rPr>
              <a:t>: تتمثل في عدم قدرة مؤسسات التعليمية على انشاء شبكات واسعة وتوفير أعداد كبيرة من الاجهزة والمعدات .</a:t>
            </a:r>
            <a:endParaRPr lang="en-US" sz="1600" b="1" dirty="0">
              <a:latin typeface="Arial" pitchFamily="34" charset="0"/>
              <a:cs typeface="Arial" pitchFamily="34" charset="0"/>
            </a:endParaRPr>
          </a:p>
          <a:p>
            <a:pPr algn="r" rtl="1"/>
            <a:r>
              <a:rPr lang="ar-IQ" sz="1600" b="1" dirty="0">
                <a:solidFill>
                  <a:srgbClr val="FF0000"/>
                </a:solidFill>
                <a:effectLst>
                  <a:outerShdw blurRad="38100" dist="38100" dir="2700000" algn="tl">
                    <a:srgbClr val="000000">
                      <a:alpha val="43137"/>
                    </a:srgbClr>
                  </a:outerShdw>
                </a:effectLst>
                <a:latin typeface="Arial" pitchFamily="34" charset="0"/>
                <a:cs typeface="Arial" pitchFamily="34" charset="0"/>
              </a:rPr>
              <a:t>رابعا : تحديات تشريعية وقانونية </a:t>
            </a:r>
            <a:r>
              <a:rPr lang="ar-IQ" sz="1600" b="1" dirty="0">
                <a:latin typeface="Arial" pitchFamily="34" charset="0"/>
                <a:cs typeface="Arial" pitchFamily="34" charset="0"/>
              </a:rPr>
              <a:t>: التغيير والتوجه نحو التعليم </a:t>
            </a:r>
            <a:r>
              <a:rPr lang="ar-IQ" sz="1600" b="1" dirty="0" smtClean="0">
                <a:latin typeface="Arial" pitchFamily="34" charset="0"/>
                <a:cs typeface="Arial" pitchFamily="34" charset="0"/>
              </a:rPr>
              <a:t>عن بعد (الالكتروني) </a:t>
            </a:r>
            <a:r>
              <a:rPr lang="ar-IQ" sz="1600" b="1" dirty="0">
                <a:latin typeface="Arial" pitchFamily="34" charset="0"/>
                <a:cs typeface="Arial" pitchFamily="34" charset="0"/>
              </a:rPr>
              <a:t>يضمن ديناميكية النظام التعليمي ويواكب التطورات الحديثة ويضمن حرية التفكير وتحصيل المعرفة ويتطلب التوعية والتحفيز </a:t>
            </a:r>
            <a:r>
              <a:rPr lang="ar-IQ" sz="1600" b="1" dirty="0" smtClean="0">
                <a:latin typeface="Arial" pitchFamily="34" charset="0"/>
                <a:cs typeface="Arial" pitchFamily="34" charset="0"/>
              </a:rPr>
              <a:t>.. </a:t>
            </a:r>
            <a:r>
              <a:rPr lang="ar-IQ" sz="1600" b="1" dirty="0">
                <a:latin typeface="Arial" pitchFamily="34" charset="0"/>
                <a:cs typeface="Arial" pitchFamily="34" charset="0"/>
              </a:rPr>
              <a:t>وعليه يتطلب تشريع قانوني لغرض نشر التعليم </a:t>
            </a:r>
            <a:r>
              <a:rPr lang="ar-IQ" sz="1600" b="1" dirty="0" smtClean="0">
                <a:latin typeface="Arial" pitchFamily="34" charset="0"/>
                <a:cs typeface="Arial" pitchFamily="34" charset="0"/>
              </a:rPr>
              <a:t>عن بعد ( الالكتروني) </a:t>
            </a:r>
            <a:r>
              <a:rPr lang="ar-IQ" sz="1600" b="1" dirty="0">
                <a:latin typeface="Arial" pitchFamily="34" charset="0"/>
                <a:cs typeface="Arial" pitchFamily="34" charset="0"/>
              </a:rPr>
              <a:t>ومواكبة التطور .</a:t>
            </a:r>
            <a:endParaRPr lang="en-US" sz="1600" b="1" dirty="0">
              <a:latin typeface="Arial" pitchFamily="34" charset="0"/>
              <a:cs typeface="Arial" pitchFamily="34" charset="0"/>
            </a:endParaRPr>
          </a:p>
          <a:p>
            <a:pPr algn="r" rtl="1"/>
            <a:r>
              <a:rPr lang="ar-IQ" sz="1600" b="1" dirty="0">
                <a:solidFill>
                  <a:srgbClr val="FF0000"/>
                </a:solidFill>
                <a:effectLst>
                  <a:outerShdw blurRad="38100" dist="38100" dir="2700000" algn="tl">
                    <a:srgbClr val="000000">
                      <a:alpha val="43137"/>
                    </a:srgbClr>
                  </a:outerShdw>
                </a:effectLst>
                <a:latin typeface="Arial" pitchFamily="34" charset="0"/>
                <a:cs typeface="Arial" pitchFamily="34" charset="0"/>
              </a:rPr>
              <a:t>خامسا : سياسة التوعية والتمويل </a:t>
            </a:r>
            <a:r>
              <a:rPr lang="ar-IQ" sz="1600" b="1" dirty="0">
                <a:latin typeface="Arial" pitchFamily="34" charset="0"/>
                <a:cs typeface="Arial" pitchFamily="34" charset="0"/>
              </a:rPr>
              <a:t>:من الضروري جدا ان يتطلب وجود سياسة نوعية الهدف منها التحفيز والحزم وايضا توفير الموارد المالية اللازمة لهذا النوع من التعليم .</a:t>
            </a:r>
            <a:endParaRPr lang="en-US" sz="1600" b="1" dirty="0">
              <a:latin typeface="Arial" pitchFamily="34" charset="0"/>
              <a:cs typeface="Arial" pitchFamily="34" charset="0"/>
            </a:endParaRPr>
          </a:p>
          <a:p>
            <a:pPr algn="r" rtl="1"/>
            <a:r>
              <a:rPr lang="ar-IQ" sz="1600" b="1" dirty="0">
                <a:latin typeface="Arial" pitchFamily="34" charset="0"/>
                <a:cs typeface="Arial" pitchFamily="34" charset="0"/>
              </a:rPr>
              <a:t>تعتبر هذه جملة من التحديات التي يواجهها التعليم العراقي والعربي بصفة عامة وكان لابد من معالجتها بطريقة او باخرى لغرض مواكبة التطورات العلمية في مجال التعليم </a:t>
            </a:r>
            <a:r>
              <a:rPr lang="ar-IQ" sz="1600" b="1" dirty="0"/>
              <a:t>.</a:t>
            </a:r>
            <a:endParaRPr lang="en-US" sz="1600" b="1" dirty="0"/>
          </a:p>
          <a:p>
            <a:pPr algn="r"/>
            <a:endParaRPr lang="en-US" sz="14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068" y="117566"/>
            <a:ext cx="3749040" cy="5969725"/>
          </a:xfrm>
          <a:prstGeom prst="rect">
            <a:avLst/>
          </a:prstGeom>
        </p:spPr>
      </p:pic>
    </p:spTree>
    <p:extLst>
      <p:ext uri="{BB962C8B-B14F-4D97-AF65-F5344CB8AC3E}">
        <p14:creationId xmlns:p14="http://schemas.microsoft.com/office/powerpoint/2010/main" val="871017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1900263" cy="6191794"/>
          </a:xfrm>
        </p:spPr>
        <p:txBody>
          <a:bodyPr>
            <a:normAutofit fontScale="92500" lnSpcReduction="20000"/>
          </a:bodyPr>
          <a:lstStyle/>
          <a:p>
            <a:pPr algn="r" rtl="1"/>
            <a:r>
              <a:rPr lang="ar-IQ" b="1" dirty="0"/>
              <a:t>المحور الثالث : الايجابيات والسلبيات في </a:t>
            </a:r>
            <a:r>
              <a:rPr lang="ar-IQ" b="1" dirty="0" smtClean="0"/>
              <a:t>التعلم عن بعد (الالكتروني ) :</a:t>
            </a:r>
            <a:endParaRPr lang="en-US" b="1" dirty="0"/>
          </a:p>
          <a:p>
            <a:pPr algn="r" rtl="1"/>
            <a:r>
              <a:rPr lang="ar-IQ" b="1" dirty="0" smtClean="0">
                <a:solidFill>
                  <a:srgbClr val="FF0000"/>
                </a:solidFill>
                <a:effectLst>
                  <a:outerShdw blurRad="38100" dist="38100" dir="2700000" algn="tl">
                    <a:srgbClr val="000000">
                      <a:alpha val="43137"/>
                    </a:srgbClr>
                  </a:outerShdw>
                </a:effectLst>
              </a:rPr>
              <a:t> </a:t>
            </a:r>
            <a:r>
              <a:rPr lang="ar-IQ" b="1" dirty="0">
                <a:solidFill>
                  <a:srgbClr val="FF0000"/>
                </a:solidFill>
                <a:effectLst>
                  <a:outerShdw blurRad="38100" dist="38100" dir="2700000" algn="tl">
                    <a:srgbClr val="000000">
                      <a:alpha val="43137"/>
                    </a:srgbClr>
                  </a:outerShdw>
                </a:effectLst>
              </a:rPr>
              <a:t>الايجابيات في </a:t>
            </a:r>
            <a:r>
              <a:rPr lang="ar-IQ" b="1" dirty="0" smtClean="0">
                <a:solidFill>
                  <a:srgbClr val="FF0000"/>
                </a:solidFill>
                <a:effectLst>
                  <a:outerShdw blurRad="38100" dist="38100" dir="2700000" algn="tl">
                    <a:srgbClr val="000000">
                      <a:alpha val="43137"/>
                    </a:srgbClr>
                  </a:outerShdw>
                </a:effectLst>
              </a:rPr>
              <a:t>التعلم عن بعد ( التعليم </a:t>
            </a:r>
            <a:r>
              <a:rPr lang="ar-IQ" b="1" dirty="0">
                <a:solidFill>
                  <a:srgbClr val="FF0000"/>
                </a:solidFill>
                <a:effectLst>
                  <a:outerShdw blurRad="38100" dist="38100" dir="2700000" algn="tl">
                    <a:srgbClr val="000000">
                      <a:alpha val="43137"/>
                    </a:srgbClr>
                  </a:outerShdw>
                </a:effectLst>
              </a:rPr>
              <a:t>الالكتروني </a:t>
            </a:r>
            <a:r>
              <a:rPr lang="ar-IQ" b="1" dirty="0" smtClean="0">
                <a:solidFill>
                  <a:srgbClr val="FF0000"/>
                </a:solidFill>
                <a:effectLst>
                  <a:outerShdw blurRad="38100" dist="38100" dir="2700000" algn="tl">
                    <a:srgbClr val="000000">
                      <a:alpha val="43137"/>
                    </a:srgbClr>
                  </a:outerShdw>
                </a:effectLst>
              </a:rPr>
              <a:t>) تتمثل في </a:t>
            </a:r>
            <a:r>
              <a:rPr lang="ar-IQ" b="1" dirty="0" err="1" smtClean="0">
                <a:solidFill>
                  <a:srgbClr val="FF0000"/>
                </a:solidFill>
                <a:effectLst>
                  <a:outerShdw blurRad="38100" dist="38100" dir="2700000" algn="tl">
                    <a:srgbClr val="000000">
                      <a:alpha val="43137"/>
                    </a:srgbClr>
                  </a:outerShdw>
                </a:effectLst>
              </a:rPr>
              <a:t>الإتي</a:t>
            </a:r>
            <a:r>
              <a:rPr lang="ar-IQ" b="1" dirty="0" smtClean="0">
                <a:solidFill>
                  <a:srgbClr val="FF0000"/>
                </a:solidFill>
                <a:effectLst>
                  <a:outerShdw blurRad="38100" dist="38100" dir="2700000" algn="tl">
                    <a:srgbClr val="000000">
                      <a:alpha val="43137"/>
                    </a:srgbClr>
                  </a:outerShdw>
                </a:effectLst>
              </a:rPr>
              <a:t>: </a:t>
            </a:r>
            <a:endParaRPr lang="en-US" dirty="0">
              <a:solidFill>
                <a:srgbClr val="FF0000"/>
              </a:solidFill>
              <a:effectLst>
                <a:outerShdw blurRad="38100" dist="38100" dir="2700000" algn="tl">
                  <a:srgbClr val="000000">
                    <a:alpha val="43137"/>
                  </a:srgbClr>
                </a:outerShdw>
              </a:effectLst>
            </a:endParaRPr>
          </a:p>
          <a:p>
            <a:pPr lvl="0" algn="r" rtl="1"/>
            <a:r>
              <a:rPr lang="ar-IQ" dirty="0"/>
              <a:t>المرونه في أختيار الزمان والمكان المناسبين حيث ان لكل طالب حرية الاختيار حسب الظروف الخاصة .</a:t>
            </a:r>
            <a:endParaRPr lang="en-US" dirty="0"/>
          </a:p>
          <a:p>
            <a:pPr lvl="0" algn="r" rtl="1"/>
            <a:r>
              <a:rPr lang="ar-IQ" dirty="0"/>
              <a:t>توفير فرص التفاعل بين المتعلمين من خلال استخدام منتديات المناقشة .</a:t>
            </a:r>
            <a:endParaRPr lang="en-US" dirty="0"/>
          </a:p>
          <a:p>
            <a:pPr lvl="0" algn="r" rtl="1"/>
            <a:r>
              <a:rPr lang="ar-IQ" dirty="0"/>
              <a:t>يحفز الطلبة على التفاعل مع الاخرين حيث يسهل التواصل ويحسن العلاقات التي تدعم التعليم .</a:t>
            </a:r>
            <a:endParaRPr lang="en-US" dirty="0"/>
          </a:p>
          <a:p>
            <a:pPr lvl="0" algn="r" rtl="1"/>
            <a:r>
              <a:rPr lang="ar-IQ" dirty="0"/>
              <a:t>ينظر التعليم الالكتروني في الاعتبار . الفروق الفردية بين المتعلمين حيث يفضل البعض التركيز على اجزاء معينة من الدورة بينما يستعد اخرون للمراجعة فقط </a:t>
            </a:r>
            <a:endParaRPr lang="en-US" dirty="0"/>
          </a:p>
          <a:p>
            <a:pPr lvl="0" algn="r" rtl="1"/>
            <a:r>
              <a:rPr lang="ar-IQ" dirty="0"/>
              <a:t>يساعد التعليم الالكتروني على تعويض ندرة اعضاء هيئة التدريس .</a:t>
            </a:r>
            <a:endParaRPr lang="en-US" dirty="0"/>
          </a:p>
          <a:p>
            <a:pPr algn="r" rtl="1"/>
            <a:r>
              <a:rPr lang="ar-IQ" dirty="0"/>
              <a:t>كانت هذه اهم الايجابيات في التعليم الالكتروني </a:t>
            </a:r>
            <a:endParaRPr lang="en-US" dirty="0"/>
          </a:p>
          <a:p>
            <a:pPr lvl="0" algn="r" rtl="1"/>
            <a:r>
              <a:rPr lang="ar-IQ" b="1" dirty="0">
                <a:solidFill>
                  <a:srgbClr val="FF0000"/>
                </a:solidFill>
                <a:effectLst>
                  <a:outerShdw blurRad="38100" dist="38100" dir="2700000" algn="tl">
                    <a:srgbClr val="000000">
                      <a:alpha val="43137"/>
                    </a:srgbClr>
                  </a:outerShdw>
                </a:effectLst>
              </a:rPr>
              <a:t>أما </a:t>
            </a:r>
            <a:r>
              <a:rPr lang="ar-IQ" b="1" dirty="0" smtClean="0">
                <a:solidFill>
                  <a:srgbClr val="FF0000"/>
                </a:solidFill>
                <a:effectLst>
                  <a:outerShdw blurRad="38100" dist="38100" dir="2700000" algn="tl">
                    <a:srgbClr val="000000">
                      <a:alpha val="43137"/>
                    </a:srgbClr>
                  </a:outerShdw>
                </a:effectLst>
              </a:rPr>
              <a:t>في إطار السلبيات  </a:t>
            </a:r>
            <a:r>
              <a:rPr lang="ar-IQ" b="1" dirty="0">
                <a:solidFill>
                  <a:srgbClr val="FF0000"/>
                </a:solidFill>
              </a:rPr>
              <a:t>:</a:t>
            </a:r>
            <a:endParaRPr lang="en-US" dirty="0">
              <a:solidFill>
                <a:srgbClr val="FF0000"/>
              </a:solidFill>
            </a:endParaRPr>
          </a:p>
          <a:p>
            <a:pPr lvl="0" algn="r" rtl="1"/>
            <a:r>
              <a:rPr lang="ar-IQ" dirty="0"/>
              <a:t>التعليم الالكتروني يجعل المتعلمين يخضعون للتأمل والبعد فضلا عن نقص </a:t>
            </a:r>
            <a:r>
              <a:rPr lang="ar-IQ" dirty="0" smtClean="0"/>
              <a:t>التفاعل و </a:t>
            </a:r>
            <a:r>
              <a:rPr lang="ar-IQ" dirty="0"/>
              <a:t>العلاقات لذلك يتطلب الامر حافزاً قويا ومهارات أدارة الوقت من اجل تقليل ألاثار .</a:t>
            </a:r>
            <a:endParaRPr lang="en-US" dirty="0"/>
          </a:p>
          <a:p>
            <a:pPr lvl="0" algn="r" rtl="1"/>
            <a:r>
              <a:rPr lang="ar-IQ" dirty="0"/>
              <a:t>طريقة التعليم </a:t>
            </a:r>
            <a:r>
              <a:rPr lang="ar-IQ" dirty="0" smtClean="0"/>
              <a:t>الالكتروني </a:t>
            </a:r>
            <a:r>
              <a:rPr lang="ar-IQ" dirty="0"/>
              <a:t>اقل فعالية من التعليم التقليدي (( الحضوري))</a:t>
            </a:r>
            <a:endParaRPr lang="en-US" dirty="0"/>
          </a:p>
          <a:p>
            <a:pPr lvl="0" algn="r" rtl="1"/>
            <a:r>
              <a:rPr lang="ar-IQ" dirty="0"/>
              <a:t>عندما يتعلق الامر بتحسين مهارات الاتصال لدى المتعلم قد يكون للتعليم الالكتروني تاثيرا سلبيا .</a:t>
            </a:r>
            <a:endParaRPr lang="en-US" dirty="0"/>
          </a:p>
          <a:p>
            <a:pPr lvl="0" algn="r" rtl="1"/>
            <a:r>
              <a:rPr lang="ar-IQ" dirty="0"/>
              <a:t>من الصعب التحكم في انشطة </a:t>
            </a:r>
            <a:r>
              <a:rPr lang="ar-IQ" u="sng" dirty="0">
                <a:effectLst>
                  <a:outerShdw blurRad="38100" dist="38100" dir="2700000" algn="tl">
                    <a:srgbClr val="000000">
                      <a:alpha val="43137"/>
                    </a:srgbClr>
                  </a:outerShdw>
                </a:effectLst>
              </a:rPr>
              <a:t>مثل الغش او تنظيمها </a:t>
            </a:r>
            <a:r>
              <a:rPr lang="ar-IQ" dirty="0"/>
              <a:t>عند استخدام التعليم الالكتروني .</a:t>
            </a:r>
            <a:endParaRPr lang="en-US" dirty="0"/>
          </a:p>
          <a:p>
            <a:pPr lvl="0" algn="r" rtl="1"/>
            <a:r>
              <a:rPr lang="ar-IQ" dirty="0"/>
              <a:t>يؤثر التعليم الالكتروني سلبا على مهارات التنشئة الاجتماعية ويحد من دور </a:t>
            </a:r>
            <a:r>
              <a:rPr lang="ar-IQ" dirty="0" smtClean="0"/>
              <a:t>المدربين( المحاضرين) </a:t>
            </a:r>
            <a:r>
              <a:rPr lang="ar-IQ" dirty="0"/>
              <a:t>في العملية التعليمية .</a:t>
            </a:r>
            <a:endParaRPr lang="en-US" dirty="0"/>
          </a:p>
          <a:p>
            <a:pPr algn="r"/>
            <a:endParaRPr lang="en-US" dirty="0"/>
          </a:p>
        </p:txBody>
      </p:sp>
    </p:spTree>
    <p:extLst>
      <p:ext uri="{BB962C8B-B14F-4D97-AF65-F5344CB8AC3E}">
        <p14:creationId xmlns:p14="http://schemas.microsoft.com/office/powerpoint/2010/main" val="2126903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29" y="130630"/>
            <a:ext cx="11678194" cy="5799908"/>
          </a:xfrm>
        </p:spPr>
        <p:txBody>
          <a:bodyPr/>
          <a:lstStyle/>
          <a:p>
            <a:pPr algn="r" rtl="1"/>
            <a:r>
              <a:rPr lang="ar-IQ" b="1" dirty="0"/>
              <a:t>الخاتمة :</a:t>
            </a:r>
            <a:endParaRPr lang="en-US" dirty="0"/>
          </a:p>
          <a:p>
            <a:pPr algn="r" rtl="1"/>
            <a:r>
              <a:rPr lang="ar-SA" dirty="0"/>
              <a:t>قد أصبح </a:t>
            </a:r>
            <a:r>
              <a:rPr lang="ar-SA" dirty="0" smtClean="0"/>
              <a:t>التعلم</a:t>
            </a:r>
            <a:r>
              <a:rPr lang="ar-IQ" dirty="0" smtClean="0"/>
              <a:t> عن بعد( التعليم</a:t>
            </a:r>
            <a:r>
              <a:rPr lang="ar-SA" dirty="0" smtClean="0"/>
              <a:t> الإلكتروني</a:t>
            </a:r>
            <a:r>
              <a:rPr lang="ar-IQ" dirty="0" smtClean="0"/>
              <a:t>)</a:t>
            </a:r>
            <a:r>
              <a:rPr lang="ar-SA" dirty="0" smtClean="0"/>
              <a:t> </a:t>
            </a:r>
            <a:r>
              <a:rPr lang="ar-SA" dirty="0"/>
              <a:t>جزءاً لا غنى عنه من التعليم اليوم.  ولأن التكنولوجيا وجدت طريقها إلى كل جزء من حياتنا، فمن الطبيعي أن تلعب دوراً كبيراً في المدارس والجامعات أيضا.  وقد ظهرت الآن منصات التعليم الإلكتروني لتلبية احتياجات المدارس والمعلمين </a:t>
            </a:r>
            <a:r>
              <a:rPr lang="ar-SA" dirty="0" smtClean="0"/>
              <a:t>واس</a:t>
            </a:r>
            <a:r>
              <a:rPr lang="ar-IQ" dirty="0" err="1" smtClean="0"/>
              <a:t>اتذة</a:t>
            </a:r>
            <a:r>
              <a:rPr lang="ar-SA" dirty="0" smtClean="0"/>
              <a:t> </a:t>
            </a:r>
            <a:r>
              <a:rPr lang="ar-SA" dirty="0"/>
              <a:t>الجامعات  في مختلف أنحاء العالم.  وقد أدى الدمج بين التعليم </a:t>
            </a:r>
            <a:r>
              <a:rPr lang="ar-IQ" dirty="0" smtClean="0"/>
              <a:t>الحضوري</a:t>
            </a:r>
            <a:r>
              <a:rPr lang="ar-SA" dirty="0" smtClean="0"/>
              <a:t> </a:t>
            </a:r>
            <a:r>
              <a:rPr lang="ar-SA" dirty="0"/>
              <a:t>والتعلم </a:t>
            </a:r>
            <a:r>
              <a:rPr lang="ar-IQ" dirty="0" smtClean="0"/>
              <a:t>عن بعد (</a:t>
            </a:r>
            <a:r>
              <a:rPr lang="ar-SA" dirty="0" smtClean="0"/>
              <a:t>الإلكتروني</a:t>
            </a:r>
            <a:r>
              <a:rPr lang="ar-IQ" dirty="0" smtClean="0"/>
              <a:t>) </a:t>
            </a:r>
            <a:r>
              <a:rPr lang="ar-SA" dirty="0" smtClean="0"/>
              <a:t> </a:t>
            </a:r>
            <a:r>
              <a:rPr lang="ar-SA" dirty="0"/>
              <a:t>إلى رفع قيمة التعلم عن بُعد كمفهوم وجعلت منه أكثر جدوى وفعالية</a:t>
            </a:r>
            <a:r>
              <a:rPr lang="en-US" dirty="0"/>
              <a:t>. </a:t>
            </a:r>
          </a:p>
          <a:p>
            <a:pPr algn="r" rtl="1"/>
            <a:r>
              <a:rPr lang="ar-SA" dirty="0"/>
              <a:t>إذا كنت استاذا فقد حان الوقت لإعادة التفكير في كيفية دمج التكنولوجيا في منهجك الدراسي ووسائل التعليم اليومية الخاصة بك.  ويمكن أن يتجلى ذلك في عدة جوانب من التعليم، بما في ذلك إدماج التكنولوجيا في الفصول والأنشطة اليومية بل وحتى في  التقييمات</a:t>
            </a:r>
            <a:r>
              <a:rPr lang="en-US" dirty="0"/>
              <a:t>. </a:t>
            </a:r>
          </a:p>
          <a:p>
            <a:pPr algn="r" rtl="1"/>
            <a:r>
              <a:rPr lang="ar-SA" dirty="0"/>
              <a:t>لقد تم إثبات أن التقنية في التعلم تساعد الطلاب على تحقيق درجات أعلى بسبب مشاركتهم المتزايدة مع باقي الطلاب جميعاً وتوفر الوقت للمعلمين مما يساعدهم على التركيز بشكل أفضل على الطلاب حتى يتم تحديد احتياجاتهم والفجوات في الاستيعاب</a:t>
            </a:r>
            <a:r>
              <a:rPr lang="en-US" dirty="0"/>
              <a:t>.  </a:t>
            </a:r>
            <a:endParaRPr lang="ar-IQ" dirty="0" smtClean="0"/>
          </a:p>
          <a:p>
            <a:pPr marL="0" indent="0" algn="r" rtl="1">
              <a:buNone/>
            </a:pPr>
            <a:r>
              <a:rPr lang="ar-IQ" dirty="0"/>
              <a:t> </a:t>
            </a:r>
            <a:endParaRPr lang="en-US" dirty="0"/>
          </a:p>
          <a:p>
            <a:pPr algn="r"/>
            <a:endParaRPr lang="en-US" dirty="0"/>
          </a:p>
        </p:txBody>
      </p:sp>
    </p:spTree>
    <p:extLst>
      <p:ext uri="{BB962C8B-B14F-4D97-AF65-F5344CB8AC3E}">
        <p14:creationId xmlns:p14="http://schemas.microsoft.com/office/powerpoint/2010/main" val="2636471272"/>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eadlines" id="{3841520A-25F2-4EB8-BE4C-611DB5ABEED9}" vid="{ECD25A4C-D97E-4C12-84B1-63580BFFAEEB}"/>
    </a:ext>
  </a:extLst>
</a:theme>
</file>

<file path=docProps/app.xml><?xml version="1.0" encoding="utf-8"?>
<Properties xmlns="http://schemas.openxmlformats.org/officeDocument/2006/extended-properties" xmlns:vt="http://schemas.openxmlformats.org/officeDocument/2006/docPropsVTypes">
  <Template>Headlines</Template>
  <TotalTime>165</TotalTime>
  <Words>875</Words>
  <Application>Microsoft Office PowerPoint</Application>
  <PresentationFormat>Custom</PresentationFormat>
  <Paragraphs>46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Headlines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Sinan</dc:creator>
  <cp:lastModifiedBy>user</cp:lastModifiedBy>
  <cp:revision>19</cp:revision>
  <dcterms:created xsi:type="dcterms:W3CDTF">2017-04-08T11:34:20Z</dcterms:created>
  <dcterms:modified xsi:type="dcterms:W3CDTF">2022-01-25T16:51:09Z</dcterms:modified>
</cp:coreProperties>
</file>