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6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69" r:id="rId15"/>
    <p:sldId id="270" r:id="rId16"/>
    <p:sldId id="272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8" d="100"/>
          <a:sy n="78" d="100"/>
        </p:scale>
        <p:origin x="432" y="-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B4624-2658-43B7-9082-7923C2A7C496}" type="datetimeFigureOut">
              <a:rPr lang="en-GB" smtClean="0"/>
              <a:t>25/01/2026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6876D-76A0-425C-8556-496603F1ED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3740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B4624-2658-43B7-9082-7923C2A7C496}" type="datetimeFigureOut">
              <a:rPr lang="en-GB" smtClean="0"/>
              <a:t>25/01/2026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6876D-76A0-425C-8556-496603F1ED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6852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B4624-2658-43B7-9082-7923C2A7C496}" type="datetimeFigureOut">
              <a:rPr lang="en-GB" smtClean="0"/>
              <a:t>25/01/2026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6876D-76A0-425C-8556-496603F1ED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6525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B4624-2658-43B7-9082-7923C2A7C496}" type="datetimeFigureOut">
              <a:rPr lang="en-GB" smtClean="0"/>
              <a:t>25/01/2026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6876D-76A0-425C-8556-496603F1ED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91148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B4624-2658-43B7-9082-7923C2A7C496}" type="datetimeFigureOut">
              <a:rPr lang="en-GB" smtClean="0"/>
              <a:t>25/01/2026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6876D-76A0-425C-8556-496603F1ED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2838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B4624-2658-43B7-9082-7923C2A7C496}" type="datetimeFigureOut">
              <a:rPr lang="en-GB" smtClean="0"/>
              <a:t>25/01/2026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6876D-76A0-425C-8556-496603F1ED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86911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B4624-2658-43B7-9082-7923C2A7C496}" type="datetimeFigureOut">
              <a:rPr lang="en-GB" smtClean="0"/>
              <a:t>25/01/2026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6876D-76A0-425C-8556-496603F1ED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47157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B4624-2658-43B7-9082-7923C2A7C496}" type="datetimeFigureOut">
              <a:rPr lang="en-GB" smtClean="0"/>
              <a:t>25/01/2026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6876D-76A0-425C-8556-496603F1ED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84631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B4624-2658-43B7-9082-7923C2A7C496}" type="datetimeFigureOut">
              <a:rPr lang="en-GB" smtClean="0"/>
              <a:t>25/01/2026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6876D-76A0-425C-8556-496603F1ED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1641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B4624-2658-43B7-9082-7923C2A7C496}" type="datetimeFigureOut">
              <a:rPr lang="en-GB" smtClean="0"/>
              <a:t>25/01/2026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816876D-76A0-425C-8556-496603F1ED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3621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B4624-2658-43B7-9082-7923C2A7C496}" type="datetimeFigureOut">
              <a:rPr lang="en-GB" smtClean="0"/>
              <a:t>25/01/2026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6876D-76A0-425C-8556-496603F1ED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6370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B4624-2658-43B7-9082-7923C2A7C496}" type="datetimeFigureOut">
              <a:rPr lang="en-GB" smtClean="0"/>
              <a:t>25/01/2026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6876D-76A0-425C-8556-496603F1ED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5374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B4624-2658-43B7-9082-7923C2A7C496}" type="datetimeFigureOut">
              <a:rPr lang="en-GB" smtClean="0"/>
              <a:t>25/01/2026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6876D-76A0-425C-8556-496603F1ED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4041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B4624-2658-43B7-9082-7923C2A7C496}" type="datetimeFigureOut">
              <a:rPr lang="en-GB" smtClean="0"/>
              <a:t>25/01/2026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6876D-76A0-425C-8556-496603F1ED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3940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B4624-2658-43B7-9082-7923C2A7C496}" type="datetimeFigureOut">
              <a:rPr lang="en-GB" smtClean="0"/>
              <a:t>25/01/2026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6876D-76A0-425C-8556-496603F1ED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293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B4624-2658-43B7-9082-7923C2A7C496}" type="datetimeFigureOut">
              <a:rPr lang="en-GB" smtClean="0"/>
              <a:t>25/01/2026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6876D-76A0-425C-8556-496603F1ED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6373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B4624-2658-43B7-9082-7923C2A7C496}" type="datetimeFigureOut">
              <a:rPr lang="en-GB" smtClean="0"/>
              <a:t>25/01/2026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6876D-76A0-425C-8556-496603F1ED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5951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7FB4624-2658-43B7-9082-7923C2A7C496}" type="datetimeFigureOut">
              <a:rPr lang="en-GB" smtClean="0"/>
              <a:t>25/01/2026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816876D-76A0-425C-8556-496603F1ED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5290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850AF-E302-B2A1-7F03-4CFCE9D8B2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3226" y="516194"/>
            <a:ext cx="6843252" cy="3480620"/>
          </a:xfrm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pPr marL="0" marR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br>
              <a:rPr lang="ar-IQ" sz="3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br>
              <a:rPr lang="ar-IQ" sz="3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br>
              <a:rPr lang="ar-IQ" sz="3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br>
              <a:rPr lang="ar-IQ" sz="3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br>
              <a:rPr lang="ar-IQ" sz="3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br>
              <a:rPr lang="ar-IQ" sz="3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br>
              <a:rPr lang="ar-IQ" sz="3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br>
              <a:rPr lang="ar-IQ" sz="3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br>
              <a:rPr kumimoji="0" lang="ar-IQ" sz="4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كيفية كتابة </a:t>
            </a: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فصل مراجعة الادبيات السابقة في اطار</a:t>
            </a:r>
            <a:r>
              <a:rPr kumimoji="0" lang="ar-IQ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يح الدكتوراة في العلوم الانسانية</a:t>
            </a:r>
            <a:br>
              <a:rPr kumimoji="0" lang="ar-IQ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br>
              <a:rPr lang="en-GB" sz="4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endParaRPr lang="en-GB" sz="40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A907DF-1EBA-57FE-AAFD-825DEFD9D5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40710" y="4955458"/>
            <a:ext cx="7005484" cy="1238864"/>
          </a:xfrm>
        </p:spPr>
        <p:txBody>
          <a:bodyPr>
            <a:normAutofit/>
          </a:bodyPr>
          <a:lstStyle/>
          <a:p>
            <a:pPr algn="ctr"/>
            <a:r>
              <a:rPr lang="ar-IQ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أ.د.أزهار نوري فجر  و   م.م. دعاء حسين حمودي</a:t>
            </a:r>
            <a:br>
              <a:rPr lang="ar-IQ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ar-IQ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جامعة بغداد / كلية التربية ابن رشد للعلوم الانسانية</a:t>
            </a:r>
            <a:br>
              <a:rPr lang="ar-IQ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ar-IQ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26/ 1/ 2026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096203-F8D4-6A35-E886-ED9329FB51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3043" y="1205681"/>
            <a:ext cx="2536725" cy="202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03856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5132E-9FED-2827-64C2-34F7AF7B3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58346"/>
            <a:ext cx="10018713" cy="1087395"/>
          </a:xfrm>
        </p:spPr>
        <p:txBody>
          <a:bodyPr>
            <a:normAutofit fontScale="90000"/>
          </a:bodyPr>
          <a:lstStyle/>
          <a:p>
            <a:pPr marL="0" marR="0" lvl="0" indent="-22860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/>
              <a:defRPr/>
            </a:pPr>
            <a:r>
              <a:rPr kumimoji="0" lang="ar-IQ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التوثيق الصحيح</a:t>
            </a:r>
            <a:b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F9B93B-255B-A3FC-7713-02D8584EF7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165123"/>
            <a:ext cx="9869489" cy="5223320"/>
          </a:xfrm>
        </p:spPr>
        <p:txBody>
          <a:bodyPr/>
          <a:lstStyle/>
          <a:p>
            <a:pPr marL="0" marR="0" lvl="0" indent="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ar-SA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احرص على اتباع نظام التوثيق المناسب الذي يُطلب في جامعتك</a:t>
            </a:r>
            <a:r>
              <a:rPr lang="ar-IQ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APA</a:t>
            </a:r>
            <a:r>
              <a:rPr lang="ar-SA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، </a:t>
            </a:r>
            <a:r>
              <a:rPr lang="en-GB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MLA</a:t>
            </a:r>
            <a:r>
              <a:rPr lang="ar-SA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، </a:t>
            </a:r>
            <a:r>
              <a:rPr lang="en-GB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Chicago</a:t>
            </a:r>
            <a:r>
              <a:rPr lang="ar-SA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، إلخ</a:t>
            </a:r>
            <a:r>
              <a:rPr lang="ar-IQ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تأكد من توثيق جميع المصادر التي اعتمدت عليها بدقة، سواء كانت اقتباسات مباشرة أو غير مباشرة</a:t>
            </a:r>
            <a:r>
              <a:rPr lang="en-GB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342900" marR="0" lvl="0" indent="-34290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GB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C51DED-E229-C2C5-E568-3E6EB3C53D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1676" y="4324864"/>
            <a:ext cx="2684207" cy="177785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BE771F4-9B32-E144-92E7-DE4F21B467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7271" y="4324864"/>
            <a:ext cx="2409826" cy="170837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84B447F-AC86-D0ED-233A-CAF708F862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2587" y="4213654"/>
            <a:ext cx="2409825" cy="1958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0135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0F9CE-9C69-8248-A391-8F9F47542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-22860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مثال على بنية فصل مراجعة الأدبيات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b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A0A6A7-F562-2BF9-C141-2BAAB9D962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marR="0" lvl="0" indent="-34290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ar-S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المقدمة</a:t>
            </a:r>
            <a:r>
              <a:rPr lang="en-GB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ar-SA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تقديم موجز عن أهمية مراجعة الأدبيات</a:t>
            </a:r>
            <a:r>
              <a:rPr lang="en-GB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ar-S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الموضوع الأول</a:t>
            </a:r>
            <a:r>
              <a:rPr lang="en-GB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ar-SA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تلخيص الدراسات المرتبطة بهذا الجانب وتحليلها</a:t>
            </a:r>
            <a:r>
              <a:rPr lang="en-GB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ar-S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الموضوع الثاني</a:t>
            </a:r>
            <a:r>
              <a:rPr lang="en-GB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ar-SA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تلخيص الدراسات الأخرى المرتبطة وتحليلها</a:t>
            </a:r>
            <a:r>
              <a:rPr lang="en-GB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ar-S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الفجوات البحثية</a:t>
            </a:r>
            <a:r>
              <a:rPr lang="en-GB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ar-SA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تحديد ما لم تتطرق إليه الدراسات السابقة</a:t>
            </a:r>
            <a:r>
              <a:rPr lang="en-GB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ar-S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الخاتمة</a:t>
            </a:r>
            <a:r>
              <a:rPr lang="en-GB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ar-SA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تلخيص النقاط الرئيسية وتوجيه القارئ نحو الفصل التالي</a:t>
            </a:r>
            <a:r>
              <a:rPr lang="en-GB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ar-SA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باتباع هذه الخطوات، ستكون قادراً على كتابة فصل قوي ومتكامل عن مراجعة الأدبيات السابقة يعكس معرفتك العميقة بالمجال وتوجيه بحثك بشكل علمي ومدروس</a:t>
            </a:r>
            <a:r>
              <a:rPr lang="en-GB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546357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66CA8-C464-E125-A0D5-51CAB5158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85800" marR="0" lvl="1" indent="-228600" algn="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tabLst/>
              <a:defRPr/>
            </a:pPr>
            <a:r>
              <a:rPr kumimoji="0" lang="ar-IQ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خطوات تحويل فصل المراجعة إلى بحث للنشر</a:t>
            </a:r>
            <a:br>
              <a:rPr kumimoji="0" lang="ar-IQ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0095E-F487-DFAA-9654-F480472D4E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6116" y="1825625"/>
            <a:ext cx="5557684" cy="4351338"/>
          </a:xfrm>
        </p:spPr>
        <p:txBody>
          <a:bodyPr>
            <a:normAutofit fontScale="92500"/>
          </a:bodyPr>
          <a:lstStyle/>
          <a:p>
            <a:pPr lvl="2" algn="r"/>
            <a:r>
              <a:rPr lang="ar-IQ" b="1" dirty="0"/>
              <a:t>1</a:t>
            </a:r>
            <a:r>
              <a:rPr lang="ar-IQ" sz="2800" b="1" dirty="0"/>
              <a:t>. تحديد الهدف والرسالة البحثية</a:t>
            </a:r>
          </a:p>
          <a:p>
            <a:pPr marL="914400" lvl="2" indent="0" algn="r">
              <a:buNone/>
            </a:pPr>
            <a:r>
              <a:rPr lang="ar-IQ" sz="2800" dirty="0"/>
              <a:t>حدد ما الذي يميز مراجعتك عن غيرها: هل تقدم منظوراً جديداً؟ </a:t>
            </a:r>
          </a:p>
          <a:p>
            <a:pPr marL="914400" lvl="2" indent="0" algn="r">
              <a:buNone/>
            </a:pPr>
            <a:r>
              <a:rPr lang="ar-IQ" sz="2800" dirty="0"/>
              <a:t>أم تلخص أحدث الاتجاهات؟</a:t>
            </a:r>
          </a:p>
          <a:p>
            <a:pPr lvl="2" algn="r"/>
            <a:endParaRPr lang="ar-IQ" sz="2800" dirty="0"/>
          </a:p>
          <a:p>
            <a:pPr marL="1371600" lvl="3" indent="0" algn="r">
              <a:buNone/>
            </a:pPr>
            <a:r>
              <a:rPr lang="ar-IQ" sz="2600" dirty="0"/>
              <a:t>	2- </a:t>
            </a:r>
            <a:r>
              <a:rPr lang="ar-IQ" sz="2600" b="1" dirty="0"/>
              <a:t>صياغة سؤال بحثي </a:t>
            </a:r>
            <a:r>
              <a:rPr lang="ar-IQ" sz="2600" dirty="0"/>
              <a:t>أو فرضية واضحة تجعل المقال أكثر تركيزاً.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F78CCD-3EB7-65C9-5A5A-CB484BA56A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9224" y="1988728"/>
            <a:ext cx="2792208" cy="3114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0986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6154F-83C6-D18A-A770-1BD20D3B8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912411"/>
          </a:xfrm>
        </p:spPr>
        <p:txBody>
          <a:bodyPr/>
          <a:lstStyle/>
          <a:p>
            <a:pPr marL="685800" marR="0" lvl="1" indent="-228600" algn="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tabLst/>
              <a:defRPr/>
            </a:pPr>
            <a:r>
              <a:rPr kumimoji="0" lang="ar-IQ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2. إعادة هيكلة الفصل</a:t>
            </a:r>
            <a:br>
              <a:rPr kumimoji="0" lang="ar-IQ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C0F6FE-B4E9-263F-7C57-03EB2CC600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063578"/>
            <a:ext cx="9869489" cy="4113385"/>
          </a:xfrm>
        </p:spPr>
        <p:txBody>
          <a:bodyPr>
            <a:normAutofit fontScale="77500" lnSpcReduction="20000"/>
          </a:bodyPr>
          <a:lstStyle/>
          <a:p>
            <a:pPr marL="914400" lvl="2" indent="0" algn="r">
              <a:buNone/>
            </a:pPr>
            <a:r>
              <a:rPr lang="ar-IQ" sz="2400" b="1" dirty="0"/>
              <a:t>مقدمة</a:t>
            </a:r>
            <a:r>
              <a:rPr lang="ar-IQ" sz="3200" b="1" dirty="0"/>
              <a:t>: </a:t>
            </a:r>
            <a:r>
              <a:rPr lang="ar-IQ" sz="3200" dirty="0"/>
              <a:t>توضح أهمية الموضوع، الفجوة البحثية، وأهداف المقال.</a:t>
            </a:r>
          </a:p>
          <a:p>
            <a:pPr marL="1257300" lvl="3" indent="0" algn="r">
              <a:lnSpc>
                <a:spcPct val="150000"/>
              </a:lnSpc>
              <a:buNone/>
            </a:pPr>
            <a:r>
              <a:rPr lang="ar-IQ" sz="2400" dirty="0"/>
              <a:t>	</a:t>
            </a:r>
            <a:r>
              <a:rPr lang="ar-IQ" sz="2400" b="1" dirty="0"/>
              <a:t>) </a:t>
            </a:r>
            <a:r>
              <a:rPr lang="ar-IQ" sz="2400" dirty="0"/>
              <a:t>: إذا كانت مراجعة منهجية,   </a:t>
            </a:r>
            <a:r>
              <a:rPr lang="en-GB" sz="2400" b="1" dirty="0"/>
              <a:t>Systematic Review)  </a:t>
            </a:r>
            <a:r>
              <a:rPr lang="ar-IQ" sz="2400" b="1" dirty="0"/>
              <a:t>المنهجية</a:t>
            </a:r>
            <a:r>
              <a:rPr lang="en-GB" sz="2400" b="1" dirty="0"/>
              <a:t> </a:t>
            </a:r>
            <a:r>
              <a:rPr lang="ar-IQ" sz="2400" b="1" dirty="0"/>
              <a:t> اذكر قواعد البحث</a:t>
            </a:r>
            <a:r>
              <a:rPr lang="ar-IQ" sz="2400" dirty="0"/>
              <a:t> معاييرالاختيار والاستبعاد، وقواعد التحليل.</a:t>
            </a:r>
          </a:p>
          <a:p>
            <a:pPr marL="457200" lvl="1" indent="0" algn="r">
              <a:lnSpc>
                <a:spcPct val="150000"/>
              </a:lnSpc>
              <a:buNone/>
            </a:pPr>
            <a:r>
              <a:rPr lang="ar-IQ" sz="2800" dirty="0"/>
              <a:t>	</a:t>
            </a:r>
            <a:r>
              <a:rPr lang="ar-IQ" sz="2800" b="1" dirty="0"/>
              <a:t>المحتوى الرئيسي</a:t>
            </a:r>
            <a:r>
              <a:rPr lang="ar-IQ" sz="2800" dirty="0"/>
              <a:t>: قسم الموضوع إلى محاور أو ثيمات </a:t>
            </a:r>
          </a:p>
          <a:p>
            <a:pPr marL="457200" lvl="1" indent="0" algn="r">
              <a:lnSpc>
                <a:spcPct val="150000"/>
              </a:lnSpc>
              <a:buNone/>
            </a:pPr>
            <a:r>
              <a:rPr lang="ar-IQ" sz="2800" dirty="0"/>
              <a:t>واضحة، مع نقد وتحليل وليس مجرد سرد.</a:t>
            </a:r>
          </a:p>
          <a:p>
            <a:pPr marL="457200" lvl="1" indent="0" algn="r">
              <a:lnSpc>
                <a:spcPct val="150000"/>
              </a:lnSpc>
              <a:buNone/>
            </a:pPr>
            <a:r>
              <a:rPr lang="ar-IQ" sz="2800" dirty="0"/>
              <a:t>	</a:t>
            </a:r>
            <a:r>
              <a:rPr lang="ar-IQ" sz="2800" b="1" dirty="0"/>
              <a:t>المناقشة: </a:t>
            </a:r>
            <a:r>
              <a:rPr lang="ar-IQ" sz="2800" dirty="0"/>
              <a:t>اربط النتائج بالاتجاهات البحثية، أبرز الفجوات،</a:t>
            </a:r>
          </a:p>
          <a:p>
            <a:pPr marL="457200" lvl="1" indent="0" algn="r">
              <a:lnSpc>
                <a:spcPct val="150000"/>
              </a:lnSpc>
              <a:buNone/>
            </a:pPr>
            <a:r>
              <a:rPr lang="ar-IQ" sz="2800" dirty="0"/>
              <a:t> واقترح اتجاهات مستقبلية.</a:t>
            </a:r>
          </a:p>
          <a:p>
            <a:pPr marL="457200" lvl="1" indent="0" algn="r">
              <a:lnSpc>
                <a:spcPct val="150000"/>
              </a:lnSpc>
              <a:buNone/>
            </a:pPr>
            <a:r>
              <a:rPr lang="ar-IQ" dirty="0"/>
              <a:t>	</a:t>
            </a:r>
            <a:r>
              <a:rPr lang="ar-IQ" sz="2600" b="1" dirty="0"/>
              <a:t>الخاتمة: </a:t>
            </a:r>
            <a:r>
              <a:rPr lang="ar-IQ" dirty="0"/>
              <a:t>لخص أهم النقاط وأبرز القيمة المضافة.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DFA271-F5E3-D241-47C1-6483B5EEA5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2849" y="3127607"/>
            <a:ext cx="2457450" cy="2583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9413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31421-0288-DFF0-75E7-2F2C7CF7B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8864" y="365125"/>
            <a:ext cx="9314935" cy="1731757"/>
          </a:xfrm>
        </p:spPr>
        <p:txBody>
          <a:bodyPr>
            <a:normAutofit fontScale="90000"/>
          </a:bodyPr>
          <a:lstStyle/>
          <a:p>
            <a:pPr marL="685800" marR="0" lvl="1" indent="-228600" algn="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tabLst/>
              <a:defRPr/>
            </a:pPr>
            <a:r>
              <a:rPr kumimoji="0" lang="ar-IQ" sz="3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3- تعزيز الطابع العلمي</a:t>
            </a:r>
            <a:br>
              <a:rPr kumimoji="0" lang="ar-IQ" sz="3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</a:br>
            <a:r>
              <a:rPr kumimoji="0" lang="ar-IQ" sz="3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	أضف مراجع حديثة (آخر 5 سنوات على الأقل).</a:t>
            </a:r>
            <a:br>
              <a:rPr kumimoji="0" lang="ar-IQ" sz="3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</a:br>
            <a:r>
              <a:rPr kumimoji="0" lang="ar-IQ" sz="3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	استخدم جداول ورسوم بيانية لتوضيح الاتجاهات أو المقارنات.</a:t>
            </a:r>
            <a:br>
              <a:rPr kumimoji="0" lang="ar-IQ" sz="3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</a:br>
            <a:r>
              <a:rPr kumimoji="0" lang="ar-IQ" sz="3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	أدرج تحليل نقدي بدلاً من مجرد تلخيص</a:t>
            </a:r>
            <a:b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E19EA-74D3-2E2C-E464-5B1E85B29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286001"/>
            <a:ext cx="5257800" cy="3890962"/>
          </a:xfrm>
        </p:spPr>
        <p:txBody>
          <a:bodyPr>
            <a:normAutofit fontScale="85000" lnSpcReduction="20000"/>
          </a:bodyPr>
          <a:lstStyle/>
          <a:p>
            <a:pPr lvl="1" algn="r"/>
            <a:r>
              <a:rPr lang="ar-IQ" sz="3200" b="1" dirty="0"/>
              <a:t>4- الالتزام بمعايير المجلات</a:t>
            </a:r>
          </a:p>
          <a:p>
            <a:pPr marL="1371600" lvl="3" indent="0" algn="r">
              <a:buNone/>
            </a:pPr>
            <a:r>
              <a:rPr kumimoji="0" lang="ar-IQ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Review Journal</a:t>
            </a:r>
            <a:r>
              <a:rPr kumimoji="0" lang="ar-IQ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. </a:t>
            </a:r>
            <a:r>
              <a:rPr lang="ar-IQ" sz="2400" dirty="0"/>
              <a:t>اختر مجلة مناسبة او( مجلة متخصصة</a:t>
            </a:r>
          </a:p>
          <a:p>
            <a:pPr marL="1371600" lvl="3" indent="0" algn="r">
              <a:buNone/>
            </a:pPr>
            <a:endParaRPr lang="ar-IQ" sz="2400" dirty="0"/>
          </a:p>
          <a:p>
            <a:pPr marL="1371600" lvl="3" indent="0" algn="r">
              <a:buNone/>
            </a:pPr>
            <a:r>
              <a:rPr lang="ar-IQ" sz="2400" dirty="0"/>
              <a:t> تاكد من اتباع اسلوب التوثيق المطلوب راجع دليل المؤلفين  لكل مجلة</a:t>
            </a:r>
            <a:r>
              <a:rPr lang="ar-IQ" sz="2200" dirty="0"/>
              <a:t> </a:t>
            </a:r>
          </a:p>
          <a:p>
            <a:pPr lvl="4" algn="r">
              <a:buFontTx/>
              <a:buChar char="-"/>
            </a:pPr>
            <a:r>
              <a:rPr lang="ar-IQ" sz="2200" dirty="0"/>
              <a:t>( عدد الكلمات, اسلوب التوثيق, هيكل المقال</a:t>
            </a:r>
            <a:r>
              <a:rPr kumimoji="0" lang="ar-IQ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)</a:t>
            </a:r>
          </a:p>
          <a:p>
            <a:pPr lvl="4" algn="r">
              <a:buFontTx/>
              <a:buChar char="-"/>
            </a:pPr>
            <a:r>
              <a:rPr kumimoji="0" lang="ar-IQ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APA, MLA, Vancouver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…)</a:t>
            </a:r>
            <a:endParaRPr lang="ar-IQ" dirty="0"/>
          </a:p>
          <a:p>
            <a:pPr marL="914400" marR="0" lvl="2" indent="0" algn="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IQ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	</a:t>
            </a:r>
          </a:p>
          <a:p>
            <a:pPr marL="914400" lvl="2" indent="0" algn="r">
              <a:buNone/>
            </a:pPr>
            <a:endParaRPr lang="ar-IQ" dirty="0"/>
          </a:p>
          <a:p>
            <a:pPr marL="914400" lvl="2" indent="0" algn="r">
              <a:buNone/>
            </a:pP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764819D-3261-8047-9599-AA571BD7C4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413" y="2096882"/>
            <a:ext cx="3429000" cy="3890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49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EFE26-E051-25B3-D3F3-5C074D6AB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743894"/>
          </a:xfrm>
        </p:spPr>
        <p:txBody>
          <a:bodyPr>
            <a:normAutofit fontScale="90000"/>
          </a:bodyPr>
          <a:lstStyle/>
          <a:p>
            <a:pPr algn="r"/>
            <a:r>
              <a:rPr lang="ar-IQ" dirty="0"/>
              <a:t>5- </a:t>
            </a:r>
            <a:r>
              <a:rPr lang="ar-IQ" sz="3600" b="1" dirty="0"/>
              <a:t>التدقيق والتحرير</a:t>
            </a:r>
            <a:br>
              <a:rPr lang="ar-IQ" sz="3600" dirty="0"/>
            </a:br>
            <a:r>
              <a:rPr lang="ar-IQ" sz="3600" dirty="0"/>
              <a:t>	</a:t>
            </a:r>
            <a:r>
              <a:rPr lang="ar-IQ" sz="3100" dirty="0"/>
              <a:t>راجع اللغة والأسلوب لتكون أكاديمية ورصينة.</a:t>
            </a:r>
            <a:br>
              <a:rPr lang="ar-IQ" sz="3100" dirty="0"/>
            </a:br>
            <a:r>
              <a:rPr lang="ar-IQ" sz="3100" dirty="0"/>
              <a:t>	اطلب من زميل أو مشرف مراجعة المسودة.</a:t>
            </a:r>
            <a:br>
              <a:rPr lang="ar-IQ" sz="3100" dirty="0"/>
            </a:br>
            <a:r>
              <a:rPr lang="ar-IQ" sz="3100" dirty="0"/>
              <a:t>	استخدم أدوات التدقيق اللغوي والاقتباس للتأكد من خلو النص من الأخطاء</a:t>
            </a:r>
            <a:r>
              <a:rPr lang="ar-IQ" sz="3600" dirty="0"/>
              <a:t>.</a:t>
            </a:r>
            <a:endParaRPr lang="en-GB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7F954C-DC90-798E-C826-B352670E91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44994"/>
            <a:ext cx="10515600" cy="3831968"/>
          </a:xfrm>
        </p:spPr>
        <p:txBody>
          <a:bodyPr>
            <a:normAutofit lnSpcReduction="10000"/>
          </a:bodyPr>
          <a:lstStyle/>
          <a:p>
            <a:pPr lvl="1" algn="r"/>
            <a:r>
              <a:rPr lang="ar-IQ" sz="3200" b="1" dirty="0"/>
              <a:t>6. إضافة قيمة جديدة</a:t>
            </a:r>
          </a:p>
          <a:p>
            <a:pPr marL="1828800" lvl="4" indent="0" algn="r">
              <a:buNone/>
            </a:pPr>
            <a:r>
              <a:rPr lang="ar-IQ" sz="2600" dirty="0"/>
              <a:t>	</a:t>
            </a:r>
          </a:p>
          <a:p>
            <a:pPr marL="1828800" lvl="4" indent="0" algn="r">
              <a:buNone/>
            </a:pPr>
            <a:r>
              <a:rPr lang="ar-IQ" sz="2200" dirty="0"/>
              <a:t>- </a:t>
            </a:r>
            <a:r>
              <a:rPr lang="ar-IQ" sz="2400" dirty="0"/>
              <a:t>لا تكتفِ بنقل محتوى الفصل كما هو؛ أضف </a:t>
            </a:r>
          </a:p>
          <a:p>
            <a:pPr marL="457200" lvl="1" indent="0" algn="r">
              <a:buNone/>
            </a:pPr>
            <a:r>
              <a:rPr lang="ar-IQ" dirty="0"/>
              <a:t>رؤية تحليلية أو مقارنة أو اقتراحات عملية.</a:t>
            </a:r>
          </a:p>
          <a:p>
            <a:pPr marL="457200" lvl="1" indent="0" algn="r">
              <a:buNone/>
            </a:pPr>
            <a:r>
              <a:rPr lang="ar-IQ" sz="3200" dirty="0"/>
              <a:t>                                               	</a:t>
            </a:r>
          </a:p>
          <a:p>
            <a:pPr marL="457200" lvl="1" indent="0" algn="r">
              <a:buNone/>
            </a:pPr>
            <a:r>
              <a:rPr lang="ar-IQ" sz="3200" dirty="0"/>
              <a:t>-</a:t>
            </a:r>
            <a:r>
              <a:rPr lang="ar-IQ" dirty="0"/>
              <a:t>هذا ما يجعل المقال جديراً بالنشر وليس مجرد</a:t>
            </a:r>
          </a:p>
          <a:p>
            <a:pPr marL="457200" lvl="1" indent="0" algn="r">
              <a:buNone/>
            </a:pPr>
            <a:r>
              <a:rPr lang="ar-IQ" dirty="0"/>
              <a:t> إعادة تدوير للمحتوى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F6A5CC-72FA-E7F1-6FC7-163ED2B3EC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7858" y="2580967"/>
            <a:ext cx="4365523" cy="302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25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96FCF-56B1-07A2-AFC6-D2C1CB5CB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906127"/>
          </a:xfrm>
        </p:spPr>
        <p:txBody>
          <a:bodyPr>
            <a:normAutofit/>
          </a:bodyPr>
          <a:lstStyle/>
          <a:p>
            <a:pPr algn="ctr"/>
            <a:r>
              <a:rPr lang="ar-IQ" sz="6000" dirty="0"/>
              <a:t>شكرا لاصغاءكم</a:t>
            </a:r>
            <a:endParaRPr lang="en-GB" sz="60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53BED44-CD1C-DA5C-729B-4E7ED42C42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43989" y="2667000"/>
            <a:ext cx="2499360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4391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81B76-BE76-DF2C-A0B8-4E4F15483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0994" y="681037"/>
            <a:ext cx="6722805" cy="1009651"/>
          </a:xfrm>
        </p:spPr>
        <p:txBody>
          <a:bodyPr>
            <a:normAutofit fontScale="90000"/>
          </a:bodyPr>
          <a:lstStyle/>
          <a:p>
            <a:pPr marL="0" marR="0" lvl="0" indent="-22860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/>
              <a:defRPr/>
            </a:pPr>
            <a:br>
              <a:rPr kumimoji="0" lang="ar-IQ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ar-IQ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1- ا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لتخطيط وتحديد النطاق</a:t>
            </a:r>
            <a:b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B0274A-7DB4-E8A4-98A9-93A663B316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8194" y="1690689"/>
            <a:ext cx="6265606" cy="4134924"/>
          </a:xfrm>
        </p:spPr>
        <p:txBody>
          <a:bodyPr>
            <a:normAutofit/>
          </a:bodyPr>
          <a:lstStyle/>
          <a:p>
            <a:pPr marL="342900" marR="0" lvl="0" indent="-34290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تحديد الموضوع الأساسي</a:t>
            </a:r>
            <a:endParaRPr lang="en-GB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ar-SA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تأكد من أنك تركز على نطاق</a:t>
            </a:r>
            <a:r>
              <a:rPr lang="en-GB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واضح للبحث يتماشى مع موضوع الأطروحة</a:t>
            </a:r>
            <a:r>
              <a:rPr lang="en-GB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تحديد الكلمات المفتاحية</a:t>
            </a:r>
            <a:r>
              <a:rPr lang="en-GB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</a:p>
          <a:p>
            <a:pPr marL="342900" marR="0" lvl="0" indent="-34290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استخدم كلمات مفتاحية محددة في </a:t>
            </a:r>
            <a:endParaRPr lang="en-GB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ar-SA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محركات البحث الأكاديمية مثل</a:t>
            </a:r>
            <a:r>
              <a:rPr lang="en-GB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Google Scholar </a:t>
            </a:r>
            <a:r>
              <a:rPr lang="ar-SA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و</a:t>
            </a:r>
            <a:r>
              <a:rPr lang="en-GB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JSTOR </a:t>
            </a:r>
            <a:r>
              <a:rPr lang="ar-SA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للعثور على الأبحاث والدراسات ذات الصلة</a:t>
            </a:r>
            <a:r>
              <a:rPr lang="en-GB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4A9ED0-4B06-4613-3B66-326F04F424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4839" y="1135626"/>
            <a:ext cx="3274142" cy="3922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193512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E831D-F6A7-FC2D-F0DE-9FD06069C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153633"/>
          </a:xfrm>
        </p:spPr>
        <p:txBody>
          <a:bodyPr/>
          <a:lstStyle/>
          <a:p>
            <a:pPr algn="r"/>
            <a:r>
              <a:rPr kumimoji="0" lang="ar-IQ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جمع المصادر المناسبة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7F93DF-CD06-CA97-1FE3-9B94F7780C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2986" y="1690688"/>
            <a:ext cx="9790814" cy="4621622"/>
          </a:xfrm>
        </p:spPr>
        <p:txBody>
          <a:bodyPr/>
          <a:lstStyle/>
          <a:p>
            <a:pPr marL="0" marR="0" lvl="0" indent="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ar-SA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اجمع الدراسات المهمة التي تتعلق بموضوع بحثك. يمكن أن تشمل المصادر مقالات أكاديمية، كتب، أطروحات سابقة، وتقارير بحثية</a:t>
            </a:r>
            <a:r>
              <a:rPr lang="en-GB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/>
            <a:r>
              <a:rPr lang="ar-SA" sz="2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احرص على تنويع المصادر بحيث تشمل دراسات حديثة وقديمة، لتقديم رؤية شاملة عن تطور البحث في هذا المجال</a:t>
            </a:r>
            <a:endParaRPr lang="en-GB" sz="2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en-GB" dirty="0"/>
          </a:p>
          <a:p>
            <a:pPr algn="r"/>
            <a:endParaRPr lang="en-GB" dirty="0"/>
          </a:p>
          <a:p>
            <a:pPr algn="r"/>
            <a:endParaRPr lang="en-GB" dirty="0"/>
          </a:p>
        </p:txBody>
      </p:sp>
      <p:pic>
        <p:nvPicPr>
          <p:cNvPr id="1028" name="Picture 4" descr="3d white stickman">
            <a:extLst>
              <a:ext uri="{FF2B5EF4-FFF2-40B4-BE49-F238E27FC236}">
                <a16:creationId xmlns:a16="http://schemas.microsoft.com/office/drawing/2014/main" id="{B2AC8F39-4790-D8AF-181E-8F0AD99840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1536" y="3870251"/>
            <a:ext cx="3780045" cy="216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1959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DC5C67-9618-F4E3-B738-D227919F6A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1507"/>
          </a:xfrm>
        </p:spPr>
        <p:txBody>
          <a:bodyPr>
            <a:normAutofit fontScale="90000"/>
          </a:bodyPr>
          <a:lstStyle/>
          <a:p>
            <a:pPr marL="0" marR="0" lvl="0" indent="-22860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/>
              <a:defRPr/>
            </a:pPr>
            <a:br>
              <a:rPr kumimoji="0" lang="ar-IQ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kumimoji="0" lang="ar-IQ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ar-IQ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3 - </a:t>
            </a: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تصنيف الأدبيات</a:t>
            </a:r>
            <a:b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6E7DF4-14D0-A84A-7064-93D4996FB4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76631"/>
            <a:ext cx="10515600" cy="5100331"/>
          </a:xfrm>
        </p:spPr>
        <p:txBody>
          <a:bodyPr/>
          <a:lstStyle/>
          <a:p>
            <a:pPr marL="0" marR="0" lvl="0" indent="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ar-SA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صنف الدراسات بحسب الموضوع أو المنهجية أو النظريات المستخدمة. على سبيل المثال، يمكنك تقسيم الأدبيات إلى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en-GB" sz="24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lvl="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ar-S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دراسات تناولت الجانب النظر</a:t>
            </a:r>
            <a:r>
              <a:rPr lang="ar-IQ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ي</a:t>
            </a:r>
          </a:p>
          <a:p>
            <a:pPr marR="0" lvl="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ar-S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دراسات تجريبية أو ميدانية</a:t>
            </a:r>
            <a:r>
              <a:rPr lang="en-GB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ar-IQ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ar-S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دراسات ركزت على سياقات محددة أو</a:t>
            </a:r>
            <a:r>
              <a:rPr lang="ar-IQ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</a:t>
            </a:r>
          </a:p>
          <a:p>
            <a:pPr marL="0" marR="0" lvl="0" indent="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ar-S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مجتمعات معينة</a:t>
            </a:r>
            <a:r>
              <a:rPr lang="en-GB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يمكنك أيضاً تصنيفها حسب الزمن </a:t>
            </a:r>
            <a:endParaRPr lang="ar-IQ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أو المدرسة الفكرية التي تتبعها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EA9365-DD14-E749-F831-ED88B7C074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8014" y="2414587"/>
            <a:ext cx="2762332" cy="2939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95421"/>
      </p:ext>
    </p:extLst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7C76F-BF61-23BC-998C-C639D3BAB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0501"/>
          </a:xfrm>
        </p:spPr>
        <p:txBody>
          <a:bodyPr>
            <a:normAutofit/>
          </a:bodyPr>
          <a:lstStyle/>
          <a:p>
            <a:pPr algn="r"/>
            <a:r>
              <a:rPr lang="ar-IQ" dirty="0"/>
              <a:t>امثلة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C26340-BB96-4A6C-6509-557B6A65F3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5804" y="1135626"/>
            <a:ext cx="9697995" cy="4696763"/>
          </a:xfrm>
        </p:spPr>
        <p:txBody>
          <a:bodyPr>
            <a:normAutofit/>
          </a:bodyPr>
          <a:lstStyle/>
          <a:p>
            <a:pPr algn="ctr"/>
            <a:endParaRPr lang="ar-IQ" dirty="0"/>
          </a:p>
          <a:p>
            <a:pPr marL="914400" lvl="2" indent="0" algn="ctr">
              <a:lnSpc>
                <a:spcPct val="150000"/>
              </a:lnSpc>
              <a:buNone/>
            </a:pPr>
            <a:r>
              <a:rPr lang="ar-IQ" sz="3000" dirty="0">
                <a:solidFill>
                  <a:srgbClr val="FF0000"/>
                </a:solidFill>
              </a:rPr>
              <a:t>الصدمة</a:t>
            </a:r>
            <a:r>
              <a:rPr lang="ar-IQ" sz="3000" dirty="0"/>
              <a:t> في </a:t>
            </a:r>
            <a:r>
              <a:rPr lang="ar-IQ" sz="3000" dirty="0">
                <a:solidFill>
                  <a:srgbClr val="00B050"/>
                </a:solidFill>
              </a:rPr>
              <a:t>روايات الحرب العالمية الثانية</a:t>
            </a:r>
            <a:r>
              <a:rPr lang="ar-IQ" sz="3000" dirty="0"/>
              <a:t>: دراسة </a:t>
            </a:r>
            <a:r>
              <a:rPr lang="ar-IQ" sz="3000" dirty="0">
                <a:solidFill>
                  <a:srgbClr val="00B0F0"/>
                </a:solidFill>
              </a:rPr>
              <a:t>نقدية نفسية </a:t>
            </a:r>
            <a:r>
              <a:rPr lang="ar-IQ" sz="3000" dirty="0"/>
              <a:t>في</a:t>
            </a:r>
            <a:r>
              <a:rPr lang="ar-IQ" sz="2800" dirty="0"/>
              <a:t>روايات مختارة للكاتبة الانجليزية </a:t>
            </a:r>
            <a:r>
              <a:rPr lang="ar-IQ" sz="2800" dirty="0">
                <a:solidFill>
                  <a:srgbClr val="00B050"/>
                </a:solidFill>
              </a:rPr>
              <a:t>اليزابيث باون</a:t>
            </a:r>
          </a:p>
          <a:p>
            <a:pPr marL="0" indent="0" algn="r">
              <a:buNone/>
            </a:pPr>
            <a:endParaRPr lang="ar-IQ" dirty="0"/>
          </a:p>
          <a:p>
            <a:pPr marL="0" indent="0" algn="ctr">
              <a:buNone/>
            </a:pPr>
            <a:r>
              <a:rPr lang="ar-IQ" sz="3200" dirty="0">
                <a:solidFill>
                  <a:srgbClr val="FF0000"/>
                </a:solidFill>
              </a:rPr>
              <a:t>صور المرأة السوداء النمطية </a:t>
            </a:r>
            <a:r>
              <a:rPr lang="ar-IQ" sz="3200" dirty="0"/>
              <a:t>في </a:t>
            </a:r>
            <a:r>
              <a:rPr lang="ar-IQ" sz="3200" dirty="0">
                <a:solidFill>
                  <a:srgbClr val="00B050"/>
                </a:solidFill>
              </a:rPr>
              <a:t>الرواية الامريكية </a:t>
            </a:r>
            <a:r>
              <a:rPr lang="ar-IQ" sz="3200" dirty="0"/>
              <a:t>: </a:t>
            </a:r>
          </a:p>
          <a:p>
            <a:pPr marL="0" indent="0" algn="ctr">
              <a:buNone/>
            </a:pPr>
            <a:r>
              <a:rPr lang="ar-IQ" sz="3200" dirty="0">
                <a:solidFill>
                  <a:srgbClr val="00B0F0"/>
                </a:solidFill>
              </a:rPr>
              <a:t>دراسة لما بعد الاستعمار</a:t>
            </a:r>
            <a:r>
              <a:rPr lang="ar-IQ" sz="3200" dirty="0"/>
              <a:t> في</a:t>
            </a:r>
          </a:p>
          <a:p>
            <a:pPr marL="0" indent="0" algn="ctr">
              <a:buNone/>
            </a:pPr>
            <a:r>
              <a:rPr lang="ar-IQ" sz="3200" dirty="0">
                <a:solidFill>
                  <a:srgbClr val="00B050"/>
                </a:solidFill>
              </a:rPr>
              <a:t>روايات  مختارة من 1850- 1980</a:t>
            </a:r>
          </a:p>
        </p:txBody>
      </p:sp>
    </p:spTree>
    <p:extLst>
      <p:ext uri="{BB962C8B-B14F-4D97-AF65-F5344CB8AC3E}">
        <p14:creationId xmlns:p14="http://schemas.microsoft.com/office/powerpoint/2010/main" val="4292504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05BA3-A54C-3DA9-CCDF-637F65F34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6978"/>
          </a:xfrm>
        </p:spPr>
        <p:txBody>
          <a:bodyPr>
            <a:normAutofit fontScale="90000"/>
          </a:bodyPr>
          <a:lstStyle/>
          <a:p>
            <a:pPr marL="0" marR="0" lvl="0" indent="-22860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/>
              <a:defRPr/>
            </a:pPr>
            <a:br>
              <a:rPr kumimoji="0" lang="ar-IQ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ar-IQ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4- </a:t>
            </a: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تلخيص وتحليل الأدبيات</a:t>
            </a:r>
            <a:b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4B734-94F5-C635-E1A2-037365B28C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742" y="1076632"/>
            <a:ext cx="10515600" cy="5129828"/>
          </a:xfrm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None/>
              <a:tabLst>
                <a:tab pos="457200" algn="l"/>
              </a:tabLst>
              <a:defRPr/>
            </a:pPr>
            <a:endParaRPr lang="ar-IQ" noProof="0" dirty="0"/>
          </a:p>
          <a:p>
            <a:pPr marL="0" marR="0" lvl="0" indent="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None/>
              <a:tabLst>
                <a:tab pos="457200" algn="l"/>
              </a:tabLst>
              <a:defRPr/>
            </a:pPr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لكل دراسة، قدم ملخصاً </a:t>
            </a:r>
            <a:endParaRPr kumimoji="0" lang="ar-IQ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 typeface="Wingdings" panose="05000000000000000000" pitchFamily="2" charset="2"/>
              <a:buChar char="ü"/>
              <a:tabLst>
                <a:tab pos="457200" algn="l"/>
              </a:tabLst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للأفكار الرئيسية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(Main Ideas)</a:t>
            </a: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ar-IQ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</a:t>
            </a:r>
          </a:p>
          <a:p>
            <a:pPr marR="0" lvl="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 typeface="Wingdings" panose="05000000000000000000" pitchFamily="2" charset="2"/>
              <a:buChar char="ü"/>
              <a:tabLst>
                <a:tab pos="457200" algn="l"/>
              </a:tabLst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المنهجية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(Research Methodology ) </a:t>
            </a:r>
          </a:p>
          <a:p>
            <a:pPr marR="0" lvl="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 typeface="Wingdings" panose="05000000000000000000" pitchFamily="2" charset="2"/>
              <a:buChar char="ü"/>
              <a:tabLst>
                <a:tab pos="457200" algn="l"/>
              </a:tabLst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النتائج،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(Results)</a:t>
            </a:r>
            <a:endParaRPr kumimoji="0" lang="ar-IQ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 typeface="Wingdings" panose="05000000000000000000" pitchFamily="2" charset="2"/>
              <a:buChar char="ü"/>
              <a:tabLst>
                <a:tab pos="457200" algn="l"/>
              </a:tabLst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والمفاهيم التي استخدمتها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بعد تلخيص كل مصدر، قدم تحليلاً نقدياً يبرز نقاط القوة والضعف في الدراسة، ووضح كيف تساهم في فهم موضوع بحثك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/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B9FC29-EFC4-ED04-B4CC-13F54ADA12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5278" y="1364456"/>
            <a:ext cx="3244646" cy="240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5599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4A063-B6C3-2541-72E5-860813F6C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1058" y="365126"/>
            <a:ext cx="7312742" cy="1050720"/>
          </a:xfrm>
        </p:spPr>
        <p:txBody>
          <a:bodyPr>
            <a:normAutofit fontScale="90000"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457200" algn="l"/>
              </a:tabLst>
              <a:defRPr/>
            </a:pPr>
            <a:b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ar-IQ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kumimoji="0" lang="ar-IQ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.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تحديد الفجوات البحثية</a:t>
            </a:r>
            <a:b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EBA9AB-4A0F-DB28-562B-FC5AE914B7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0" y="1106129"/>
            <a:ext cx="9067800" cy="5070834"/>
          </a:xfrm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None/>
              <a:tabLst>
                <a:tab pos="457200" algn="l"/>
              </a:tabLst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حدد المناطق التي لم تتناولها الدراسات السابقة بشكل كافٍ أو التي تحتاج إلى المزيد من البحث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None/>
              <a:tabLst>
                <a:tab pos="457200" algn="l"/>
              </a:tabLst>
              <a:defRPr/>
            </a:pPr>
            <a:endParaRPr kumimoji="0" lang="ar-IQ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None/>
              <a:tabLst>
                <a:tab pos="457200" algn="l"/>
              </a:tabLst>
              <a:defRPr/>
            </a:pPr>
            <a:r>
              <a:rPr lang="ar-IQ" b="1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</a:p>
          <a:p>
            <a:pPr marL="0" marR="0" lvl="0" indent="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None/>
              <a:tabLst>
                <a:tab pos="457200" algn="l"/>
              </a:tabLst>
              <a:defRPr/>
            </a:pPr>
            <a:endParaRPr kumimoji="0" lang="ar-IQ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None/>
              <a:tabLst>
                <a:tab pos="457200" algn="l"/>
              </a:tabLst>
              <a:defRPr/>
            </a:pPr>
            <a:endParaRPr lang="ar-IQ" b="1" dirty="0">
              <a:solidFill>
                <a:prstClr val="black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None/>
              <a:tabLst>
                <a:tab pos="457200" algn="l"/>
              </a:tabLst>
              <a:defRPr/>
            </a:pPr>
            <a:endParaRPr kumimoji="0" lang="ar-IQ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None/>
              <a:tabLst>
                <a:tab pos="457200" algn="l"/>
              </a:tabLst>
              <a:defRPr/>
            </a:pPr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استخدم هذا القسم لتوضيح كيف يهدف بحثك إلى معالجة هذه الفجوات أو تقديم فهم جديد للموضوع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/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259FE0-B87C-54C0-012E-B048BE611D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9395" y="1841157"/>
            <a:ext cx="4475935" cy="2310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B2458-2A7C-EFA4-CE63-F6C51033B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6710" y="365125"/>
            <a:ext cx="4127090" cy="1460500"/>
          </a:xfrm>
        </p:spPr>
        <p:txBody>
          <a:bodyPr/>
          <a:lstStyle/>
          <a:p>
            <a:pPr marL="0" marR="0" lvl="0" indent="-22860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/>
              <a:defRPr/>
            </a:pPr>
            <a:r>
              <a:rPr lang="ar-IQ" sz="3200" b="1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6- تن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ظيم الفصل بشكل منطقي</a:t>
            </a:r>
            <a:b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96D8CD-BBCE-F7D4-9980-086C78D6A1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5804" y="1371601"/>
            <a:ext cx="9697995" cy="3842950"/>
          </a:xfrm>
        </p:spPr>
        <p:txBody>
          <a:bodyPr/>
          <a:lstStyle/>
          <a:p>
            <a:pPr marL="0" marR="0" lvl="0" indent="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ar-SA" sz="28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ابدأ بمقدمة تشرح فيها أهمية مراجعة الأدبيات وعلاقتها ببحثك</a:t>
            </a:r>
            <a:r>
              <a:rPr lang="en-GB" sz="28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GB" sz="2400" b="1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2800" b="1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استخدم</a:t>
            </a:r>
            <a:r>
              <a:rPr lang="ar-SA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2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تسلسل منطقي </a:t>
            </a:r>
            <a:r>
              <a:rPr lang="ar-SA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لعرض الدراسات</a:t>
            </a:r>
            <a:r>
              <a:rPr lang="ar-IQ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ar-SA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ar-SA" sz="2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حسب الموضوع</a:t>
            </a:r>
            <a:r>
              <a:rPr lang="ar-SA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،</a:t>
            </a:r>
            <a:endParaRPr lang="ar-IQ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2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التاريخ</a:t>
            </a:r>
            <a:r>
              <a:rPr lang="ar-SA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، أو </a:t>
            </a:r>
            <a:r>
              <a:rPr lang="ar-SA" sz="2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المنهجية</a:t>
            </a:r>
            <a:r>
              <a:rPr lang="ar-SA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GB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2800" b="1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أنهِ</a:t>
            </a:r>
            <a:r>
              <a:rPr lang="ar-SA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الفصل </a:t>
            </a:r>
            <a:r>
              <a:rPr lang="ar-SA" sz="2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بخاتمة تلخص أهم ما توصلت إليه الأدبيات السابقة</a:t>
            </a:r>
            <a:endParaRPr lang="ar-IQ" sz="2800" b="1" dirty="0">
              <a:solidFill>
                <a:srgbClr val="00B05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2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وتوضح كيف يمهد ذلك لفصلك اللاحق أو لدراستك الميدانية</a:t>
            </a:r>
            <a:r>
              <a:rPr lang="en-GB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6E38B9-173E-2BAF-DCE6-5187344CE4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8227" y="2160439"/>
            <a:ext cx="2026508" cy="305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692003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4BB9F-C36E-B779-DDDA-FCBC12647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172996"/>
            <a:ext cx="10018713" cy="1154359"/>
          </a:xfrm>
        </p:spPr>
        <p:txBody>
          <a:bodyPr>
            <a:normAutofit fontScale="90000"/>
          </a:bodyPr>
          <a:lstStyle/>
          <a:p>
            <a:pPr marL="0" marR="0" lvl="0" indent="-22860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/>
              <a:defRPr/>
            </a:pPr>
            <a:r>
              <a:rPr kumimoji="0" lang="ar-IQ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تجنب الأخطاء الشائعة</a:t>
            </a:r>
            <a:b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3311DD-C870-A06F-6634-0BEA121545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3448" y="840259"/>
            <a:ext cx="9710351" cy="4782065"/>
          </a:xfrm>
        </p:spPr>
        <p:txBody>
          <a:bodyPr/>
          <a:lstStyle/>
          <a:p>
            <a:pPr marR="0" lvl="0" algn="r" rtl="1">
              <a:spcBef>
                <a:spcPts val="0"/>
              </a:spcBef>
              <a:spcAft>
                <a:spcPts val="800"/>
              </a:spcAft>
              <a:buSzPts val="1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ar-S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عدم السرد فقط</a:t>
            </a:r>
            <a:r>
              <a:rPr lang="en-GB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ar-SA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مراجعة الأدبيات </a:t>
            </a:r>
            <a:r>
              <a:rPr lang="ar-SA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ليست مجرد سرد</a:t>
            </a:r>
            <a:endParaRPr lang="ar-IQ" sz="28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r" rtl="1">
              <a:spcBef>
                <a:spcPts val="0"/>
              </a:spcBef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ar-SA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للأبحاث السابقة</a:t>
            </a:r>
            <a:r>
              <a:rPr lang="ar-SA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، بل يجب أن تتضمن </a:t>
            </a:r>
            <a:r>
              <a:rPr lang="ar-SA" sz="2800" b="1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تحليلاً ونقداً</a:t>
            </a:r>
            <a:r>
              <a:rPr lang="en-GB" sz="2800" b="1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r" rtl="1">
              <a:spcBef>
                <a:spcPts val="0"/>
              </a:spcBef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endParaRPr lang="ar-IQ" sz="24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lvl="0" algn="r" rtl="1">
              <a:spcBef>
                <a:spcPts val="0"/>
              </a:spcBef>
              <a:spcAft>
                <a:spcPts val="800"/>
              </a:spcAft>
              <a:buSzPts val="1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ar-S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التكرار</a:t>
            </a:r>
            <a:r>
              <a:rPr lang="en-GB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ar-SA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حاول </a:t>
            </a:r>
            <a:r>
              <a:rPr lang="ar-SA" sz="2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عدم تكرار نفس المعلومات </a:t>
            </a:r>
            <a:r>
              <a:rPr lang="ar-SA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من</a:t>
            </a:r>
            <a:r>
              <a:rPr lang="ar-IQ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</a:t>
            </a:r>
          </a:p>
          <a:p>
            <a:pPr marL="0" marR="0" lvl="0" indent="0" algn="r" rtl="1">
              <a:spcBef>
                <a:spcPts val="0"/>
              </a:spcBef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ar-SA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دراسات متعددة، </a:t>
            </a:r>
            <a:r>
              <a:rPr lang="ar-SA" sz="2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بل اجمعها في فكرة مشتركة</a:t>
            </a:r>
            <a:r>
              <a:rPr lang="en-GB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ar-IQ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endParaRPr lang="ar-IQ" sz="24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lvl="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ar-S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الاقتباسات الزائدة</a:t>
            </a:r>
            <a:r>
              <a:rPr lang="en-GB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ar-SA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حاول </a:t>
            </a:r>
            <a:r>
              <a:rPr lang="ar-SA" sz="2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استخدام الاقتباسات بحذر</a:t>
            </a:r>
            <a:r>
              <a:rPr lang="ar-SA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؛</a:t>
            </a:r>
            <a:endParaRPr lang="ar-IQ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ar-SA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يجب</a:t>
            </a:r>
            <a:r>
              <a:rPr lang="ar-SA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أن </a:t>
            </a:r>
            <a:r>
              <a:rPr lang="ar-SA" sz="2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يعكس النص رؤيتك وفهمك للموضوع</a:t>
            </a:r>
            <a:r>
              <a:rPr lang="en-GB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964F90-00E3-27EC-2A4F-4A2DD23CFB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0743" y="1235676"/>
            <a:ext cx="3038168" cy="383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2454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6BC89F75-07BA-4AF2-BA27-A0CDB616E1AA}">
  <we:reference id="wa200005566" version="3.0.0.2" store="en-US" storeType="OMEX"/>
  <we:alternateReferences>
    <we:reference id="wa200005566" version="3.0.0.2" store="wa200005566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238</TotalTime>
  <Words>871</Words>
  <Application>Microsoft Office PowerPoint</Application>
  <PresentationFormat>Widescreen</PresentationFormat>
  <Paragraphs>101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Aptos</vt:lpstr>
      <vt:lpstr>Arial</vt:lpstr>
      <vt:lpstr>Calibri</vt:lpstr>
      <vt:lpstr>Corbel</vt:lpstr>
      <vt:lpstr>Symbol</vt:lpstr>
      <vt:lpstr>Times New Roman</vt:lpstr>
      <vt:lpstr>Wingdings</vt:lpstr>
      <vt:lpstr>Parallax</vt:lpstr>
      <vt:lpstr>         كيفية كتابة فصل مراجعة الادبيات السابقة في اطاريح الدكتوراة في العلوم الانسانية   </vt:lpstr>
      <vt:lpstr> 1- التخطيط وتحديد النطاق </vt:lpstr>
      <vt:lpstr>2- جمع المصادر المناسبة</vt:lpstr>
      <vt:lpstr>  3 - تصنيف الأدبيات  </vt:lpstr>
      <vt:lpstr>امثلة</vt:lpstr>
      <vt:lpstr> 4- تلخيص وتحليل الأدبيات </vt:lpstr>
      <vt:lpstr> 5 .تحديد الفجوات البحثية </vt:lpstr>
      <vt:lpstr>6- تنظيم الفصل بشكل منطقي </vt:lpstr>
      <vt:lpstr>7. تجنب الأخطاء الشائعة </vt:lpstr>
      <vt:lpstr>8. التوثيق الصحيح </vt:lpstr>
      <vt:lpstr>مثال على بنية فصل مراجعة الأدبيات: </vt:lpstr>
      <vt:lpstr> خطوات تحويل فصل المراجعة إلى بحث للنشر </vt:lpstr>
      <vt:lpstr>2. إعادة هيكلة الفصل </vt:lpstr>
      <vt:lpstr>3- تعزيز الطابع العلمي  أضف مراجع حديثة (آخر 5 سنوات على الأقل).  استخدم جداول ورسوم بيانية لتوضيح الاتجاهات أو المقارنات.  أدرج تحليل نقدي بدلاً من مجرد تلخيص </vt:lpstr>
      <vt:lpstr>5- التدقيق والتحرير  راجع اللغة والأسلوب لتكون أكاديمية ورصينة.  اطلب من زميل أو مشرف مراجعة المسودة.  استخدم أدوات التدقيق اللغوي والاقتباس للتأكد من خلو النص من الأخطاء.</vt:lpstr>
      <vt:lpstr>شكرا لاصغاءكم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AZ-PC</dc:creator>
  <cp:lastModifiedBy>AZ-PC</cp:lastModifiedBy>
  <cp:revision>12</cp:revision>
  <dcterms:created xsi:type="dcterms:W3CDTF">2026-01-11T18:19:36Z</dcterms:created>
  <dcterms:modified xsi:type="dcterms:W3CDTF">2026-01-25T18:25:15Z</dcterms:modified>
</cp:coreProperties>
</file>