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4630400" cy="8229600"/>
  <p:notesSz cx="8229600" cy="14630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43" d="100"/>
          <a:sy n="43" d="100"/>
        </p:scale>
        <p:origin x="-522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664075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567112" cy="7334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417A11-22DD-3B4A-B88F-D662AE08C0FE}" type="datetimeFigureOut">
              <a:rPr lang="ar-IQ" smtClean="0"/>
              <a:t>06/09/1447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664075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13896975"/>
            <a:ext cx="3567112" cy="7334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E8D35D-4C0D-6743-A7C8-A67C47D1C3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437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74245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944" y="5584515"/>
            <a:ext cx="8068666" cy="28255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5767944" y="1502634"/>
            <a:ext cx="806866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endParaRPr lang="en-US" sz="1786" dirty="0"/>
          </a:p>
        </p:txBody>
      </p:sp>
      <p:sp>
        <p:nvSpPr>
          <p:cNvPr id="9" name="Text 3"/>
          <p:cNvSpPr/>
          <p:nvPr/>
        </p:nvSpPr>
        <p:spPr>
          <a:xfrm>
            <a:off x="5767944" y="2097725"/>
            <a:ext cx="8068666" cy="42528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572"/>
              </a:lnSpc>
              <a:buNone/>
            </a:pPr>
            <a:endParaRPr lang="en-US" sz="2233" dirty="0"/>
          </a:p>
        </p:txBody>
      </p:sp>
      <p:sp>
        <p:nvSpPr>
          <p:cNvPr id="10" name="Text 4"/>
          <p:cNvSpPr/>
          <p:nvPr/>
        </p:nvSpPr>
        <p:spPr>
          <a:xfrm>
            <a:off x="5767944" y="2778222"/>
            <a:ext cx="806866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endParaRPr lang="en-US" sz="1786" dirty="0"/>
          </a:p>
        </p:txBody>
      </p:sp>
      <p:sp>
        <p:nvSpPr>
          <p:cNvPr id="11" name="Text 5"/>
          <p:cNvSpPr/>
          <p:nvPr/>
        </p:nvSpPr>
        <p:spPr>
          <a:xfrm>
            <a:off x="6283019" y="3495516"/>
            <a:ext cx="8068666" cy="1385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7702"/>
              </a:lnSpc>
              <a:buNone/>
            </a:pPr>
            <a:r>
              <a:rPr lang="en-US" sz="6162" b="1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الريادة العلمية في أقسام </a:t>
            </a:r>
            <a:r>
              <a:rPr lang="en-US" sz="6162" b="1" dirty="0" err="1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اللغة</a:t>
            </a:r>
            <a:r>
              <a:rPr lang="en-US" sz="6162" b="1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 </a:t>
            </a:r>
            <a:r>
              <a:rPr lang="en-US" sz="6162" b="1" dirty="0" err="1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الإنجليزية</a:t>
            </a:r>
            <a:r>
              <a:rPr lang="ar-IQ" sz="6162" b="1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 من البحث اللغوي الى المهارات التطبيقية</a:t>
            </a:r>
          </a:p>
          <a:p>
            <a:pPr marL="0" indent="0">
              <a:lnSpc>
                <a:spcPts val="7702"/>
              </a:lnSpc>
              <a:buNone/>
            </a:pPr>
            <a:r>
              <a:rPr lang="ar-IQ" sz="6162" b="1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تقديم </a:t>
            </a:r>
          </a:p>
          <a:p>
            <a:pPr marL="0" indent="0">
              <a:lnSpc>
                <a:spcPts val="7702"/>
              </a:lnSpc>
              <a:buNone/>
            </a:pPr>
            <a:r>
              <a:rPr lang="ar-IQ" sz="6162" b="1" dirty="0" err="1"/>
              <a:t>ا.م.ايمان</a:t>
            </a:r>
            <a:r>
              <a:rPr lang="ar-IQ" sz="6162" b="1" dirty="0"/>
              <a:t> جبر </a:t>
            </a:r>
            <a:r>
              <a:rPr lang="ar-IQ" sz="6162" b="1" dirty="0" err="1"/>
              <a:t>جنام</a:t>
            </a:r>
            <a:r>
              <a:rPr lang="ar-IQ" sz="6162" b="1" dirty="0"/>
              <a:t> </a:t>
            </a:r>
          </a:p>
          <a:p>
            <a:pPr marL="0" indent="0">
              <a:lnSpc>
                <a:spcPts val="7702"/>
              </a:lnSpc>
              <a:buNone/>
            </a:pPr>
            <a:r>
              <a:rPr lang="ar-IQ" sz="6162" b="1" dirty="0"/>
              <a:t>ا.م. منى ابراهيم احمد الدليمي </a:t>
            </a:r>
            <a:endParaRPr lang="en-US" sz="6162" b="1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CB78F2D8-83F9-5E3A-F262-364BE4610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626" y="3590955"/>
            <a:ext cx="3888213" cy="1865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74245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039" y="2834823"/>
            <a:ext cx="2568275" cy="165643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093" y="2834823"/>
            <a:ext cx="2568275" cy="165643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239" y="2834823"/>
            <a:ext cx="2568275" cy="1656436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767944" y="1063813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8. المهارات التطبيقية لطلبة اللغة الإنجليزية</a:t>
            </a:r>
            <a:endParaRPr lang="en-US" sz="4465" dirty="0"/>
          </a:p>
        </p:txBody>
      </p:sp>
      <p:sp>
        <p:nvSpPr>
          <p:cNvPr id="8" name="Text 1"/>
          <p:cNvSpPr/>
          <p:nvPr/>
        </p:nvSpPr>
        <p:spPr>
          <a:xfrm>
            <a:off x="5767944" y="2027591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المهارات الأساسية</a:t>
            </a:r>
            <a:endParaRPr lang="en-US" sz="3572" dirty="0"/>
          </a:p>
        </p:txBody>
      </p:sp>
      <p:sp>
        <p:nvSpPr>
          <p:cNvPr id="9" name="Text 2"/>
          <p:cNvSpPr/>
          <p:nvPr/>
        </p:nvSpPr>
        <p:spPr>
          <a:xfrm>
            <a:off x="6009620" y="3091404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التحدث والتواصل</a:t>
            </a:r>
            <a:endParaRPr lang="en-US" sz="2233" dirty="0"/>
          </a:p>
        </p:txBody>
      </p:sp>
      <p:sp>
        <p:nvSpPr>
          <p:cNvPr id="10" name="Text 3"/>
          <p:cNvSpPr/>
          <p:nvPr/>
        </p:nvSpPr>
        <p:spPr>
          <a:xfrm>
            <a:off x="6009620" y="3554639"/>
            <a:ext cx="2055114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تشمل مهارة التفاعل والحديث.</a:t>
            </a:r>
            <a:endParaRPr lang="en-US" sz="1786" dirty="0"/>
          </a:p>
        </p:txBody>
      </p:sp>
      <p:sp>
        <p:nvSpPr>
          <p:cNvPr id="12" name="Text 5"/>
          <p:cNvSpPr/>
          <p:nvPr/>
        </p:nvSpPr>
        <p:spPr>
          <a:xfrm>
            <a:off x="5767944" y="5553517"/>
            <a:ext cx="8068666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تهدف أقسام اللغة الإنجليزية إلى تنمية مهارات تطبيقية متعددة لدى الطلبة.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ومن أبرز هذه المهارات مهارة التحدث والتواصل الفعّال.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تُعد الترجمة والكتابة الأكاديمية من المهارات الأساسية.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هذه المهارات تمكّن الطلبة من استخدام اللغة في مواقف حقيقية.</a:t>
            </a:r>
            <a:endParaRPr lang="en-US" sz="1786" dirty="0"/>
          </a:p>
        </p:txBody>
      </p:sp>
      <p:sp>
        <p:nvSpPr>
          <p:cNvPr id="13" name="Text 6"/>
          <p:cNvSpPr/>
          <p:nvPr/>
        </p:nvSpPr>
        <p:spPr>
          <a:xfrm>
            <a:off x="8774674" y="3091404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الترجمة</a:t>
            </a:r>
            <a:endParaRPr lang="en-US" sz="2233" dirty="0"/>
          </a:p>
        </p:txBody>
      </p:sp>
      <p:sp>
        <p:nvSpPr>
          <p:cNvPr id="14" name="Text 7"/>
          <p:cNvSpPr/>
          <p:nvPr/>
        </p:nvSpPr>
        <p:spPr>
          <a:xfrm>
            <a:off x="8774674" y="3554639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تتطلب دقة وفهم عميق.</a:t>
            </a:r>
            <a:endParaRPr lang="en-US" sz="1786" dirty="0"/>
          </a:p>
        </p:txBody>
      </p:sp>
      <p:sp>
        <p:nvSpPr>
          <p:cNvPr id="15" name="Text 8"/>
          <p:cNvSpPr/>
          <p:nvPr/>
        </p:nvSpPr>
        <p:spPr>
          <a:xfrm>
            <a:off x="11539819" y="3091404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الكتابة الأكاديمية</a:t>
            </a:r>
            <a:endParaRPr lang="en-US" sz="2233" dirty="0"/>
          </a:p>
        </p:txBody>
      </p:sp>
      <p:sp>
        <p:nvSpPr>
          <p:cNvPr id="16" name="Text 9"/>
          <p:cNvSpPr/>
          <p:nvPr/>
        </p:nvSpPr>
        <p:spPr>
          <a:xfrm>
            <a:off x="11539819" y="3554639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ضرورية للتعبير عن الأفكار.</a:t>
            </a:r>
            <a:endParaRPr lang="en-US" sz="17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52" y="2863444"/>
            <a:ext cx="618043" cy="82405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82" y="2863444"/>
            <a:ext cx="824057" cy="82405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866" y="2863444"/>
            <a:ext cx="824057" cy="824057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93699" y="1077529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9. مهارات القرن الحادي والعشرين</a:t>
            </a:r>
            <a:endParaRPr lang="en-US" sz="4465" dirty="0"/>
          </a:p>
        </p:txBody>
      </p:sp>
      <p:sp>
        <p:nvSpPr>
          <p:cNvPr id="7" name="Text 1"/>
          <p:cNvSpPr/>
          <p:nvPr/>
        </p:nvSpPr>
        <p:spPr>
          <a:xfrm>
            <a:off x="793699" y="2041398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الأبعاد</a:t>
            </a:r>
            <a:endParaRPr lang="en-US" sz="3572" dirty="0"/>
          </a:p>
        </p:txBody>
      </p:sp>
      <p:sp>
        <p:nvSpPr>
          <p:cNvPr id="8" name="Text 2"/>
          <p:cNvSpPr/>
          <p:nvPr/>
        </p:nvSpPr>
        <p:spPr>
          <a:xfrm>
            <a:off x="793699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التفكير النقدي</a:t>
            </a:r>
            <a:endParaRPr lang="en-US" sz="2233" dirty="0"/>
          </a:p>
        </p:txBody>
      </p:sp>
      <p:sp>
        <p:nvSpPr>
          <p:cNvPr id="9" name="Text 3"/>
          <p:cNvSpPr/>
          <p:nvPr/>
        </p:nvSpPr>
        <p:spPr>
          <a:xfrm>
            <a:off x="793699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يشمل تقييم المعلومات وتحليلها.</a:t>
            </a:r>
            <a:endParaRPr lang="en-US" sz="1786" dirty="0"/>
          </a:p>
        </p:txBody>
      </p:sp>
      <p:sp>
        <p:nvSpPr>
          <p:cNvPr id="11" name="Text 5"/>
          <p:cNvSpPr/>
          <p:nvPr/>
        </p:nvSpPr>
        <p:spPr>
          <a:xfrm>
            <a:off x="793699" y="5794736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لم تعد المهارات اللغوية وحدها كافية في عصرنا الحالي.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بل أصبح من الضروري امتلاك مهارات القرن الحادي والعشرين.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هذه المهارات تساعد الطلبة على التحليل واتخاذ القرار.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تعزز قدرتهم على العمل ضمن فرق متعددة التخصصات.</a:t>
            </a:r>
            <a:endParaRPr lang="en-US" sz="1786" dirty="0"/>
          </a:p>
        </p:txBody>
      </p:sp>
      <p:sp>
        <p:nvSpPr>
          <p:cNvPr id="12" name="Text 6"/>
          <p:cNvSpPr/>
          <p:nvPr/>
        </p:nvSpPr>
        <p:spPr>
          <a:xfrm>
            <a:off x="5254782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حل المشكلات</a:t>
            </a:r>
            <a:endParaRPr lang="en-US" sz="2233" dirty="0"/>
          </a:p>
        </p:txBody>
      </p:sp>
      <p:sp>
        <p:nvSpPr>
          <p:cNvPr id="13" name="Text 7"/>
          <p:cNvSpPr/>
          <p:nvPr/>
        </p:nvSpPr>
        <p:spPr>
          <a:xfrm>
            <a:off x="5254782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يتطلب مهارات تفكير استراتيجية.</a:t>
            </a:r>
            <a:endParaRPr lang="en-US" sz="1786" dirty="0"/>
          </a:p>
        </p:txBody>
      </p:sp>
      <p:sp>
        <p:nvSpPr>
          <p:cNvPr id="14" name="Text 8"/>
          <p:cNvSpPr/>
          <p:nvPr/>
        </p:nvSpPr>
        <p:spPr>
          <a:xfrm>
            <a:off x="9715866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العمل الجماعي</a:t>
            </a:r>
            <a:endParaRPr lang="en-US" sz="2233" dirty="0"/>
          </a:p>
        </p:txBody>
      </p:sp>
      <p:sp>
        <p:nvSpPr>
          <p:cNvPr id="15" name="Text 9"/>
          <p:cNvSpPr/>
          <p:nvPr/>
        </p:nvSpPr>
        <p:spPr>
          <a:xfrm>
            <a:off x="9715866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يعزز التعاون بين الأفراد.</a:t>
            </a:r>
            <a:endParaRPr lang="en-US" sz="17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009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2103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9" y="4734489"/>
            <a:ext cx="4196364" cy="95893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835" y="4734489"/>
            <a:ext cx="4196639" cy="95893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153" y="4734489"/>
            <a:ext cx="4196364" cy="958931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797" y="4812304"/>
            <a:ext cx="3459358" cy="95893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933" y="4812304"/>
            <a:ext cx="3459541" cy="95893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7251" y="4812304"/>
            <a:ext cx="3459358" cy="958931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94" y="4719584"/>
            <a:ext cx="540228" cy="54022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930" y="4719584"/>
            <a:ext cx="540228" cy="54022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249" y="4719584"/>
            <a:ext cx="540228" cy="54022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793699" y="2948574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10. العلاقة بين البحث والمهارات التطبيقية</a:t>
            </a:r>
            <a:endParaRPr lang="en-US" sz="4465" dirty="0"/>
          </a:p>
        </p:txBody>
      </p:sp>
      <p:sp>
        <p:nvSpPr>
          <p:cNvPr id="14" name="Text 1"/>
          <p:cNvSpPr/>
          <p:nvPr/>
        </p:nvSpPr>
        <p:spPr>
          <a:xfrm>
            <a:off x="793699" y="3912352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التكامل</a:t>
            </a:r>
            <a:endParaRPr lang="en-US" sz="3572" dirty="0"/>
          </a:p>
        </p:txBody>
      </p:sp>
      <p:sp>
        <p:nvSpPr>
          <p:cNvPr id="15" name="Text 2"/>
          <p:cNvSpPr/>
          <p:nvPr/>
        </p:nvSpPr>
        <p:spPr>
          <a:xfrm>
            <a:off x="950062" y="47435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1</a:t>
            </a:r>
            <a:endParaRPr lang="en-US" sz="2679" dirty="0"/>
          </a:p>
        </p:txBody>
      </p:sp>
      <p:sp>
        <p:nvSpPr>
          <p:cNvPr id="16" name="Text 3"/>
          <p:cNvSpPr/>
          <p:nvPr/>
        </p:nvSpPr>
        <p:spPr>
          <a:xfrm>
            <a:off x="1530797" y="4812304"/>
            <a:ext cx="345935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علاقة تكامل</a:t>
            </a:r>
            <a:endParaRPr lang="en-US" sz="2233" dirty="0"/>
          </a:p>
        </p:txBody>
      </p:sp>
      <p:sp>
        <p:nvSpPr>
          <p:cNvPr id="17" name="Text 4"/>
          <p:cNvSpPr/>
          <p:nvPr/>
        </p:nvSpPr>
        <p:spPr>
          <a:xfrm>
            <a:off x="1530797" y="5275539"/>
            <a:ext cx="345935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بين البحث والمهارات.</a:t>
            </a:r>
            <a:endParaRPr lang="en-US" sz="1786" dirty="0"/>
          </a:p>
        </p:txBody>
      </p:sp>
      <p:sp>
        <p:nvSpPr>
          <p:cNvPr id="19" name="Text 6"/>
          <p:cNvSpPr/>
          <p:nvPr/>
        </p:nvSpPr>
        <p:spPr>
          <a:xfrm>
            <a:off x="793699" y="6770675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توجد علاقة تكامل واضحة بين البحث اللغوي والمهارات التطبيقية.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فالبحث يوفر الأساس النظري والعلمي للمهارة.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بينما تمثل المهارة التطبيق العملي لهذا الأساس.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وبذلك يتم إعداد خريج متكامل علميًا وعمليًا.</a:t>
            </a:r>
            <a:endParaRPr lang="en-US" sz="1786" dirty="0"/>
          </a:p>
        </p:txBody>
      </p:sp>
      <p:sp>
        <p:nvSpPr>
          <p:cNvPr id="20" name="Text 7"/>
          <p:cNvSpPr/>
          <p:nvPr/>
        </p:nvSpPr>
        <p:spPr>
          <a:xfrm>
            <a:off x="5373197" y="47435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2</a:t>
            </a:r>
            <a:endParaRPr lang="en-US" sz="2679" dirty="0"/>
          </a:p>
        </p:txBody>
      </p:sp>
      <p:sp>
        <p:nvSpPr>
          <p:cNvPr id="21" name="Text 8"/>
          <p:cNvSpPr/>
          <p:nvPr/>
        </p:nvSpPr>
        <p:spPr>
          <a:xfrm>
            <a:off x="5953933" y="4812304"/>
            <a:ext cx="345954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البحث أساس</a:t>
            </a:r>
            <a:endParaRPr lang="en-US" sz="2233" dirty="0"/>
          </a:p>
        </p:txBody>
      </p:sp>
      <p:sp>
        <p:nvSpPr>
          <p:cNvPr id="22" name="Text 9"/>
          <p:cNvSpPr/>
          <p:nvPr/>
        </p:nvSpPr>
        <p:spPr>
          <a:xfrm>
            <a:off x="5953933" y="5275539"/>
            <a:ext cx="3459541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يوفر الإطار النظري.</a:t>
            </a:r>
            <a:endParaRPr lang="en-US" sz="1786" dirty="0"/>
          </a:p>
        </p:txBody>
      </p:sp>
      <p:sp>
        <p:nvSpPr>
          <p:cNvPr id="23" name="Text 10"/>
          <p:cNvSpPr/>
          <p:nvPr/>
        </p:nvSpPr>
        <p:spPr>
          <a:xfrm>
            <a:off x="9796516" y="47435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3</a:t>
            </a:r>
            <a:endParaRPr lang="en-US" sz="2679" dirty="0"/>
          </a:p>
        </p:txBody>
      </p:sp>
      <p:sp>
        <p:nvSpPr>
          <p:cNvPr id="24" name="Text 11"/>
          <p:cNvSpPr/>
          <p:nvPr/>
        </p:nvSpPr>
        <p:spPr>
          <a:xfrm>
            <a:off x="10377251" y="4812304"/>
            <a:ext cx="345935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المهارة نتيجة</a:t>
            </a:r>
            <a:endParaRPr lang="en-US" sz="2233" dirty="0"/>
          </a:p>
        </p:txBody>
      </p:sp>
      <p:sp>
        <p:nvSpPr>
          <p:cNvPr id="25" name="Text 12"/>
          <p:cNvSpPr/>
          <p:nvPr/>
        </p:nvSpPr>
        <p:spPr>
          <a:xfrm>
            <a:off x="10377251" y="5275539"/>
            <a:ext cx="345935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تمثل التطبيق العملي.</a:t>
            </a:r>
            <a:endParaRPr lang="en-US" sz="17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5922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347" y="0"/>
            <a:ext cx="5222870" cy="825922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94" y="2394631"/>
            <a:ext cx="2568275" cy="256361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940" y="2394631"/>
            <a:ext cx="2568275" cy="256361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994" y="2394631"/>
            <a:ext cx="2568275" cy="256361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75" y="3558388"/>
            <a:ext cx="2055114" cy="1143274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521" y="3558388"/>
            <a:ext cx="2055114" cy="114327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575" y="3558388"/>
            <a:ext cx="2055114" cy="1143274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70" y="2636307"/>
            <a:ext cx="710306" cy="710306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616" y="2636307"/>
            <a:ext cx="710306" cy="710306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670" y="2636307"/>
            <a:ext cx="710306" cy="710306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793699" y="623621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11. دور التدريسي في الريادة العلمية</a:t>
            </a:r>
            <a:endParaRPr lang="en-US" sz="4465" dirty="0"/>
          </a:p>
        </p:txBody>
      </p:sp>
      <p:sp>
        <p:nvSpPr>
          <p:cNvPr id="14" name="Text 1"/>
          <p:cNvSpPr/>
          <p:nvPr/>
        </p:nvSpPr>
        <p:spPr>
          <a:xfrm>
            <a:off x="793699" y="1587398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المسؤوليات</a:t>
            </a:r>
            <a:endParaRPr lang="en-US" sz="3572" dirty="0"/>
          </a:p>
        </p:txBody>
      </p:sp>
      <p:sp>
        <p:nvSpPr>
          <p:cNvPr id="15" name="Text 2"/>
          <p:cNvSpPr/>
          <p:nvPr/>
        </p:nvSpPr>
        <p:spPr>
          <a:xfrm>
            <a:off x="1286835" y="2767706"/>
            <a:ext cx="177576" cy="4474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2411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1</a:t>
            </a:r>
            <a:endParaRPr lang="en-US" sz="2411" dirty="0"/>
          </a:p>
        </p:txBody>
      </p:sp>
      <p:sp>
        <p:nvSpPr>
          <p:cNvPr id="16" name="Text 3"/>
          <p:cNvSpPr/>
          <p:nvPr/>
        </p:nvSpPr>
        <p:spPr>
          <a:xfrm>
            <a:off x="1035375" y="3558388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توجيه الطلبة</a:t>
            </a:r>
            <a:endParaRPr lang="en-US" sz="2233" dirty="0"/>
          </a:p>
        </p:txBody>
      </p:sp>
      <p:sp>
        <p:nvSpPr>
          <p:cNvPr id="17" name="Text 4"/>
          <p:cNvSpPr/>
          <p:nvPr/>
        </p:nvSpPr>
        <p:spPr>
          <a:xfrm>
            <a:off x="1035375" y="4021623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إرشادهم نحو البحث.</a:t>
            </a:r>
            <a:endParaRPr lang="en-US" sz="1786" dirty="0"/>
          </a:p>
        </p:txBody>
      </p:sp>
      <p:sp>
        <p:nvSpPr>
          <p:cNvPr id="18" name="Text 5"/>
          <p:cNvSpPr/>
          <p:nvPr/>
        </p:nvSpPr>
        <p:spPr>
          <a:xfrm>
            <a:off x="4051889" y="2767706"/>
            <a:ext cx="177576" cy="4474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2411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2</a:t>
            </a:r>
            <a:endParaRPr lang="en-US" sz="2411" dirty="0"/>
          </a:p>
        </p:txBody>
      </p:sp>
      <p:sp>
        <p:nvSpPr>
          <p:cNvPr id="19" name="Text 6"/>
          <p:cNvSpPr/>
          <p:nvPr/>
        </p:nvSpPr>
        <p:spPr>
          <a:xfrm>
            <a:off x="3800521" y="3558388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دعم البحث</a:t>
            </a:r>
            <a:endParaRPr lang="en-US" sz="2233" dirty="0"/>
          </a:p>
        </p:txBody>
      </p:sp>
      <p:sp>
        <p:nvSpPr>
          <p:cNvPr id="21" name="Text 8"/>
          <p:cNvSpPr/>
          <p:nvPr/>
        </p:nvSpPr>
        <p:spPr>
          <a:xfrm>
            <a:off x="3800521" y="4021623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توفير موارد للطلاب.</a:t>
            </a:r>
            <a:endParaRPr lang="en-US" sz="1786" dirty="0"/>
          </a:p>
        </p:txBody>
      </p:sp>
      <p:sp>
        <p:nvSpPr>
          <p:cNvPr id="22" name="Text 9"/>
          <p:cNvSpPr/>
          <p:nvPr/>
        </p:nvSpPr>
        <p:spPr>
          <a:xfrm>
            <a:off x="793699" y="6020501"/>
            <a:ext cx="8068666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يلعب التدريسي دورًا محوريًا في تحقيق الريادة العلمية.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فهو المسؤول عن توجيه الطلبة نحو البحث التطبيقي.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يسهم في ربط المادة النظرية بالتطبيق العملي.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ويُعد قدوة علمية تشجع الطلبة على الإبداع والابتكار.</a:t>
            </a:r>
            <a:endParaRPr lang="en-US" sz="1786" dirty="0"/>
          </a:p>
        </p:txBody>
      </p:sp>
      <p:sp>
        <p:nvSpPr>
          <p:cNvPr id="23" name="Text 10"/>
          <p:cNvSpPr/>
          <p:nvPr/>
        </p:nvSpPr>
        <p:spPr>
          <a:xfrm>
            <a:off x="6817035" y="2767706"/>
            <a:ext cx="177576" cy="4474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2411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3</a:t>
            </a:r>
            <a:endParaRPr lang="en-US" sz="2411" dirty="0"/>
          </a:p>
        </p:txBody>
      </p:sp>
      <p:sp>
        <p:nvSpPr>
          <p:cNvPr id="24" name="Text 11"/>
          <p:cNvSpPr/>
          <p:nvPr/>
        </p:nvSpPr>
        <p:spPr>
          <a:xfrm>
            <a:off x="6565575" y="3558388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تطوير أساليب التدريس</a:t>
            </a:r>
            <a:endParaRPr lang="en-US" sz="2233" dirty="0"/>
          </a:p>
        </p:txBody>
      </p:sp>
      <p:sp>
        <p:nvSpPr>
          <p:cNvPr id="25" name="Text 12"/>
          <p:cNvSpPr/>
          <p:nvPr/>
        </p:nvSpPr>
        <p:spPr>
          <a:xfrm>
            <a:off x="6565575" y="4021623"/>
            <a:ext cx="2055114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التعديل بناءً على احتياجات الطلاب.</a:t>
            </a:r>
            <a:endParaRPr lang="en-US" sz="17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1" y="2863444"/>
            <a:ext cx="721004" cy="82405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82" y="2863444"/>
            <a:ext cx="824057" cy="82405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438" y="2863444"/>
            <a:ext cx="721004" cy="824057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93699" y="1077529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12. دور الطالب في الريادة العلمية</a:t>
            </a:r>
            <a:endParaRPr lang="en-US" sz="4465" dirty="0"/>
          </a:p>
        </p:txBody>
      </p:sp>
      <p:sp>
        <p:nvSpPr>
          <p:cNvPr id="7" name="Text 1"/>
          <p:cNvSpPr/>
          <p:nvPr/>
        </p:nvSpPr>
        <p:spPr>
          <a:xfrm>
            <a:off x="793699" y="2041398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العناصر الرئيسية</a:t>
            </a:r>
            <a:endParaRPr lang="en-US" sz="3572" dirty="0"/>
          </a:p>
        </p:txBody>
      </p:sp>
      <p:sp>
        <p:nvSpPr>
          <p:cNvPr id="8" name="Text 2"/>
          <p:cNvSpPr/>
          <p:nvPr/>
        </p:nvSpPr>
        <p:spPr>
          <a:xfrm>
            <a:off x="793699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المشاركة الفاعلة</a:t>
            </a:r>
            <a:endParaRPr lang="en-US" sz="2233" dirty="0"/>
          </a:p>
        </p:txBody>
      </p:sp>
      <p:sp>
        <p:nvSpPr>
          <p:cNvPr id="9" name="Text 3"/>
          <p:cNvSpPr/>
          <p:nvPr/>
        </p:nvSpPr>
        <p:spPr>
          <a:xfrm>
            <a:off x="793699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الانخراط في الأنشطة العلمية.</a:t>
            </a:r>
            <a:endParaRPr lang="en-US" sz="1786" dirty="0"/>
          </a:p>
        </p:txBody>
      </p:sp>
      <p:sp>
        <p:nvSpPr>
          <p:cNvPr id="11" name="Text 5"/>
          <p:cNvSpPr/>
          <p:nvPr/>
        </p:nvSpPr>
        <p:spPr>
          <a:xfrm>
            <a:off x="793699" y="5794736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الطالب هو العنصر الأساسي في العملية التعليمية.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وتقع عليه مسؤولية كبيرة في تطوير مهاراته العلمية والعملية.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المشاركة في الأنشطة البحثية والتطبيقية تعزز من قدراته.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تسهم في بناء شخصية علمية مستقلة ومبدعة.</a:t>
            </a:r>
            <a:endParaRPr lang="en-US" sz="1786" dirty="0"/>
          </a:p>
        </p:txBody>
      </p:sp>
      <p:sp>
        <p:nvSpPr>
          <p:cNvPr id="12" name="Text 6"/>
          <p:cNvSpPr/>
          <p:nvPr/>
        </p:nvSpPr>
        <p:spPr>
          <a:xfrm>
            <a:off x="5254782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تطوير الذات</a:t>
            </a:r>
            <a:endParaRPr lang="en-US" sz="2233" dirty="0"/>
          </a:p>
        </p:txBody>
      </p:sp>
      <p:sp>
        <p:nvSpPr>
          <p:cNvPr id="13" name="Text 7"/>
          <p:cNvSpPr/>
          <p:nvPr/>
        </p:nvSpPr>
        <p:spPr>
          <a:xfrm>
            <a:off x="5254782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مسعى الفرد لتحسين مهاراته.</a:t>
            </a:r>
            <a:endParaRPr lang="en-US" sz="1786" dirty="0"/>
          </a:p>
        </p:txBody>
      </p:sp>
      <p:sp>
        <p:nvSpPr>
          <p:cNvPr id="14" name="Text 8"/>
          <p:cNvSpPr/>
          <p:nvPr/>
        </p:nvSpPr>
        <p:spPr>
          <a:xfrm>
            <a:off x="9715866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التعلم المستمر</a:t>
            </a:r>
            <a:endParaRPr lang="en-US" sz="2233" dirty="0"/>
          </a:p>
        </p:txBody>
      </p:sp>
      <p:sp>
        <p:nvSpPr>
          <p:cNvPr id="15" name="Text 9"/>
          <p:cNvSpPr/>
          <p:nvPr/>
        </p:nvSpPr>
        <p:spPr>
          <a:xfrm>
            <a:off x="9715866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أهمية اكتساب المعرفة.</a:t>
            </a:r>
            <a:endParaRPr lang="en-US" sz="17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009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2103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9" y="4734489"/>
            <a:ext cx="4196364" cy="95893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835" y="4734489"/>
            <a:ext cx="4196639" cy="95893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153" y="4734489"/>
            <a:ext cx="4196364" cy="958931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797" y="4812304"/>
            <a:ext cx="3459358" cy="95893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933" y="4812304"/>
            <a:ext cx="3459541" cy="95893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7251" y="4812304"/>
            <a:ext cx="3459358" cy="958931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94" y="4719584"/>
            <a:ext cx="540228" cy="54022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930" y="4719584"/>
            <a:ext cx="540228" cy="54022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249" y="4719584"/>
            <a:ext cx="540228" cy="54022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793699" y="2948574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13. تطبيقات عملية في أقسام اللغة الإنجليزية</a:t>
            </a:r>
            <a:endParaRPr lang="en-US" sz="4465" dirty="0"/>
          </a:p>
        </p:txBody>
      </p:sp>
      <p:sp>
        <p:nvSpPr>
          <p:cNvPr id="14" name="Text 1"/>
          <p:cNvSpPr/>
          <p:nvPr/>
        </p:nvSpPr>
        <p:spPr>
          <a:xfrm>
            <a:off x="793699" y="3912352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الأنشطة</a:t>
            </a:r>
            <a:endParaRPr lang="en-US" sz="3572" dirty="0"/>
          </a:p>
        </p:txBody>
      </p:sp>
      <p:sp>
        <p:nvSpPr>
          <p:cNvPr id="15" name="Text 2"/>
          <p:cNvSpPr/>
          <p:nvPr/>
        </p:nvSpPr>
        <p:spPr>
          <a:xfrm>
            <a:off x="950062" y="47435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1</a:t>
            </a:r>
            <a:endParaRPr lang="en-US" sz="2679" dirty="0"/>
          </a:p>
        </p:txBody>
      </p:sp>
      <p:sp>
        <p:nvSpPr>
          <p:cNvPr id="16" name="Text 3"/>
          <p:cNvSpPr/>
          <p:nvPr/>
        </p:nvSpPr>
        <p:spPr>
          <a:xfrm>
            <a:off x="1530797" y="4812304"/>
            <a:ext cx="345935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مشاريع بحثية</a:t>
            </a:r>
            <a:endParaRPr lang="en-US" sz="2233" dirty="0"/>
          </a:p>
        </p:txBody>
      </p:sp>
      <p:sp>
        <p:nvSpPr>
          <p:cNvPr id="17" name="Text 4"/>
          <p:cNvSpPr/>
          <p:nvPr/>
        </p:nvSpPr>
        <p:spPr>
          <a:xfrm>
            <a:off x="1530797" y="5275539"/>
            <a:ext cx="345935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تربط النظرية بالتطبيق.</a:t>
            </a:r>
            <a:endParaRPr lang="en-US" sz="1786" dirty="0"/>
          </a:p>
        </p:txBody>
      </p:sp>
      <p:sp>
        <p:nvSpPr>
          <p:cNvPr id="19" name="Text 6"/>
          <p:cNvSpPr/>
          <p:nvPr/>
        </p:nvSpPr>
        <p:spPr>
          <a:xfrm>
            <a:off x="793699" y="6770675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تشمل التطبيقات العملية العديد من الأنشطة داخل أقسام اللغة الإنجليزية.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مثل المشاريع البحثية التي تربط النظرية بالتطبيق.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وكذلك ورش الترجمة والعروض التقديمية باللغة الإنجليزية.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هذه الأنشطة تسهم في صقل مهارات الطلبة بشكل عملي.</a:t>
            </a:r>
            <a:endParaRPr lang="en-US" sz="1786" dirty="0"/>
          </a:p>
        </p:txBody>
      </p:sp>
      <p:sp>
        <p:nvSpPr>
          <p:cNvPr id="20" name="Text 7"/>
          <p:cNvSpPr/>
          <p:nvPr/>
        </p:nvSpPr>
        <p:spPr>
          <a:xfrm>
            <a:off x="5373197" y="47435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2</a:t>
            </a:r>
            <a:endParaRPr lang="en-US" sz="2679" dirty="0"/>
          </a:p>
        </p:txBody>
      </p:sp>
      <p:sp>
        <p:nvSpPr>
          <p:cNvPr id="21" name="Text 8"/>
          <p:cNvSpPr/>
          <p:nvPr/>
        </p:nvSpPr>
        <p:spPr>
          <a:xfrm>
            <a:off x="5953933" y="4812304"/>
            <a:ext cx="345954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ورش ترجمة</a:t>
            </a:r>
            <a:endParaRPr lang="en-US" sz="2233" dirty="0"/>
          </a:p>
        </p:txBody>
      </p:sp>
      <p:sp>
        <p:nvSpPr>
          <p:cNvPr id="22" name="Text 9"/>
          <p:cNvSpPr/>
          <p:nvPr/>
        </p:nvSpPr>
        <p:spPr>
          <a:xfrm>
            <a:off x="5953933" y="5275539"/>
            <a:ext cx="3459541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تعزز المهارات العملية.</a:t>
            </a:r>
            <a:endParaRPr lang="en-US" sz="1786" dirty="0"/>
          </a:p>
        </p:txBody>
      </p:sp>
      <p:sp>
        <p:nvSpPr>
          <p:cNvPr id="23" name="Text 10"/>
          <p:cNvSpPr/>
          <p:nvPr/>
        </p:nvSpPr>
        <p:spPr>
          <a:xfrm>
            <a:off x="9796516" y="47435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3</a:t>
            </a:r>
            <a:endParaRPr lang="en-US" sz="2679" dirty="0"/>
          </a:p>
        </p:txBody>
      </p:sp>
      <p:sp>
        <p:nvSpPr>
          <p:cNvPr id="24" name="Text 11"/>
          <p:cNvSpPr/>
          <p:nvPr/>
        </p:nvSpPr>
        <p:spPr>
          <a:xfrm>
            <a:off x="10377251" y="4812304"/>
            <a:ext cx="345935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عروض تقديمية</a:t>
            </a:r>
            <a:endParaRPr lang="en-US" sz="2233" dirty="0"/>
          </a:p>
        </p:txBody>
      </p:sp>
      <p:sp>
        <p:nvSpPr>
          <p:cNvPr id="25" name="Text 12"/>
          <p:cNvSpPr/>
          <p:nvPr/>
        </p:nvSpPr>
        <p:spPr>
          <a:xfrm>
            <a:off x="10377251" y="5275539"/>
            <a:ext cx="345935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تعزز الفهم والتفاعل.</a:t>
            </a:r>
            <a:endParaRPr lang="en-US" sz="1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347" y="0"/>
            <a:ext cx="5222870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94" y="3004718"/>
            <a:ext cx="2568275" cy="131646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940" y="3004718"/>
            <a:ext cx="2568275" cy="131646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994" y="3004718"/>
            <a:ext cx="2568275" cy="1316462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793699" y="1233708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14. الريادة العلمية وسوق العمل</a:t>
            </a:r>
            <a:endParaRPr lang="en-US" sz="4465" dirty="0"/>
          </a:p>
        </p:txBody>
      </p:sp>
      <p:sp>
        <p:nvSpPr>
          <p:cNvPr id="8" name="Text 1"/>
          <p:cNvSpPr/>
          <p:nvPr/>
        </p:nvSpPr>
        <p:spPr>
          <a:xfrm>
            <a:off x="793699" y="2197486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التأثير</a:t>
            </a:r>
            <a:endParaRPr lang="en-US" sz="3572" dirty="0"/>
          </a:p>
        </p:txBody>
      </p:sp>
      <p:sp>
        <p:nvSpPr>
          <p:cNvPr id="9" name="Text 2"/>
          <p:cNvSpPr/>
          <p:nvPr/>
        </p:nvSpPr>
        <p:spPr>
          <a:xfrm>
            <a:off x="1035375" y="3261299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إعداد خريج مؤهل</a:t>
            </a:r>
            <a:endParaRPr lang="en-US" sz="2233" dirty="0"/>
          </a:p>
        </p:txBody>
      </p:sp>
      <p:sp>
        <p:nvSpPr>
          <p:cNvPr id="10" name="Text 3"/>
          <p:cNvSpPr/>
          <p:nvPr/>
        </p:nvSpPr>
        <p:spPr>
          <a:xfrm>
            <a:off x="1035375" y="3724534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يكتسب المهارات الأساسية.</a:t>
            </a:r>
            <a:endParaRPr lang="en-US" sz="1786" dirty="0"/>
          </a:p>
        </p:txBody>
      </p:sp>
      <p:sp>
        <p:nvSpPr>
          <p:cNvPr id="12" name="Text 5"/>
          <p:cNvSpPr/>
          <p:nvPr/>
        </p:nvSpPr>
        <p:spPr>
          <a:xfrm>
            <a:off x="3800521" y="3261299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تقليل الفجوة</a:t>
            </a:r>
            <a:endParaRPr lang="en-US" sz="2233" dirty="0"/>
          </a:p>
        </p:txBody>
      </p:sp>
      <p:sp>
        <p:nvSpPr>
          <p:cNvPr id="13" name="Text 6"/>
          <p:cNvSpPr/>
          <p:nvPr/>
        </p:nvSpPr>
        <p:spPr>
          <a:xfrm>
            <a:off x="3800521" y="3724534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بين التعلم والتطبيق.</a:t>
            </a:r>
            <a:endParaRPr lang="en-US" sz="1786" dirty="0"/>
          </a:p>
        </p:txBody>
      </p:sp>
      <p:sp>
        <p:nvSpPr>
          <p:cNvPr id="14" name="Text 7"/>
          <p:cNvSpPr/>
          <p:nvPr/>
        </p:nvSpPr>
        <p:spPr>
          <a:xfrm>
            <a:off x="793699" y="5383439"/>
            <a:ext cx="8068666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تسهم الريادة العلمية في إعداد خريجين يمتلكون مهارات مطلوبة في سوق العمل.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تساعد على تقليل الفجوة بين الدراسة النظرية والتطبيق العملي.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هذا الأمر يزيد من فرص توظيف الخريجين.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ويجعلهم أكثر قدرة على المنافسة في مجالات مختلفة.</a:t>
            </a:r>
            <a:endParaRPr lang="en-US" sz="1786" dirty="0"/>
          </a:p>
        </p:txBody>
      </p:sp>
      <p:sp>
        <p:nvSpPr>
          <p:cNvPr id="15" name="Text 8"/>
          <p:cNvSpPr/>
          <p:nvPr/>
        </p:nvSpPr>
        <p:spPr>
          <a:xfrm>
            <a:off x="6565575" y="3261299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تعزيز فرص التوظيف</a:t>
            </a:r>
            <a:endParaRPr lang="en-US" sz="2233" dirty="0"/>
          </a:p>
        </p:txBody>
      </p:sp>
      <p:sp>
        <p:nvSpPr>
          <p:cNvPr id="16" name="Text 9"/>
          <p:cNvSpPr/>
          <p:nvPr/>
        </p:nvSpPr>
        <p:spPr>
          <a:xfrm>
            <a:off x="6565575" y="3724534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يزيد من فرص العمل.</a:t>
            </a:r>
            <a:endParaRPr lang="en-US" sz="1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14" y="2863444"/>
            <a:ext cx="412029" cy="82405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316" y="2863444"/>
            <a:ext cx="515082" cy="82405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438" y="2863444"/>
            <a:ext cx="721004" cy="824057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93699" y="1077529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15. التحديات التي تواجه الريادة العلمية</a:t>
            </a:r>
            <a:endParaRPr lang="en-US" sz="4465" dirty="0"/>
          </a:p>
        </p:txBody>
      </p:sp>
      <p:sp>
        <p:nvSpPr>
          <p:cNvPr id="7" name="Text 1"/>
          <p:cNvSpPr/>
          <p:nvPr/>
        </p:nvSpPr>
        <p:spPr>
          <a:xfrm>
            <a:off x="793699" y="2041398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التحديات</a:t>
            </a:r>
            <a:endParaRPr lang="en-US" sz="3572" dirty="0"/>
          </a:p>
        </p:txBody>
      </p:sp>
      <p:sp>
        <p:nvSpPr>
          <p:cNvPr id="8" name="Text 2"/>
          <p:cNvSpPr/>
          <p:nvPr/>
        </p:nvSpPr>
        <p:spPr>
          <a:xfrm>
            <a:off x="793699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التركيز على النظرية</a:t>
            </a:r>
            <a:endParaRPr lang="en-US" sz="2233" dirty="0"/>
          </a:p>
        </p:txBody>
      </p:sp>
      <p:sp>
        <p:nvSpPr>
          <p:cNvPr id="9" name="Text 3"/>
          <p:cNvSpPr/>
          <p:nvPr/>
        </p:nvSpPr>
        <p:spPr>
          <a:xfrm>
            <a:off x="793699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إغفال التطبيق العملي.</a:t>
            </a:r>
            <a:endParaRPr lang="en-US" sz="1786" dirty="0"/>
          </a:p>
        </p:txBody>
      </p:sp>
      <p:sp>
        <p:nvSpPr>
          <p:cNvPr id="11" name="Text 5"/>
          <p:cNvSpPr/>
          <p:nvPr/>
        </p:nvSpPr>
        <p:spPr>
          <a:xfrm>
            <a:off x="793699" y="5794736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تواجه الريادة العلمية عدة تحديات داخل المؤسسات التعليمية.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منها التركيز المفرط على الجانب النظري.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إضافة إلى قلة الأنشطة التطبيقية والتدريبية.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وهذا يتطلب إعادة النظر في المناهج وطرائق التدريس.</a:t>
            </a:r>
            <a:endParaRPr lang="en-US" sz="1786" dirty="0"/>
          </a:p>
        </p:txBody>
      </p:sp>
      <p:sp>
        <p:nvSpPr>
          <p:cNvPr id="12" name="Text 6"/>
          <p:cNvSpPr/>
          <p:nvPr/>
        </p:nvSpPr>
        <p:spPr>
          <a:xfrm>
            <a:off x="5254782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ضعف التطبيق</a:t>
            </a:r>
            <a:endParaRPr lang="en-US" sz="2233" dirty="0"/>
          </a:p>
        </p:txBody>
      </p:sp>
      <p:sp>
        <p:nvSpPr>
          <p:cNvPr id="13" name="Text 7"/>
          <p:cNvSpPr/>
          <p:nvPr/>
        </p:nvSpPr>
        <p:spPr>
          <a:xfrm>
            <a:off x="5254782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الحاجة لتحسين المناهج.</a:t>
            </a:r>
            <a:endParaRPr lang="en-US" sz="1786" dirty="0"/>
          </a:p>
        </p:txBody>
      </p:sp>
      <p:sp>
        <p:nvSpPr>
          <p:cNvPr id="14" name="Text 8"/>
          <p:cNvSpPr/>
          <p:nvPr/>
        </p:nvSpPr>
        <p:spPr>
          <a:xfrm>
            <a:off x="9715866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قلة التدريب</a:t>
            </a:r>
            <a:endParaRPr lang="en-US" sz="2233" dirty="0"/>
          </a:p>
        </p:txBody>
      </p:sp>
      <p:sp>
        <p:nvSpPr>
          <p:cNvPr id="15" name="Text 9"/>
          <p:cNvSpPr/>
          <p:nvPr/>
        </p:nvSpPr>
        <p:spPr>
          <a:xfrm>
            <a:off x="9715866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نقص في الأنشطة التطبيقية.</a:t>
            </a:r>
            <a:endParaRPr lang="en-US" sz="17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347" y="0"/>
            <a:ext cx="5222870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9" y="3013588"/>
            <a:ext cx="2538374" cy="129890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845" y="3013588"/>
            <a:ext cx="2538374" cy="129890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990" y="3013588"/>
            <a:ext cx="2538374" cy="129890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797" y="3091404"/>
            <a:ext cx="1801368" cy="129890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943" y="3091404"/>
            <a:ext cx="1801368" cy="129890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997" y="3091404"/>
            <a:ext cx="1801368" cy="129890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94" y="2998683"/>
            <a:ext cx="540228" cy="54022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940" y="2998683"/>
            <a:ext cx="540228" cy="54022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994" y="2998683"/>
            <a:ext cx="540228" cy="54022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793699" y="1227673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16. حلول مقترحة لتعزيز الريادة</a:t>
            </a:r>
            <a:endParaRPr lang="en-US" sz="4465" dirty="0"/>
          </a:p>
        </p:txBody>
      </p:sp>
      <p:sp>
        <p:nvSpPr>
          <p:cNvPr id="14" name="Text 1"/>
          <p:cNvSpPr/>
          <p:nvPr/>
        </p:nvSpPr>
        <p:spPr>
          <a:xfrm>
            <a:off x="793699" y="2191451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الاقتراحات</a:t>
            </a:r>
            <a:endParaRPr lang="en-US" sz="3572" dirty="0"/>
          </a:p>
        </p:txBody>
      </p:sp>
      <p:sp>
        <p:nvSpPr>
          <p:cNvPr id="15" name="Text 2"/>
          <p:cNvSpPr/>
          <p:nvPr/>
        </p:nvSpPr>
        <p:spPr>
          <a:xfrm>
            <a:off x="950062" y="30226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1</a:t>
            </a:r>
            <a:endParaRPr lang="en-US" sz="2679" dirty="0"/>
          </a:p>
        </p:txBody>
      </p:sp>
      <p:sp>
        <p:nvSpPr>
          <p:cNvPr id="16" name="Text 3"/>
          <p:cNvSpPr/>
          <p:nvPr/>
        </p:nvSpPr>
        <p:spPr>
          <a:xfrm>
            <a:off x="1530797" y="3091404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تطوير المناهج</a:t>
            </a:r>
            <a:endParaRPr lang="en-US" sz="2233" dirty="0"/>
          </a:p>
        </p:txBody>
      </p:sp>
      <p:sp>
        <p:nvSpPr>
          <p:cNvPr id="17" name="Text 4"/>
          <p:cNvSpPr/>
          <p:nvPr/>
        </p:nvSpPr>
        <p:spPr>
          <a:xfrm>
            <a:off x="1530797" y="3554639"/>
            <a:ext cx="1801368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بما يتلاءم مع الاحتياجات الحديثة.</a:t>
            </a:r>
            <a:endParaRPr lang="en-US" sz="1786" dirty="0"/>
          </a:p>
        </p:txBody>
      </p:sp>
      <p:sp>
        <p:nvSpPr>
          <p:cNvPr id="19" name="Text 6"/>
          <p:cNvSpPr/>
          <p:nvPr/>
        </p:nvSpPr>
        <p:spPr>
          <a:xfrm>
            <a:off x="3715207" y="30226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2</a:t>
            </a:r>
            <a:endParaRPr lang="en-US" sz="2679" dirty="0"/>
          </a:p>
        </p:txBody>
      </p:sp>
      <p:sp>
        <p:nvSpPr>
          <p:cNvPr id="20" name="Text 7"/>
          <p:cNvSpPr/>
          <p:nvPr/>
        </p:nvSpPr>
        <p:spPr>
          <a:xfrm>
            <a:off x="4295943" y="3091404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دعم البحث التطبيقي</a:t>
            </a:r>
            <a:endParaRPr lang="en-US" sz="2233" dirty="0"/>
          </a:p>
        </p:txBody>
      </p:sp>
      <p:sp>
        <p:nvSpPr>
          <p:cNvPr id="21" name="Text 8"/>
          <p:cNvSpPr/>
          <p:nvPr/>
        </p:nvSpPr>
        <p:spPr>
          <a:xfrm>
            <a:off x="793699" y="5389748"/>
            <a:ext cx="8068666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يمكن التغلب على هذه التحديات من خلال اعتماد حلول عملية.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منها تطوير المناهج بما يتلاءم مع متطلبات العصر.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ودعم البحث التطبيقي داخل الأقسام.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إضافة إلى تنظيم ورش تدريبية مستمرة للطلبة والتدريسيين.</a:t>
            </a:r>
            <a:endParaRPr lang="en-US" sz="1786" dirty="0"/>
          </a:p>
        </p:txBody>
      </p:sp>
      <p:sp>
        <p:nvSpPr>
          <p:cNvPr id="22" name="Text 9"/>
          <p:cNvSpPr/>
          <p:nvPr/>
        </p:nvSpPr>
        <p:spPr>
          <a:xfrm>
            <a:off x="4295943" y="3554639"/>
            <a:ext cx="180136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تشجيع الأبحاث العملية.</a:t>
            </a:r>
            <a:endParaRPr lang="en-US" sz="1786" dirty="0"/>
          </a:p>
        </p:txBody>
      </p:sp>
      <p:sp>
        <p:nvSpPr>
          <p:cNvPr id="23" name="Text 10"/>
          <p:cNvSpPr/>
          <p:nvPr/>
        </p:nvSpPr>
        <p:spPr>
          <a:xfrm>
            <a:off x="6480353" y="30226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3</a:t>
            </a:r>
            <a:endParaRPr lang="en-US" sz="2679" dirty="0"/>
          </a:p>
        </p:txBody>
      </p:sp>
      <p:sp>
        <p:nvSpPr>
          <p:cNvPr id="24" name="Text 11"/>
          <p:cNvSpPr/>
          <p:nvPr/>
        </p:nvSpPr>
        <p:spPr>
          <a:xfrm>
            <a:off x="7060997" y="3091404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إقامة ورش تدريبية</a:t>
            </a:r>
            <a:endParaRPr lang="en-US" sz="2233" dirty="0"/>
          </a:p>
        </p:txBody>
      </p:sp>
      <p:sp>
        <p:nvSpPr>
          <p:cNvPr id="25" name="Text 12"/>
          <p:cNvSpPr/>
          <p:nvPr/>
        </p:nvSpPr>
        <p:spPr>
          <a:xfrm>
            <a:off x="7060997" y="3554639"/>
            <a:ext cx="180136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لتعزيز المهارات.</a:t>
            </a:r>
            <a:endParaRPr lang="en-US" sz="1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33703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2103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94" y="4719584"/>
            <a:ext cx="4226448" cy="131646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113" y="4719584"/>
            <a:ext cx="4226448" cy="131646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523" y="4719584"/>
            <a:ext cx="4226448" cy="1316462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793699" y="2948574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17. أثر الريادة العلمية على القسم</a:t>
            </a:r>
            <a:endParaRPr lang="en-US" sz="4465" dirty="0"/>
          </a:p>
        </p:txBody>
      </p:sp>
      <p:sp>
        <p:nvSpPr>
          <p:cNvPr id="8" name="Text 1"/>
          <p:cNvSpPr/>
          <p:nvPr/>
        </p:nvSpPr>
        <p:spPr>
          <a:xfrm>
            <a:off x="793699" y="3912352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النتائج</a:t>
            </a:r>
            <a:endParaRPr lang="en-US" sz="3572" dirty="0"/>
          </a:p>
        </p:txBody>
      </p:sp>
      <p:sp>
        <p:nvSpPr>
          <p:cNvPr id="9" name="Text 2"/>
          <p:cNvSpPr/>
          <p:nvPr/>
        </p:nvSpPr>
        <p:spPr>
          <a:xfrm>
            <a:off x="1035375" y="4976073"/>
            <a:ext cx="371337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رفع المستوى الأكاديمي</a:t>
            </a:r>
            <a:endParaRPr lang="en-US" sz="2233" dirty="0"/>
          </a:p>
        </p:txBody>
      </p:sp>
      <p:sp>
        <p:nvSpPr>
          <p:cNvPr id="10" name="Text 3"/>
          <p:cNvSpPr/>
          <p:nvPr/>
        </p:nvSpPr>
        <p:spPr>
          <a:xfrm>
            <a:off x="1035375" y="5439400"/>
            <a:ext cx="371337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تعزيز التعليم.</a:t>
            </a:r>
            <a:endParaRPr lang="en-US" sz="1786" dirty="0"/>
          </a:p>
        </p:txBody>
      </p:sp>
      <p:sp>
        <p:nvSpPr>
          <p:cNvPr id="12" name="Text 5"/>
          <p:cNvSpPr/>
          <p:nvPr/>
        </p:nvSpPr>
        <p:spPr>
          <a:xfrm>
            <a:off x="793699" y="7098304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للريادة العلمية أثر إيجابي كبير على أقسام اللغة الإنجليزية.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إذ تسهم في رفع المستوى الأكاديمي للقسم.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تعزز سمعته العلمية داخل الجامعة وخارجها.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وتقوي دوره في خدمة المجتمع.</a:t>
            </a:r>
            <a:endParaRPr lang="en-US" sz="1786" dirty="0"/>
          </a:p>
        </p:txBody>
      </p:sp>
      <p:sp>
        <p:nvSpPr>
          <p:cNvPr id="13" name="Text 6"/>
          <p:cNvSpPr/>
          <p:nvPr/>
        </p:nvSpPr>
        <p:spPr>
          <a:xfrm>
            <a:off x="5458694" y="4976073"/>
            <a:ext cx="371337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تحسين السمعة</a:t>
            </a:r>
            <a:endParaRPr lang="en-US" sz="2233" dirty="0"/>
          </a:p>
        </p:txBody>
      </p:sp>
      <p:sp>
        <p:nvSpPr>
          <p:cNvPr id="14" name="Text 7"/>
          <p:cNvSpPr/>
          <p:nvPr/>
        </p:nvSpPr>
        <p:spPr>
          <a:xfrm>
            <a:off x="5458694" y="5439400"/>
            <a:ext cx="371337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للقسم أكاديميًا.</a:t>
            </a:r>
            <a:endParaRPr lang="en-US" sz="1786" dirty="0"/>
          </a:p>
        </p:txBody>
      </p:sp>
      <p:sp>
        <p:nvSpPr>
          <p:cNvPr id="15" name="Text 8"/>
          <p:cNvSpPr/>
          <p:nvPr/>
        </p:nvSpPr>
        <p:spPr>
          <a:xfrm>
            <a:off x="9882012" y="4976073"/>
            <a:ext cx="371337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خدمة المجتمع</a:t>
            </a:r>
            <a:endParaRPr lang="en-US" sz="2233" dirty="0"/>
          </a:p>
        </p:txBody>
      </p:sp>
      <p:sp>
        <p:nvSpPr>
          <p:cNvPr id="16" name="Text 9"/>
          <p:cNvSpPr/>
          <p:nvPr/>
        </p:nvSpPr>
        <p:spPr>
          <a:xfrm>
            <a:off x="9882012" y="5439400"/>
            <a:ext cx="371337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تنفيذ مشاريع تخدم المجتمع.</a:t>
            </a:r>
            <a:endParaRPr lang="en-US" sz="1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090010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210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699" y="2948574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CONTENTS</a:t>
            </a:r>
            <a:endParaRPr lang="en-US" sz="4465" dirty="0"/>
          </a:p>
        </p:txBody>
      </p:sp>
      <p:sp>
        <p:nvSpPr>
          <p:cNvPr id="5" name="Text 1"/>
          <p:cNvSpPr/>
          <p:nvPr/>
        </p:nvSpPr>
        <p:spPr>
          <a:xfrm>
            <a:off x="1020470" y="4139123"/>
            <a:ext cx="263722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مقدمة</a:t>
            </a:r>
            <a:endParaRPr lang="en-US" sz="2233" dirty="0"/>
          </a:p>
        </p:txBody>
      </p:sp>
      <p:sp>
        <p:nvSpPr>
          <p:cNvPr id="6" name="Text 2"/>
          <p:cNvSpPr/>
          <p:nvPr/>
        </p:nvSpPr>
        <p:spPr>
          <a:xfrm>
            <a:off x="1020470" y="5528188"/>
            <a:ext cx="2637221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البحث اللغوي أساس الريادة العلمية</a:t>
            </a:r>
            <a:endParaRPr lang="en-US" sz="2233" dirty="0"/>
          </a:p>
        </p:txBody>
      </p:sp>
      <p:sp>
        <p:nvSpPr>
          <p:cNvPr id="7" name="Text 3"/>
          <p:cNvSpPr/>
          <p:nvPr/>
        </p:nvSpPr>
        <p:spPr>
          <a:xfrm>
            <a:off x="4337822" y="4139123"/>
            <a:ext cx="263722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مقدمة تمهيدية</a:t>
            </a:r>
            <a:endParaRPr lang="en-US" sz="2233" dirty="0"/>
          </a:p>
        </p:txBody>
      </p:sp>
      <p:sp>
        <p:nvSpPr>
          <p:cNvPr id="8" name="Text 4"/>
          <p:cNvSpPr/>
          <p:nvPr/>
        </p:nvSpPr>
        <p:spPr>
          <a:xfrm>
            <a:off x="1020470" y="6917253"/>
            <a:ext cx="2637221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مهارات القرن الحادي والعشرين</a:t>
            </a:r>
            <a:endParaRPr lang="en-US" sz="2233" dirty="0"/>
          </a:p>
        </p:txBody>
      </p:sp>
      <p:sp>
        <p:nvSpPr>
          <p:cNvPr id="9" name="Text 5"/>
          <p:cNvSpPr/>
          <p:nvPr/>
        </p:nvSpPr>
        <p:spPr>
          <a:xfrm>
            <a:off x="4337822" y="5528188"/>
            <a:ext cx="263722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أنواع البحث اللغوي</a:t>
            </a:r>
            <a:endParaRPr lang="en-US" sz="2233" dirty="0"/>
          </a:p>
        </p:txBody>
      </p:sp>
      <p:sp>
        <p:nvSpPr>
          <p:cNvPr id="10" name="Text 6"/>
          <p:cNvSpPr/>
          <p:nvPr/>
        </p:nvSpPr>
        <p:spPr>
          <a:xfrm>
            <a:off x="4337822" y="6917253"/>
            <a:ext cx="2637221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العلاقة بين البحث والمهارات التطبيقية</a:t>
            </a:r>
            <a:endParaRPr lang="en-US" sz="2233" dirty="0"/>
          </a:p>
        </p:txBody>
      </p:sp>
      <p:sp>
        <p:nvSpPr>
          <p:cNvPr id="11" name="Text 7"/>
          <p:cNvSpPr/>
          <p:nvPr/>
        </p:nvSpPr>
        <p:spPr>
          <a:xfrm>
            <a:off x="1020470" y="8306318"/>
            <a:ext cx="2637221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تطبيقات عملية في أقسام اللغة الإنجليزية</a:t>
            </a:r>
            <a:endParaRPr lang="en-US" sz="2233" dirty="0"/>
          </a:p>
        </p:txBody>
      </p:sp>
      <p:sp>
        <p:nvSpPr>
          <p:cNvPr id="12" name="Text 8"/>
          <p:cNvSpPr/>
          <p:nvPr/>
        </p:nvSpPr>
        <p:spPr>
          <a:xfrm>
            <a:off x="7655265" y="4139123"/>
            <a:ext cx="263722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مفهوم الريادة العلمية</a:t>
            </a:r>
            <a:endParaRPr lang="en-US" sz="2233" dirty="0"/>
          </a:p>
        </p:txBody>
      </p:sp>
      <p:sp>
        <p:nvSpPr>
          <p:cNvPr id="13" name="Text 9"/>
          <p:cNvSpPr/>
          <p:nvPr/>
        </p:nvSpPr>
        <p:spPr>
          <a:xfrm>
            <a:off x="4337822" y="8306318"/>
            <a:ext cx="263722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الريادة العلمية وسوق العمل</a:t>
            </a:r>
            <a:endParaRPr lang="en-US" sz="2233" dirty="0"/>
          </a:p>
        </p:txBody>
      </p:sp>
      <p:sp>
        <p:nvSpPr>
          <p:cNvPr id="14" name="Text 10"/>
          <p:cNvSpPr/>
          <p:nvPr/>
        </p:nvSpPr>
        <p:spPr>
          <a:xfrm>
            <a:off x="7655265" y="5528188"/>
            <a:ext cx="2637221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من البحث النظري إلى التطبيق العملي</a:t>
            </a:r>
            <a:endParaRPr lang="en-US" sz="2233" dirty="0"/>
          </a:p>
        </p:txBody>
      </p:sp>
      <p:sp>
        <p:nvSpPr>
          <p:cNvPr id="15" name="Text 11"/>
          <p:cNvSpPr/>
          <p:nvPr/>
        </p:nvSpPr>
        <p:spPr>
          <a:xfrm>
            <a:off x="1020470" y="9695383"/>
            <a:ext cx="263722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أثر الريادة العلمية على القسم</a:t>
            </a:r>
            <a:endParaRPr lang="en-US" sz="2233" dirty="0"/>
          </a:p>
        </p:txBody>
      </p:sp>
      <p:sp>
        <p:nvSpPr>
          <p:cNvPr id="16" name="Text 12"/>
          <p:cNvSpPr/>
          <p:nvPr/>
        </p:nvSpPr>
        <p:spPr>
          <a:xfrm>
            <a:off x="7655265" y="6917253"/>
            <a:ext cx="2637221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دور التدريسي في الريادة العلمية</a:t>
            </a:r>
            <a:endParaRPr lang="en-US" sz="2233" dirty="0"/>
          </a:p>
        </p:txBody>
      </p:sp>
      <p:sp>
        <p:nvSpPr>
          <p:cNvPr id="17" name="Text 13"/>
          <p:cNvSpPr/>
          <p:nvPr/>
        </p:nvSpPr>
        <p:spPr>
          <a:xfrm>
            <a:off x="4337822" y="9695383"/>
            <a:ext cx="263722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أثر الريادة العلمية على الطلبة</a:t>
            </a:r>
            <a:endParaRPr lang="en-US" sz="2233" dirty="0"/>
          </a:p>
        </p:txBody>
      </p:sp>
      <p:sp>
        <p:nvSpPr>
          <p:cNvPr id="18" name="Text 14"/>
          <p:cNvSpPr/>
          <p:nvPr/>
        </p:nvSpPr>
        <p:spPr>
          <a:xfrm>
            <a:off x="7655265" y="8306318"/>
            <a:ext cx="2637221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التحديات التي تواجه الريادة العلمية</a:t>
            </a:r>
            <a:endParaRPr lang="en-US" sz="2233" dirty="0"/>
          </a:p>
        </p:txBody>
      </p:sp>
      <p:sp>
        <p:nvSpPr>
          <p:cNvPr id="19" name="Text 15"/>
          <p:cNvSpPr/>
          <p:nvPr/>
        </p:nvSpPr>
        <p:spPr>
          <a:xfrm>
            <a:off x="10972617" y="4139123"/>
            <a:ext cx="2637495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أهمية الريادة العلمية في أقسام اللغة الإنجليزية</a:t>
            </a:r>
            <a:endParaRPr lang="en-US" sz="2233" dirty="0"/>
          </a:p>
        </p:txBody>
      </p:sp>
      <p:sp>
        <p:nvSpPr>
          <p:cNvPr id="20" name="Text 16"/>
          <p:cNvSpPr/>
          <p:nvPr/>
        </p:nvSpPr>
        <p:spPr>
          <a:xfrm>
            <a:off x="10972617" y="5528188"/>
            <a:ext cx="2637495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المهارات التطبيقية لطلبة اللغة الإنجليزية</a:t>
            </a:r>
            <a:endParaRPr lang="en-US" sz="2233" dirty="0"/>
          </a:p>
        </p:txBody>
      </p:sp>
      <p:sp>
        <p:nvSpPr>
          <p:cNvPr id="21" name="Text 17"/>
          <p:cNvSpPr/>
          <p:nvPr/>
        </p:nvSpPr>
        <p:spPr>
          <a:xfrm>
            <a:off x="7655265" y="9695383"/>
            <a:ext cx="2637221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الخلاصة</a:t>
            </a:r>
            <a:endParaRPr lang="en-US" sz="2233" dirty="0"/>
          </a:p>
        </p:txBody>
      </p:sp>
      <p:sp>
        <p:nvSpPr>
          <p:cNvPr id="22" name="Text 18"/>
          <p:cNvSpPr/>
          <p:nvPr/>
        </p:nvSpPr>
        <p:spPr>
          <a:xfrm>
            <a:off x="10972617" y="6917253"/>
            <a:ext cx="2637495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دور الطالب في الريادة العلمية</a:t>
            </a:r>
            <a:endParaRPr lang="en-US" sz="2233" dirty="0"/>
          </a:p>
        </p:txBody>
      </p:sp>
      <p:sp>
        <p:nvSpPr>
          <p:cNvPr id="23" name="Text 19"/>
          <p:cNvSpPr/>
          <p:nvPr/>
        </p:nvSpPr>
        <p:spPr>
          <a:xfrm>
            <a:off x="10972617" y="8306318"/>
            <a:ext cx="2637495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حلول مقترحة لتعزيز الريادة</a:t>
            </a:r>
            <a:endParaRPr lang="en-US" sz="2233" dirty="0"/>
          </a:p>
        </p:txBody>
      </p:sp>
      <p:sp>
        <p:nvSpPr>
          <p:cNvPr id="24" name="Text 20"/>
          <p:cNvSpPr/>
          <p:nvPr/>
        </p:nvSpPr>
        <p:spPr>
          <a:xfrm>
            <a:off x="10972617" y="9695383"/>
            <a:ext cx="2637495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الشكر والتقدير</a:t>
            </a:r>
            <a:endParaRPr lang="en-US" sz="223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30712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210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699" y="2948574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18. أثر الريادة العلمية على الطلبة</a:t>
            </a:r>
            <a:endParaRPr lang="en-US" sz="4465" dirty="0"/>
          </a:p>
        </p:txBody>
      </p:sp>
      <p:sp>
        <p:nvSpPr>
          <p:cNvPr id="5" name="Text 1"/>
          <p:cNvSpPr/>
          <p:nvPr/>
        </p:nvSpPr>
        <p:spPr>
          <a:xfrm>
            <a:off x="793699" y="3912352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الفوائد</a:t>
            </a:r>
            <a:endParaRPr lang="en-US" sz="3572" dirty="0"/>
          </a:p>
        </p:txBody>
      </p:sp>
      <p:sp>
        <p:nvSpPr>
          <p:cNvPr id="6" name="Text 2"/>
          <p:cNvSpPr/>
          <p:nvPr/>
        </p:nvSpPr>
        <p:spPr>
          <a:xfrm>
            <a:off x="1020470" y="4961169"/>
            <a:ext cx="37429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بناء الثقة</a:t>
            </a:r>
            <a:endParaRPr lang="en-US" sz="2233" dirty="0"/>
          </a:p>
        </p:txBody>
      </p:sp>
      <p:sp>
        <p:nvSpPr>
          <p:cNvPr id="7" name="Text 3"/>
          <p:cNvSpPr/>
          <p:nvPr/>
        </p:nvSpPr>
        <p:spPr>
          <a:xfrm>
            <a:off x="1020470" y="5424495"/>
            <a:ext cx="37429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تحسين تقدير الذات.</a:t>
            </a:r>
            <a:endParaRPr lang="en-US" sz="1786" dirty="0"/>
          </a:p>
        </p:txBody>
      </p:sp>
      <p:sp>
        <p:nvSpPr>
          <p:cNvPr id="9" name="Text 5"/>
          <p:cNvSpPr/>
          <p:nvPr/>
        </p:nvSpPr>
        <p:spPr>
          <a:xfrm>
            <a:off x="793699" y="7068495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تنعكس الريادة العلمية بشكل مباشر على الطلبة.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إذ تساعدهم على بناء الثقة بالنفس.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تنمي مهاراتهم اللغوية والمهنية.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وتؤهلهم للاستعداد للحياة العملية بعد التخرج.</a:t>
            </a:r>
            <a:endParaRPr lang="en-US" sz="1786" dirty="0"/>
          </a:p>
        </p:txBody>
      </p:sp>
      <p:sp>
        <p:nvSpPr>
          <p:cNvPr id="10" name="Text 6"/>
          <p:cNvSpPr/>
          <p:nvPr/>
        </p:nvSpPr>
        <p:spPr>
          <a:xfrm>
            <a:off x="5443606" y="4961169"/>
            <a:ext cx="374318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تنمية المهارات</a:t>
            </a:r>
            <a:endParaRPr lang="en-US" sz="2233" dirty="0"/>
          </a:p>
        </p:txBody>
      </p:sp>
      <p:sp>
        <p:nvSpPr>
          <p:cNvPr id="11" name="Text 7"/>
          <p:cNvSpPr/>
          <p:nvPr/>
        </p:nvSpPr>
        <p:spPr>
          <a:xfrm>
            <a:off x="5443606" y="5424495"/>
            <a:ext cx="374318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اللغوية والمهنية.</a:t>
            </a:r>
            <a:endParaRPr lang="en-US" sz="1786" dirty="0"/>
          </a:p>
        </p:txBody>
      </p:sp>
      <p:sp>
        <p:nvSpPr>
          <p:cNvPr id="12" name="Text 8"/>
          <p:cNvSpPr/>
          <p:nvPr/>
        </p:nvSpPr>
        <p:spPr>
          <a:xfrm>
            <a:off x="9866925" y="4961169"/>
            <a:ext cx="37429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الاستعداد للمستقبل</a:t>
            </a:r>
            <a:endParaRPr lang="en-US" sz="2233" dirty="0"/>
          </a:p>
        </p:txBody>
      </p:sp>
      <p:sp>
        <p:nvSpPr>
          <p:cNvPr id="13" name="Text 9"/>
          <p:cNvSpPr/>
          <p:nvPr/>
        </p:nvSpPr>
        <p:spPr>
          <a:xfrm>
            <a:off x="9866925" y="5424495"/>
            <a:ext cx="37429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التأهب للحياة العملية.</a:t>
            </a:r>
            <a:endParaRPr lang="en-US" sz="1786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74245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944" y="2666390"/>
            <a:ext cx="2538374" cy="131335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089" y="2666390"/>
            <a:ext cx="2538374" cy="131335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144" y="2666390"/>
            <a:ext cx="2538374" cy="131335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042" y="2744206"/>
            <a:ext cx="1801368" cy="1313353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0096" y="2744206"/>
            <a:ext cx="1801368" cy="131335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5241" y="2744206"/>
            <a:ext cx="1801368" cy="131335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039" y="2651394"/>
            <a:ext cx="540228" cy="54022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8093" y="2651394"/>
            <a:ext cx="540228" cy="54022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3239" y="2651394"/>
            <a:ext cx="540228" cy="54022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5767944" y="880384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19. الخلاصة</a:t>
            </a:r>
            <a:endParaRPr lang="en-US" sz="4465" dirty="0"/>
          </a:p>
        </p:txBody>
      </p:sp>
      <p:sp>
        <p:nvSpPr>
          <p:cNvPr id="14" name="Text 1"/>
          <p:cNvSpPr/>
          <p:nvPr/>
        </p:nvSpPr>
        <p:spPr>
          <a:xfrm>
            <a:off x="5767944" y="1844253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النقاط الرئيسية</a:t>
            </a:r>
            <a:endParaRPr lang="en-US" sz="3572" dirty="0"/>
          </a:p>
        </p:txBody>
      </p:sp>
      <p:sp>
        <p:nvSpPr>
          <p:cNvPr id="15" name="Text 2"/>
          <p:cNvSpPr/>
          <p:nvPr/>
        </p:nvSpPr>
        <p:spPr>
          <a:xfrm>
            <a:off x="5924306" y="2675443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1</a:t>
            </a:r>
            <a:endParaRPr lang="en-US" sz="2679" dirty="0"/>
          </a:p>
        </p:txBody>
      </p:sp>
      <p:sp>
        <p:nvSpPr>
          <p:cNvPr id="16" name="Text 3"/>
          <p:cNvSpPr/>
          <p:nvPr/>
        </p:nvSpPr>
        <p:spPr>
          <a:xfrm>
            <a:off x="6505042" y="2744206"/>
            <a:ext cx="1801368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تكامل البحث والمهارة</a:t>
            </a:r>
            <a:endParaRPr lang="en-US" sz="2233" dirty="0"/>
          </a:p>
        </p:txBody>
      </p:sp>
      <p:sp>
        <p:nvSpPr>
          <p:cNvPr id="18" name="Text 5"/>
          <p:cNvSpPr/>
          <p:nvPr/>
        </p:nvSpPr>
        <p:spPr>
          <a:xfrm>
            <a:off x="6505042" y="3561862"/>
            <a:ext cx="180136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ضرورة ربطهما.</a:t>
            </a:r>
            <a:endParaRPr lang="en-US" sz="1786" dirty="0"/>
          </a:p>
        </p:txBody>
      </p:sp>
      <p:sp>
        <p:nvSpPr>
          <p:cNvPr id="19" name="Text 6"/>
          <p:cNvSpPr/>
          <p:nvPr/>
        </p:nvSpPr>
        <p:spPr>
          <a:xfrm>
            <a:off x="5767944" y="5056998"/>
            <a:ext cx="8068666" cy="20399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في ختام الورشة، يمكن القول إن الريادة العلمية في اقسام اللغة الانجليزية تمثل حلقة وصل مهمة بين البحث اللغوي النظري والمهارات التطبيقية.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أكدت الورشة على أهمية توجيه الدراسات اللغوية نحو خدمة الطلبة وتهيئتهم لسوق العمل من خلال تنمية مهارات التفكير، التواصل، والتطبيق العملي.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وعليه، فإن تبنّي مفهوم الريادة العلمية يسهم في تطوير العملية التعليمية وتحقيق مخرجات أكاديمية أكثر فاعلية وتأثيرًا.</a:t>
            </a:r>
            <a:endParaRPr lang="en-US" sz="1786" dirty="0"/>
          </a:p>
        </p:txBody>
      </p:sp>
      <p:sp>
        <p:nvSpPr>
          <p:cNvPr id="20" name="Text 7"/>
          <p:cNvSpPr/>
          <p:nvPr/>
        </p:nvSpPr>
        <p:spPr>
          <a:xfrm>
            <a:off x="8689452" y="2675443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2</a:t>
            </a:r>
            <a:endParaRPr lang="en-US" sz="2679" dirty="0"/>
          </a:p>
        </p:txBody>
      </p:sp>
      <p:sp>
        <p:nvSpPr>
          <p:cNvPr id="21" name="Text 8"/>
          <p:cNvSpPr/>
          <p:nvPr/>
        </p:nvSpPr>
        <p:spPr>
          <a:xfrm>
            <a:off x="9270096" y="2744206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تطوير التعليم</a:t>
            </a:r>
            <a:endParaRPr lang="en-US" sz="2233" dirty="0"/>
          </a:p>
        </p:txBody>
      </p:sp>
      <p:sp>
        <p:nvSpPr>
          <p:cNvPr id="22" name="Text 9"/>
          <p:cNvSpPr/>
          <p:nvPr/>
        </p:nvSpPr>
        <p:spPr>
          <a:xfrm>
            <a:off x="9270096" y="3207441"/>
            <a:ext cx="180136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ضرورة مستمرة.</a:t>
            </a:r>
            <a:endParaRPr lang="en-US" sz="1786" dirty="0"/>
          </a:p>
        </p:txBody>
      </p:sp>
      <p:sp>
        <p:nvSpPr>
          <p:cNvPr id="23" name="Text 10"/>
          <p:cNvSpPr/>
          <p:nvPr/>
        </p:nvSpPr>
        <p:spPr>
          <a:xfrm>
            <a:off x="11454506" y="2675443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3</a:t>
            </a:r>
            <a:endParaRPr lang="en-US" sz="2679" dirty="0"/>
          </a:p>
        </p:txBody>
      </p:sp>
      <p:sp>
        <p:nvSpPr>
          <p:cNvPr id="24" name="Text 11"/>
          <p:cNvSpPr/>
          <p:nvPr/>
        </p:nvSpPr>
        <p:spPr>
          <a:xfrm>
            <a:off x="12035241" y="2744206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إعداد خريج ريادي</a:t>
            </a:r>
            <a:endParaRPr lang="en-US" sz="2233" dirty="0"/>
          </a:p>
        </p:txBody>
      </p:sp>
      <p:sp>
        <p:nvSpPr>
          <p:cNvPr id="25" name="Text 12"/>
          <p:cNvSpPr/>
          <p:nvPr/>
        </p:nvSpPr>
        <p:spPr>
          <a:xfrm>
            <a:off x="12035241" y="3207441"/>
            <a:ext cx="1801368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يلبي متطلبات العصر.</a:t>
            </a:r>
            <a:endParaRPr lang="en-US" sz="1786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347" y="0"/>
            <a:ext cx="5222870" cy="823243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699" y="2075597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20. الشكر والتقدير</a:t>
            </a:r>
            <a:endParaRPr lang="en-US" sz="4465" dirty="0"/>
          </a:p>
        </p:txBody>
      </p:sp>
      <p:sp>
        <p:nvSpPr>
          <p:cNvPr id="6" name="Text 2"/>
          <p:cNvSpPr/>
          <p:nvPr/>
        </p:nvSpPr>
        <p:spPr>
          <a:xfrm>
            <a:off x="793699" y="3861511"/>
            <a:ext cx="8068666" cy="20399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شكرًا لحسن الاستماع.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باب النقاش مفتوح.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في الختام، نتقدم بجزيل الشكر للحضور الكريم على حسن الاستماع.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ونتمنى أن تكون هذه الورشة قد حققت أهدافها.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نرحب بأي أسئلة أو مداخلات.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ونسعد بالنقاش وتبادل الآراء.</a:t>
            </a:r>
            <a:endParaRPr lang="en-US" sz="1786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210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699" y="4661977"/>
            <a:ext cx="13043093" cy="97804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7702"/>
              </a:lnSpc>
              <a:buNone/>
            </a:pPr>
            <a:r>
              <a:rPr lang="en-US" sz="616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Thank You</a:t>
            </a:r>
            <a:endParaRPr lang="en-US" sz="61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74245" cy="823243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67944" y="2245766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1. مقدمة</a:t>
            </a:r>
            <a:endParaRPr lang="en-US" sz="4465" dirty="0"/>
          </a:p>
        </p:txBody>
      </p:sp>
      <p:sp>
        <p:nvSpPr>
          <p:cNvPr id="5" name="Text 1"/>
          <p:cNvSpPr/>
          <p:nvPr/>
        </p:nvSpPr>
        <p:spPr>
          <a:xfrm>
            <a:off x="5767944" y="3209544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أهمية الورشة</a:t>
            </a:r>
            <a:endParaRPr lang="en-US" sz="3572" dirty="0"/>
          </a:p>
        </p:txBody>
      </p:sp>
      <p:sp>
        <p:nvSpPr>
          <p:cNvPr id="6" name="Text 2"/>
          <p:cNvSpPr/>
          <p:nvPr/>
        </p:nvSpPr>
        <p:spPr>
          <a:xfrm>
            <a:off x="5767944" y="4031681"/>
            <a:ext cx="8068666" cy="1699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بهذه الورشة نحب نسلط الضوء على موضوع مهم وحيوي، وهو الريادة العلمية في أقسام اللغة الإنجليزية، وكيف يمكن الانتقال من البحث اللغوي النظري إلى مهارات تطبيقية عملية.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الهدف من هذه الورشة هو بيان دور القسم والتدريسي والطالب في تحقيق هذا التحول.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نسعى إلى توضيح كيف يمكن للبحث العلمي أن يكون أداة فاعلة في تطوير المهارات وليس غاية نظرية فقط.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وهذا بدوره يسهم في الارتقاء بالمستوى الأكاديمي والمهني لمخرجات أقسام اللغة الإنجليزية.</a:t>
            </a:r>
            <a:endParaRPr lang="en-US" sz="1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347" y="0"/>
            <a:ext cx="5222870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94" y="2657521"/>
            <a:ext cx="2568275" cy="201085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940" y="2657521"/>
            <a:ext cx="2568275" cy="201085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994" y="2657521"/>
            <a:ext cx="2568275" cy="2010857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793699" y="886511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2. مقدمة تمهيدية</a:t>
            </a:r>
            <a:endParaRPr lang="en-US" sz="4465" dirty="0"/>
          </a:p>
        </p:txBody>
      </p:sp>
      <p:sp>
        <p:nvSpPr>
          <p:cNvPr id="8" name="Text 1"/>
          <p:cNvSpPr/>
          <p:nvPr/>
        </p:nvSpPr>
        <p:spPr>
          <a:xfrm>
            <a:off x="793699" y="1850288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تحولات التعليم</a:t>
            </a:r>
            <a:endParaRPr lang="en-US" sz="3572" dirty="0"/>
          </a:p>
        </p:txBody>
      </p:sp>
      <p:sp>
        <p:nvSpPr>
          <p:cNvPr id="9" name="Text 2"/>
          <p:cNvSpPr/>
          <p:nvPr/>
        </p:nvSpPr>
        <p:spPr>
          <a:xfrm>
            <a:off x="1035375" y="2914010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تطور التعليم الجامعي</a:t>
            </a:r>
            <a:endParaRPr lang="en-US" sz="2233" dirty="0"/>
          </a:p>
        </p:txBody>
      </p:sp>
      <p:sp>
        <p:nvSpPr>
          <p:cNvPr id="10" name="Text 3"/>
          <p:cNvSpPr/>
          <p:nvPr/>
        </p:nvSpPr>
        <p:spPr>
          <a:xfrm>
            <a:off x="1035375" y="3377336"/>
            <a:ext cx="2055114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يشير إلى التغييرات المستمرة في نظام التعليم.</a:t>
            </a:r>
            <a:endParaRPr lang="en-US" sz="1786" dirty="0"/>
          </a:p>
        </p:txBody>
      </p:sp>
      <p:sp>
        <p:nvSpPr>
          <p:cNvPr id="11" name="Text 4"/>
          <p:cNvSpPr/>
          <p:nvPr/>
        </p:nvSpPr>
        <p:spPr>
          <a:xfrm>
            <a:off x="3800521" y="2914010"/>
            <a:ext cx="2055114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تغير متطلبات سوق العمل</a:t>
            </a:r>
            <a:endParaRPr lang="en-US" sz="2233" dirty="0"/>
          </a:p>
        </p:txBody>
      </p:sp>
      <p:sp>
        <p:nvSpPr>
          <p:cNvPr id="13" name="Text 6"/>
          <p:cNvSpPr/>
          <p:nvPr/>
        </p:nvSpPr>
        <p:spPr>
          <a:xfrm>
            <a:off x="3800521" y="3731758"/>
            <a:ext cx="2055114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يتطلب من الطلاب تلبية احتياجات جديدة.</a:t>
            </a:r>
            <a:endParaRPr lang="en-US" sz="1786" dirty="0"/>
          </a:p>
        </p:txBody>
      </p:sp>
      <p:sp>
        <p:nvSpPr>
          <p:cNvPr id="14" name="Text 7"/>
          <p:cNvSpPr/>
          <p:nvPr/>
        </p:nvSpPr>
        <p:spPr>
          <a:xfrm>
            <a:off x="793699" y="5730636"/>
            <a:ext cx="8068666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في ظل التطور السريع في مجالات التعليم والتكنولوجيا، لم يعد التعليم الجامعي يعتمد على الأساليب التقليدية فقط.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أصبح من الضروري تحديث طرائق التدريس وربطها بالواقع العملي.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أقسام اللغة الإنجليزية تُعد من أكثر الأقسام حاجة لهذا التطوير بسبب تنوع مجالات العمل المرتبطة بها.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ومن هنا برز مفهوم الريادة العلمية كحل يربط بين المعرفة الأكاديمية والمهارات التطبيقية.</a:t>
            </a:r>
            <a:endParaRPr lang="en-US" sz="1786" dirty="0"/>
          </a:p>
        </p:txBody>
      </p:sp>
      <p:sp>
        <p:nvSpPr>
          <p:cNvPr id="15" name="Text 8"/>
          <p:cNvSpPr/>
          <p:nvPr/>
        </p:nvSpPr>
        <p:spPr>
          <a:xfrm>
            <a:off x="6565575" y="2914010"/>
            <a:ext cx="2055114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الحاجة للدمج بين النظرية والتطبيق</a:t>
            </a:r>
            <a:endParaRPr lang="en-US" sz="2233" dirty="0"/>
          </a:p>
        </p:txBody>
      </p:sp>
      <p:sp>
        <p:nvSpPr>
          <p:cNvPr id="16" name="Text 9"/>
          <p:cNvSpPr/>
          <p:nvPr/>
        </p:nvSpPr>
        <p:spPr>
          <a:xfrm>
            <a:off x="6565575" y="3731758"/>
            <a:ext cx="2055114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ضرورة دمج المعرفة الأكاديمية بالمهارة العملية.</a:t>
            </a:r>
            <a:endParaRPr lang="en-US" sz="1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1" y="2863444"/>
            <a:ext cx="721004" cy="82405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82" y="2863444"/>
            <a:ext cx="824057" cy="82405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919" y="2863444"/>
            <a:ext cx="618043" cy="824057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93699" y="1077529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3. مفهوم الريادة العلمية</a:t>
            </a:r>
            <a:endParaRPr lang="en-US" sz="4465" dirty="0"/>
          </a:p>
        </p:txBody>
      </p:sp>
      <p:sp>
        <p:nvSpPr>
          <p:cNvPr id="7" name="Text 1"/>
          <p:cNvSpPr/>
          <p:nvPr/>
        </p:nvSpPr>
        <p:spPr>
          <a:xfrm>
            <a:off x="793699" y="2041398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التعريف</a:t>
            </a:r>
            <a:endParaRPr lang="en-US" sz="3572" dirty="0"/>
          </a:p>
        </p:txBody>
      </p:sp>
      <p:sp>
        <p:nvSpPr>
          <p:cNvPr id="8" name="Text 2"/>
          <p:cNvSpPr/>
          <p:nvPr/>
        </p:nvSpPr>
        <p:spPr>
          <a:xfrm>
            <a:off x="793699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مفهوم حديث</a:t>
            </a:r>
            <a:endParaRPr lang="en-US" sz="2233" dirty="0"/>
          </a:p>
        </p:txBody>
      </p:sp>
      <p:sp>
        <p:nvSpPr>
          <p:cNvPr id="9" name="Text 3"/>
          <p:cNvSpPr/>
          <p:nvPr/>
        </p:nvSpPr>
        <p:spPr>
          <a:xfrm>
            <a:off x="793699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تشير إلى تطورات جديدة في التعليم العالي.</a:t>
            </a:r>
            <a:endParaRPr lang="en-US" sz="1786" dirty="0"/>
          </a:p>
        </p:txBody>
      </p:sp>
      <p:sp>
        <p:nvSpPr>
          <p:cNvPr id="11" name="Text 5"/>
          <p:cNvSpPr/>
          <p:nvPr/>
        </p:nvSpPr>
        <p:spPr>
          <a:xfrm>
            <a:off x="793699" y="5794736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الريادة العلمية هي توجه حديث في التعليم العالي يركز على الابتكار والإبداع في البحث والتدريس.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وهي تعني عدم الاكتفاء بتلقين المعرفة، بل توظيفها في مواقف عملية.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هذا المفهوم يسهم في بناء عقلية بحثية تطبيقية لدى الطلبة والتدريسيين.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يساعد على إنتاج معرفة علمية تخدم المجتمع وتواكب التطورات الحديثة.</a:t>
            </a:r>
            <a:endParaRPr lang="en-US" sz="1786" dirty="0"/>
          </a:p>
        </p:txBody>
      </p:sp>
      <p:sp>
        <p:nvSpPr>
          <p:cNvPr id="12" name="Text 6"/>
          <p:cNvSpPr/>
          <p:nvPr/>
        </p:nvSpPr>
        <p:spPr>
          <a:xfrm>
            <a:off x="5254782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الإبداع والابتكار</a:t>
            </a:r>
            <a:endParaRPr lang="en-US" sz="2233" dirty="0"/>
          </a:p>
        </p:txBody>
      </p:sp>
      <p:sp>
        <p:nvSpPr>
          <p:cNvPr id="13" name="Text 7"/>
          <p:cNvSpPr/>
          <p:nvPr/>
        </p:nvSpPr>
        <p:spPr>
          <a:xfrm>
            <a:off x="5254782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يشكلان محورًا أساسيًا في التعليم.</a:t>
            </a:r>
            <a:endParaRPr lang="en-US" sz="1786" dirty="0"/>
          </a:p>
        </p:txBody>
      </p:sp>
      <p:sp>
        <p:nvSpPr>
          <p:cNvPr id="14" name="Text 8"/>
          <p:cNvSpPr/>
          <p:nvPr/>
        </p:nvSpPr>
        <p:spPr>
          <a:xfrm>
            <a:off x="9715866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تحويل المعرفة إلى تطبيق</a:t>
            </a:r>
            <a:endParaRPr lang="en-US" sz="2233" dirty="0"/>
          </a:p>
        </p:txBody>
      </p:sp>
      <p:sp>
        <p:nvSpPr>
          <p:cNvPr id="15" name="Text 9"/>
          <p:cNvSpPr/>
          <p:nvPr/>
        </p:nvSpPr>
        <p:spPr>
          <a:xfrm>
            <a:off x="9715866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استغلال المعرفة المكتسبة في مواقف عملية.</a:t>
            </a:r>
            <a:endParaRPr lang="en-US" sz="1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74245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944" y="3190616"/>
            <a:ext cx="2538374" cy="165341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089" y="3190616"/>
            <a:ext cx="2538374" cy="165341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144" y="3190616"/>
            <a:ext cx="2538374" cy="165341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042" y="3268523"/>
            <a:ext cx="1801368" cy="1653418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0096" y="3268523"/>
            <a:ext cx="1801368" cy="165341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5241" y="3268523"/>
            <a:ext cx="1801368" cy="165341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039" y="3175711"/>
            <a:ext cx="540228" cy="54022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8093" y="3175711"/>
            <a:ext cx="540228" cy="54022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3239" y="3175711"/>
            <a:ext cx="540228" cy="54022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5767944" y="696133"/>
            <a:ext cx="8068666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4. أهمية الريادة العلمية في أقسام اللغة الإنجليزية</a:t>
            </a:r>
            <a:endParaRPr lang="en-US" sz="4465" dirty="0"/>
          </a:p>
        </p:txBody>
      </p:sp>
      <p:sp>
        <p:nvSpPr>
          <p:cNvPr id="14" name="Text 1"/>
          <p:cNvSpPr/>
          <p:nvPr/>
        </p:nvSpPr>
        <p:spPr>
          <a:xfrm>
            <a:off x="5767944" y="2368570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الأبعاد</a:t>
            </a:r>
            <a:endParaRPr lang="en-US" sz="3572" dirty="0"/>
          </a:p>
        </p:txBody>
      </p:sp>
      <p:sp>
        <p:nvSpPr>
          <p:cNvPr id="15" name="Text 2"/>
          <p:cNvSpPr/>
          <p:nvPr/>
        </p:nvSpPr>
        <p:spPr>
          <a:xfrm>
            <a:off x="5924306" y="3199760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1</a:t>
            </a:r>
            <a:endParaRPr lang="en-US" sz="2679" dirty="0"/>
          </a:p>
        </p:txBody>
      </p:sp>
      <p:sp>
        <p:nvSpPr>
          <p:cNvPr id="16" name="Text 3"/>
          <p:cNvSpPr/>
          <p:nvPr/>
        </p:nvSpPr>
        <p:spPr>
          <a:xfrm>
            <a:off x="6505042" y="3268523"/>
            <a:ext cx="1801368" cy="708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عالمية اللغة الإنجليزية</a:t>
            </a:r>
            <a:endParaRPr lang="en-US" sz="2233" dirty="0"/>
          </a:p>
        </p:txBody>
      </p:sp>
      <p:sp>
        <p:nvSpPr>
          <p:cNvPr id="17" name="Text 4"/>
          <p:cNvSpPr/>
          <p:nvPr/>
        </p:nvSpPr>
        <p:spPr>
          <a:xfrm>
            <a:off x="6505042" y="4086179"/>
            <a:ext cx="1801368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تعتبر لغة عالمية تتطلب اعتبارات خاصة.</a:t>
            </a:r>
            <a:endParaRPr lang="en-US" sz="1786" dirty="0"/>
          </a:p>
        </p:txBody>
      </p:sp>
      <p:sp>
        <p:nvSpPr>
          <p:cNvPr id="19" name="Text 6"/>
          <p:cNvSpPr/>
          <p:nvPr/>
        </p:nvSpPr>
        <p:spPr>
          <a:xfrm>
            <a:off x="5767944" y="5921289"/>
            <a:ext cx="8068666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تكتسب الريادة العلمية أهمية خاصة في أقسام اللغة الإنجليزية بسبب عالمية هذه اللغة.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فالخريج لا يُعد فقط مدرسًا، بل يمكن أن يعمل في مجالات متعددة.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لذلك يجب أن يمتلك مهارات تطبيقية إلى جانب المعرفة النظرية.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الريادة العلمية تضمن إعداد خريج مرن وقادر على التكيف مع متطلبات العصر.</a:t>
            </a:r>
            <a:endParaRPr lang="en-US" sz="1786" dirty="0"/>
          </a:p>
        </p:txBody>
      </p:sp>
      <p:sp>
        <p:nvSpPr>
          <p:cNvPr id="20" name="Text 7"/>
          <p:cNvSpPr/>
          <p:nvPr/>
        </p:nvSpPr>
        <p:spPr>
          <a:xfrm>
            <a:off x="8689452" y="3199760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2</a:t>
            </a:r>
            <a:endParaRPr lang="en-US" sz="2679" dirty="0"/>
          </a:p>
        </p:txBody>
      </p:sp>
      <p:sp>
        <p:nvSpPr>
          <p:cNvPr id="21" name="Text 8"/>
          <p:cNvSpPr/>
          <p:nvPr/>
        </p:nvSpPr>
        <p:spPr>
          <a:xfrm>
            <a:off x="9270096" y="3268523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تعدد التخصصات</a:t>
            </a:r>
            <a:endParaRPr lang="en-US" sz="2233" dirty="0"/>
          </a:p>
        </p:txBody>
      </p:sp>
      <p:sp>
        <p:nvSpPr>
          <p:cNvPr id="22" name="Text 9"/>
          <p:cNvSpPr/>
          <p:nvPr/>
        </p:nvSpPr>
        <p:spPr>
          <a:xfrm>
            <a:off x="9270096" y="3731758"/>
            <a:ext cx="1801368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يتنوع دور خريجي أقسام اللغة الإنجليزية.</a:t>
            </a:r>
            <a:endParaRPr lang="en-US" sz="1786" dirty="0"/>
          </a:p>
        </p:txBody>
      </p:sp>
      <p:sp>
        <p:nvSpPr>
          <p:cNvPr id="23" name="Text 10"/>
          <p:cNvSpPr/>
          <p:nvPr/>
        </p:nvSpPr>
        <p:spPr>
          <a:xfrm>
            <a:off x="11454506" y="3199760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3</a:t>
            </a:r>
            <a:endParaRPr lang="en-US" sz="2679" dirty="0"/>
          </a:p>
        </p:txBody>
      </p:sp>
      <p:sp>
        <p:nvSpPr>
          <p:cNvPr id="24" name="Text 11"/>
          <p:cNvSpPr/>
          <p:nvPr/>
        </p:nvSpPr>
        <p:spPr>
          <a:xfrm>
            <a:off x="12035241" y="3268523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تطوير الخريجين</a:t>
            </a:r>
            <a:endParaRPr lang="en-US" sz="2233" dirty="0"/>
          </a:p>
        </p:txBody>
      </p:sp>
      <p:sp>
        <p:nvSpPr>
          <p:cNvPr id="25" name="Text 12"/>
          <p:cNvSpPr/>
          <p:nvPr/>
        </p:nvSpPr>
        <p:spPr>
          <a:xfrm>
            <a:off x="12035241" y="3731758"/>
            <a:ext cx="1801368" cy="10200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يلزم تقديم مهارات تطبيقية بالإضافة للمعرفة النظرية.</a:t>
            </a:r>
            <a:endParaRPr lang="en-US" sz="1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74245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039" y="2834823"/>
            <a:ext cx="2568275" cy="165643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093" y="2834823"/>
            <a:ext cx="2568275" cy="165643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239" y="2834823"/>
            <a:ext cx="2568275" cy="1656436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767944" y="1063813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5. البحث اللغوي أساس الريادة العلمية</a:t>
            </a:r>
            <a:endParaRPr lang="en-US" sz="4465" dirty="0"/>
          </a:p>
        </p:txBody>
      </p:sp>
      <p:sp>
        <p:nvSpPr>
          <p:cNvPr id="8" name="Text 1"/>
          <p:cNvSpPr/>
          <p:nvPr/>
        </p:nvSpPr>
        <p:spPr>
          <a:xfrm>
            <a:off x="5767944" y="2027591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العناصر الأساسية</a:t>
            </a:r>
            <a:endParaRPr lang="en-US" sz="3572" dirty="0"/>
          </a:p>
        </p:txBody>
      </p:sp>
      <p:sp>
        <p:nvSpPr>
          <p:cNvPr id="9" name="Text 2"/>
          <p:cNvSpPr/>
          <p:nvPr/>
        </p:nvSpPr>
        <p:spPr>
          <a:xfrm>
            <a:off x="6009620" y="3091404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تحليل اللغة</a:t>
            </a:r>
            <a:endParaRPr lang="en-US" sz="2233" dirty="0"/>
          </a:p>
        </p:txBody>
      </p:sp>
      <p:sp>
        <p:nvSpPr>
          <p:cNvPr id="10" name="Text 3"/>
          <p:cNvSpPr/>
          <p:nvPr/>
        </p:nvSpPr>
        <p:spPr>
          <a:xfrm>
            <a:off x="6009620" y="3554639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يسمح بفهم ظواهر اللغة.</a:t>
            </a:r>
            <a:endParaRPr lang="en-US" sz="1786" dirty="0"/>
          </a:p>
        </p:txBody>
      </p:sp>
      <p:sp>
        <p:nvSpPr>
          <p:cNvPr id="12" name="Text 5"/>
          <p:cNvSpPr/>
          <p:nvPr/>
        </p:nvSpPr>
        <p:spPr>
          <a:xfrm>
            <a:off x="5767944" y="5553517"/>
            <a:ext cx="8068666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يُعد البحث اللغوي الأساس الذي تُبنى عليه الريادة العلمية في أقسام اللغة الإنجليزية.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من خلال البحث يتم فهم الظواهر اللغوية وتحليلها بشكل علمي.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كما يسهم البحث في تشخيص المشكلات التي تواجه المتعلمين.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ومن ثم اقتراح حلول تطبيقية قائمة على أسس علمية رصينة.</a:t>
            </a:r>
            <a:endParaRPr lang="en-US" sz="1786" dirty="0"/>
          </a:p>
        </p:txBody>
      </p:sp>
      <p:sp>
        <p:nvSpPr>
          <p:cNvPr id="13" name="Text 6"/>
          <p:cNvSpPr/>
          <p:nvPr/>
        </p:nvSpPr>
        <p:spPr>
          <a:xfrm>
            <a:off x="8774674" y="3091404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دراسة المشكلات</a:t>
            </a:r>
            <a:endParaRPr lang="en-US" sz="2233" dirty="0"/>
          </a:p>
        </p:txBody>
      </p:sp>
      <p:sp>
        <p:nvSpPr>
          <p:cNvPr id="14" name="Text 7"/>
          <p:cNvSpPr/>
          <p:nvPr/>
        </p:nvSpPr>
        <p:spPr>
          <a:xfrm>
            <a:off x="8774674" y="3554639"/>
            <a:ext cx="2055114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يحدد صعوبات التعلم.</a:t>
            </a:r>
            <a:endParaRPr lang="en-US" sz="1786" dirty="0"/>
          </a:p>
        </p:txBody>
      </p:sp>
      <p:sp>
        <p:nvSpPr>
          <p:cNvPr id="15" name="Text 8"/>
          <p:cNvSpPr/>
          <p:nvPr/>
        </p:nvSpPr>
        <p:spPr>
          <a:xfrm>
            <a:off x="11539819" y="3091404"/>
            <a:ext cx="2055114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تقديم حلول</a:t>
            </a:r>
            <a:endParaRPr lang="en-US" sz="2233" dirty="0"/>
          </a:p>
        </p:txBody>
      </p:sp>
      <p:sp>
        <p:nvSpPr>
          <p:cNvPr id="16" name="Text 9"/>
          <p:cNvSpPr/>
          <p:nvPr/>
        </p:nvSpPr>
        <p:spPr>
          <a:xfrm>
            <a:off x="11539819" y="3554639"/>
            <a:ext cx="2055114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يقترح استراتيجيات قائمة على الأبحاث.</a:t>
            </a:r>
            <a:endParaRPr lang="en-US" sz="1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99" y="2863444"/>
            <a:ext cx="824057" cy="82405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82" y="2863444"/>
            <a:ext cx="824057" cy="82405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866" y="2863444"/>
            <a:ext cx="824057" cy="824057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93699" y="1077529"/>
            <a:ext cx="13043093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6. أنواع البحث اللغوي</a:t>
            </a:r>
            <a:endParaRPr lang="en-US" sz="4465" dirty="0"/>
          </a:p>
        </p:txBody>
      </p:sp>
      <p:sp>
        <p:nvSpPr>
          <p:cNvPr id="7" name="Text 1"/>
          <p:cNvSpPr/>
          <p:nvPr/>
        </p:nvSpPr>
        <p:spPr>
          <a:xfrm>
            <a:off x="793699" y="2041398"/>
            <a:ext cx="13043093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التصنيفات</a:t>
            </a:r>
            <a:endParaRPr lang="en-US" sz="3572" dirty="0"/>
          </a:p>
        </p:txBody>
      </p:sp>
      <p:sp>
        <p:nvSpPr>
          <p:cNvPr id="8" name="Text 2"/>
          <p:cNvSpPr/>
          <p:nvPr/>
        </p:nvSpPr>
        <p:spPr>
          <a:xfrm>
            <a:off x="793699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البحث النظري</a:t>
            </a:r>
            <a:endParaRPr lang="en-US" sz="2233" dirty="0"/>
          </a:p>
        </p:txBody>
      </p:sp>
      <p:sp>
        <p:nvSpPr>
          <p:cNvPr id="9" name="Text 3"/>
          <p:cNvSpPr/>
          <p:nvPr/>
        </p:nvSpPr>
        <p:spPr>
          <a:xfrm>
            <a:off x="793699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يهتم بالمفاهيم والنظريات اللغوية.</a:t>
            </a:r>
            <a:endParaRPr lang="en-US" sz="1786" dirty="0"/>
          </a:p>
        </p:txBody>
      </p:sp>
      <p:sp>
        <p:nvSpPr>
          <p:cNvPr id="11" name="Text 5"/>
          <p:cNvSpPr/>
          <p:nvPr/>
        </p:nvSpPr>
        <p:spPr>
          <a:xfrm>
            <a:off x="793699" y="5794736"/>
            <a:ext cx="13043093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تتنوع البحوث اللغوية بحسب أهدافها وطبيعتها.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فالبحث النظري يهتم بالمفاهيم والنظريات اللغوية.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أما البحث التطبيقي فيركز على مشكلات واقعية في التعليم أو الترجمة.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في حين يهتم البحث التداولي بدراسة اللغة في سياقها الاجتماعي والتواصلي.</a:t>
            </a:r>
            <a:endParaRPr lang="en-US" sz="1786" dirty="0"/>
          </a:p>
        </p:txBody>
      </p:sp>
      <p:sp>
        <p:nvSpPr>
          <p:cNvPr id="12" name="Text 6"/>
          <p:cNvSpPr/>
          <p:nvPr/>
        </p:nvSpPr>
        <p:spPr>
          <a:xfrm>
            <a:off x="5254782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البحث التطبيقي</a:t>
            </a:r>
            <a:endParaRPr lang="en-US" sz="2233" dirty="0"/>
          </a:p>
        </p:txBody>
      </p:sp>
      <p:sp>
        <p:nvSpPr>
          <p:cNvPr id="13" name="Text 7"/>
          <p:cNvSpPr/>
          <p:nvPr/>
        </p:nvSpPr>
        <p:spPr>
          <a:xfrm>
            <a:off x="5254782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يركز على مشكلات واقعية في التعليم أو الترجمة.</a:t>
            </a:r>
            <a:endParaRPr lang="en-US" sz="1786" dirty="0"/>
          </a:p>
        </p:txBody>
      </p:sp>
      <p:sp>
        <p:nvSpPr>
          <p:cNvPr id="14" name="Text 8"/>
          <p:cNvSpPr/>
          <p:nvPr/>
        </p:nvSpPr>
        <p:spPr>
          <a:xfrm>
            <a:off x="9715866" y="3914181"/>
            <a:ext cx="4120926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البحث التداولي</a:t>
            </a:r>
            <a:endParaRPr lang="en-US" sz="2233" dirty="0"/>
          </a:p>
        </p:txBody>
      </p:sp>
      <p:sp>
        <p:nvSpPr>
          <p:cNvPr id="15" name="Text 9"/>
          <p:cNvSpPr/>
          <p:nvPr/>
        </p:nvSpPr>
        <p:spPr>
          <a:xfrm>
            <a:off x="9715866" y="4377507"/>
            <a:ext cx="4120926" cy="3400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يهتم بدراسة اللغة في سياقها الاجتماعي والتواصلي.</a:t>
            </a:r>
            <a:endParaRPr lang="en-US" sz="1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243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347" y="0"/>
            <a:ext cx="5222870" cy="82324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9" y="3013588"/>
            <a:ext cx="2538374" cy="129890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845" y="3013588"/>
            <a:ext cx="2538374" cy="129890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990" y="3013588"/>
            <a:ext cx="2538374" cy="129890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797" y="3091404"/>
            <a:ext cx="1801368" cy="129890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943" y="3091404"/>
            <a:ext cx="1801368" cy="129890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997" y="3091404"/>
            <a:ext cx="1801368" cy="129890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94" y="2998683"/>
            <a:ext cx="540228" cy="54022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940" y="2998683"/>
            <a:ext cx="540228" cy="54022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994" y="2998683"/>
            <a:ext cx="540228" cy="540228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793699" y="1227673"/>
            <a:ext cx="8068666" cy="7086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5581"/>
              </a:lnSpc>
              <a:buNone/>
            </a:pPr>
            <a:r>
              <a:rPr lang="en-US" sz="4465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7. من البحث النظري إلى التطبيق العملي</a:t>
            </a:r>
            <a:endParaRPr lang="en-US" sz="4465" dirty="0"/>
          </a:p>
        </p:txBody>
      </p:sp>
      <p:sp>
        <p:nvSpPr>
          <p:cNvPr id="14" name="Text 1"/>
          <p:cNvSpPr/>
          <p:nvPr/>
        </p:nvSpPr>
        <p:spPr>
          <a:xfrm>
            <a:off x="793699" y="2191451"/>
            <a:ext cx="8068666" cy="56701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4465"/>
              </a:lnSpc>
              <a:buNone/>
            </a:pPr>
            <a:r>
              <a:rPr lang="en-US" sz="3572" dirty="0">
                <a:solidFill>
                  <a:srgbClr val="2F3550"/>
                </a:solidFill>
                <a:latin typeface="思源黑体-SemiBold" pitchFamily="34" charset="0"/>
                <a:ea typeface="思源黑体-SemiBold" pitchFamily="34" charset="-122"/>
                <a:cs typeface="思源黑体-SemiBold" pitchFamily="34" charset="-120"/>
              </a:rPr>
              <a:t>الأهداف</a:t>
            </a:r>
            <a:endParaRPr lang="en-US" sz="3572" dirty="0"/>
          </a:p>
        </p:txBody>
      </p:sp>
      <p:sp>
        <p:nvSpPr>
          <p:cNvPr id="15" name="Text 2"/>
          <p:cNvSpPr/>
          <p:nvPr/>
        </p:nvSpPr>
        <p:spPr>
          <a:xfrm>
            <a:off x="950062" y="30226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1</a:t>
            </a:r>
            <a:endParaRPr lang="en-US" sz="2679" dirty="0"/>
          </a:p>
        </p:txBody>
      </p:sp>
      <p:sp>
        <p:nvSpPr>
          <p:cNvPr id="16" name="Text 3"/>
          <p:cNvSpPr/>
          <p:nvPr/>
        </p:nvSpPr>
        <p:spPr>
          <a:xfrm>
            <a:off x="1530797" y="3091404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توظيف النتائج</a:t>
            </a:r>
            <a:endParaRPr lang="en-US" sz="2233" dirty="0"/>
          </a:p>
        </p:txBody>
      </p:sp>
      <p:sp>
        <p:nvSpPr>
          <p:cNvPr id="17" name="Text 4"/>
          <p:cNvSpPr/>
          <p:nvPr/>
        </p:nvSpPr>
        <p:spPr>
          <a:xfrm>
            <a:off x="1530797" y="3554639"/>
            <a:ext cx="1801368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استخدام النتائج بشكل فعال.</a:t>
            </a:r>
            <a:endParaRPr lang="en-US" sz="1786" dirty="0"/>
          </a:p>
        </p:txBody>
      </p:sp>
      <p:sp>
        <p:nvSpPr>
          <p:cNvPr id="19" name="Text 6"/>
          <p:cNvSpPr/>
          <p:nvPr/>
        </p:nvSpPr>
        <p:spPr>
          <a:xfrm>
            <a:off x="3715207" y="30226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2</a:t>
            </a:r>
            <a:endParaRPr lang="en-US" sz="2679" dirty="0"/>
          </a:p>
        </p:txBody>
      </p:sp>
      <p:sp>
        <p:nvSpPr>
          <p:cNvPr id="20" name="Text 7"/>
          <p:cNvSpPr/>
          <p:nvPr/>
        </p:nvSpPr>
        <p:spPr>
          <a:xfrm>
            <a:off x="4295943" y="3091404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ربط البحث بالواقع</a:t>
            </a:r>
            <a:endParaRPr lang="en-US" sz="2233" dirty="0"/>
          </a:p>
        </p:txBody>
      </p:sp>
      <p:sp>
        <p:nvSpPr>
          <p:cNvPr id="21" name="Text 8"/>
          <p:cNvSpPr/>
          <p:nvPr/>
        </p:nvSpPr>
        <p:spPr>
          <a:xfrm>
            <a:off x="793699" y="5389748"/>
            <a:ext cx="8068666" cy="135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تكمن الريادة العلمية الحقيقية في القدرة على تحويل نتائج البحث النظري إلى تطبيقات عملية.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فالمعرفة التي لا تُطبق تبقى محدودة الأثر.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من هنا تأتي أهمية ربط البحث اللغوي بالميدان التعليمي والمهني.</a:t>
            </a:r>
            <a:endParaRPr lang="en-US" sz="1786" dirty="0"/>
          </a:p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هذا الربط يسهم في خدمة المجتمع وتطوير العملية التعليمية.</a:t>
            </a:r>
            <a:endParaRPr lang="en-US" sz="1786" dirty="0"/>
          </a:p>
        </p:txBody>
      </p:sp>
      <p:sp>
        <p:nvSpPr>
          <p:cNvPr id="22" name="Text 9"/>
          <p:cNvSpPr/>
          <p:nvPr/>
        </p:nvSpPr>
        <p:spPr>
          <a:xfrm>
            <a:off x="4295943" y="3554639"/>
            <a:ext cx="1801368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دمج المعرفة بالواقع التعليمي.</a:t>
            </a:r>
            <a:endParaRPr lang="en-US" sz="1786" dirty="0"/>
          </a:p>
        </p:txBody>
      </p:sp>
      <p:sp>
        <p:nvSpPr>
          <p:cNvPr id="23" name="Text 10"/>
          <p:cNvSpPr/>
          <p:nvPr/>
        </p:nvSpPr>
        <p:spPr>
          <a:xfrm>
            <a:off x="6480353" y="3022641"/>
            <a:ext cx="197419" cy="49222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3215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3</a:t>
            </a:r>
            <a:endParaRPr lang="en-US" sz="2679" dirty="0"/>
          </a:p>
        </p:txBody>
      </p:sp>
      <p:sp>
        <p:nvSpPr>
          <p:cNvPr id="24" name="Text 11"/>
          <p:cNvSpPr/>
          <p:nvPr/>
        </p:nvSpPr>
        <p:spPr>
          <a:xfrm>
            <a:off x="7060997" y="3091404"/>
            <a:ext cx="1801368" cy="35451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3B3A59"/>
                </a:solidFill>
                <a:latin typeface="componentFont" pitchFamily="34" charset="0"/>
                <a:ea typeface="componentFont" pitchFamily="34" charset="-122"/>
                <a:cs typeface="componentFont" pitchFamily="34" charset="-120"/>
              </a:rPr>
              <a:t>خدمة المجتمع</a:t>
            </a:r>
            <a:endParaRPr lang="en-US" sz="2233" dirty="0"/>
          </a:p>
        </p:txBody>
      </p:sp>
      <p:sp>
        <p:nvSpPr>
          <p:cNvPr id="25" name="Text 12"/>
          <p:cNvSpPr/>
          <p:nvPr/>
        </p:nvSpPr>
        <p:spPr>
          <a:xfrm>
            <a:off x="7060997" y="3554639"/>
            <a:ext cx="1801368" cy="680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3B3A59"/>
                </a:solidFill>
                <a:latin typeface="思源黑体-Medium" pitchFamily="34" charset="0"/>
                <a:ea typeface="思源黑体-Medium" pitchFamily="34" charset="-122"/>
                <a:cs typeface="思源黑体-Medium" pitchFamily="34" charset="-120"/>
              </a:rPr>
              <a:t>توجيه الأبحاث لمساعدة المجتمع.</a:t>
            </a:r>
            <a:endParaRPr lang="en-US" sz="17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1566</Words>
  <Application>Microsoft Office PowerPoint</Application>
  <PresentationFormat>مخصص</PresentationFormat>
  <Paragraphs>298</Paragraphs>
  <Slides>23</Slides>
  <Notes>23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Maher</cp:lastModifiedBy>
  <cp:revision>2</cp:revision>
  <dcterms:created xsi:type="dcterms:W3CDTF">2026-01-26T11:44:41Z</dcterms:created>
  <dcterms:modified xsi:type="dcterms:W3CDTF">2026-02-22T06:59:14Z</dcterms:modified>
</cp:coreProperties>
</file>