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24" y="627017"/>
            <a:ext cx="9692640" cy="5869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"The Utilization of English Grammatical Structures in Our Daily Life in Comparison with Some Arabic Structures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ar-IQ" sz="3200" b="1" dirty="0" smtClean="0">
                <a:solidFill>
                  <a:schemeClr val="accent1">
                    <a:lumMod val="75000"/>
                  </a:schemeClr>
                </a:solidFill>
              </a:rPr>
              <a:t>"</a:t>
            </a:r>
            <a:endParaRPr lang="ar-IQ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By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Instructor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Iman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K. M.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Asst.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Inst.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Ruaa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Ali</a:t>
            </a:r>
            <a:endParaRPr lang="ar-IQ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Asst. Inst. Mays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</a:rPr>
              <a:t>Saad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Rhema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Asst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Inst.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Tebark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Abood</a:t>
            </a:r>
            <a:endParaRPr lang="ar-IQ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33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52550"/>
            <a:ext cx="8596668" cy="62701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7.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Polite Openings and Closings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57" y="1053738"/>
            <a:ext cx="10641873" cy="5573486"/>
          </a:xfrm>
        </p:spPr>
        <p:txBody>
          <a:bodyPr>
            <a:noAutofit/>
          </a:bodyPr>
          <a:lstStyle/>
          <a:p>
            <a:r>
              <a:rPr lang="en-US" sz="2000" dirty="0" smtClean="0"/>
              <a:t>Polite </a:t>
            </a:r>
            <a:r>
              <a:rPr lang="en-US" sz="2000" dirty="0"/>
              <a:t>discourse often includes </a:t>
            </a:r>
            <a:r>
              <a:rPr lang="en-US" sz="2000" b="1" dirty="0"/>
              <a:t>softening phrases</a:t>
            </a:r>
            <a:r>
              <a:rPr lang="en-US" sz="2000" dirty="0"/>
              <a:t> at the beginning or end of sentences.</a:t>
            </a:r>
          </a:p>
          <a:p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Openings:</a:t>
            </a:r>
            <a:endParaRPr lang="en-US" sz="2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sz="2000" i="1" dirty="0"/>
              <a:t>Excuse me…</a:t>
            </a:r>
            <a:endParaRPr lang="en-US" sz="2000" dirty="0"/>
          </a:p>
          <a:p>
            <a:pPr lvl="0"/>
            <a:r>
              <a:rPr lang="en-US" sz="2000" i="1" dirty="0"/>
              <a:t>I’m sorry to bother you, but…</a:t>
            </a:r>
            <a:endParaRPr lang="en-US" sz="2000" dirty="0"/>
          </a:p>
          <a:p>
            <a:pPr lvl="0"/>
            <a:r>
              <a:rPr lang="en-US" sz="2000" i="1" dirty="0"/>
              <a:t>May I ask</a:t>
            </a:r>
            <a:r>
              <a:rPr lang="en-US" sz="2000" i="1" dirty="0" smtClean="0"/>
              <a:t>…</a:t>
            </a:r>
          </a:p>
          <a:p>
            <a:pPr lvl="0"/>
            <a:endParaRPr lang="en-US" sz="2000" dirty="0"/>
          </a:p>
          <a:p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Closings:</a:t>
            </a:r>
            <a:endParaRPr lang="en-US" sz="2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sz="2000" i="1" dirty="0"/>
              <a:t>Thank you for your time.</a:t>
            </a:r>
            <a:endParaRPr lang="en-US" sz="2000" dirty="0"/>
          </a:p>
          <a:p>
            <a:pPr lvl="0"/>
            <a:r>
              <a:rPr lang="en-US" sz="2000" i="1" dirty="0"/>
              <a:t>I’d really appreciate it.</a:t>
            </a:r>
            <a:endParaRPr lang="en-US" sz="2000" dirty="0"/>
          </a:p>
          <a:p>
            <a:pPr lvl="0"/>
            <a:r>
              <a:rPr lang="en-US" sz="2000" i="1" dirty="0"/>
              <a:t>That would be very helpful</a:t>
            </a:r>
            <a:r>
              <a:rPr lang="en-US" sz="2000" i="1" dirty="0" smtClean="0"/>
              <a:t>.</a:t>
            </a:r>
          </a:p>
          <a:p>
            <a:pPr lvl="0"/>
            <a:endParaRPr lang="en-US" sz="2000" dirty="0"/>
          </a:p>
          <a:p>
            <a:r>
              <a:rPr lang="en-US" sz="2000" dirty="0"/>
              <a:t>These structures prepare the listener for the request and show gratitude.</a:t>
            </a:r>
          </a:p>
        </p:txBody>
      </p:sp>
    </p:spTree>
    <p:extLst>
      <p:ext uri="{BB962C8B-B14F-4D97-AF65-F5344CB8AC3E}">
        <p14:creationId xmlns:p14="http://schemas.microsoft.com/office/powerpoint/2010/main" val="104127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860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8.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Apologies as Politeness Structures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223" y="1680755"/>
            <a:ext cx="10110651" cy="4360608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Apologies </a:t>
            </a:r>
            <a:r>
              <a:rPr lang="en-US" sz="2400" dirty="0"/>
              <a:t>are often used </a:t>
            </a:r>
            <a:r>
              <a:rPr lang="en-US" sz="2400" b="1" dirty="0"/>
              <a:t>before requests</a:t>
            </a:r>
            <a:r>
              <a:rPr lang="en-US" sz="2400" dirty="0"/>
              <a:t> to reduce imposition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Examples</a:t>
            </a:r>
            <a:r>
              <a:rPr lang="en-US" sz="2400" b="1" dirty="0"/>
              <a:t>:</a:t>
            </a:r>
            <a:endParaRPr lang="en-US" sz="2400" dirty="0"/>
          </a:p>
          <a:p>
            <a:pPr lvl="0"/>
            <a:r>
              <a:rPr lang="en-US" sz="2400" i="1" dirty="0"/>
              <a:t>Sorry to interrupt, but could I ask a question?</a:t>
            </a:r>
            <a:endParaRPr lang="en-US" sz="2400" dirty="0"/>
          </a:p>
          <a:p>
            <a:pPr lvl="0"/>
            <a:r>
              <a:rPr lang="en-US" sz="2400" i="1" dirty="0"/>
              <a:t>I’m sorry, but I think there’s a small error here.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26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7384"/>
            <a:ext cx="8596668" cy="66185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Conclusion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590" y="949234"/>
            <a:ext cx="11721736" cy="560831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Politeness </a:t>
            </a:r>
            <a:r>
              <a:rPr lang="en-US" sz="2000" dirty="0"/>
              <a:t>in English is largely achieved through </a:t>
            </a:r>
            <a:r>
              <a:rPr lang="en-US" sz="2000" b="1" dirty="0"/>
              <a:t>structural choices</a:t>
            </a:r>
            <a:r>
              <a:rPr lang="en-US" sz="2000" dirty="0"/>
              <a:t>, not just polite vocabulary. Speakers rely on</a:t>
            </a:r>
            <a:r>
              <a:rPr lang="en-US" sz="2000" dirty="0" smtClean="0"/>
              <a:t>:</a:t>
            </a:r>
          </a:p>
          <a:p>
            <a:endParaRPr lang="en-US" sz="2000" dirty="0"/>
          </a:p>
          <a:p>
            <a:pPr lvl="0"/>
            <a:r>
              <a:rPr lang="en-US" sz="2000" dirty="0"/>
              <a:t>Indirectness</a:t>
            </a:r>
          </a:p>
          <a:p>
            <a:pPr lvl="0"/>
            <a:r>
              <a:rPr lang="en-US" sz="2000" dirty="0"/>
              <a:t>Modal verbs</a:t>
            </a:r>
          </a:p>
          <a:p>
            <a:pPr lvl="0"/>
            <a:r>
              <a:rPr lang="en-US" sz="2000" dirty="0"/>
              <a:t>Question forms</a:t>
            </a:r>
          </a:p>
          <a:p>
            <a:pPr lvl="0"/>
            <a:r>
              <a:rPr lang="en-US" sz="2000" dirty="0"/>
              <a:t>Hedges</a:t>
            </a:r>
          </a:p>
          <a:p>
            <a:pPr lvl="0"/>
            <a:r>
              <a:rPr lang="en-US" sz="2000" dirty="0"/>
              <a:t>Conditionals</a:t>
            </a:r>
          </a:p>
          <a:p>
            <a:pPr lvl="0"/>
            <a:r>
              <a:rPr lang="en-US" sz="2000" dirty="0"/>
              <a:t>Passive </a:t>
            </a:r>
            <a:r>
              <a:rPr lang="en-US" sz="2000" dirty="0" smtClean="0"/>
              <a:t>voice</a:t>
            </a:r>
          </a:p>
          <a:p>
            <a:pPr lvl="0"/>
            <a:endParaRPr lang="en-US" sz="2000" dirty="0"/>
          </a:p>
          <a:p>
            <a:r>
              <a:rPr lang="en-US" sz="2000" dirty="0"/>
              <a:t>Understanding these structures is essential for effective and socially appropriate communication, especially for non-native speakers of English.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039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op 40+ Thank You Messages for Hospital Staff - MsgWord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3" y="357051"/>
            <a:ext cx="8438607" cy="6418218"/>
          </a:xfrm>
        </p:spPr>
      </p:pic>
    </p:spTree>
    <p:extLst>
      <p:ext uri="{BB962C8B-B14F-4D97-AF65-F5344CB8AC3E}">
        <p14:creationId xmlns:p14="http://schemas.microsoft.com/office/powerpoint/2010/main" val="399085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77394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US" sz="5400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ar-IQ" sz="5400" b="1" dirty="0" smtClean="0">
                <a:solidFill>
                  <a:schemeClr val="accent4">
                    <a:lumMod val="75000"/>
                  </a:schemeClr>
                </a:solidFill>
              </a:rPr>
              <a:t>“</a:t>
            </a:r>
            <a:r>
              <a:rPr lang="en-US" sz="5400" b="1" dirty="0" smtClean="0">
                <a:solidFill>
                  <a:schemeClr val="accent4">
                    <a:lumMod val="75000"/>
                  </a:schemeClr>
                </a:solidFill>
              </a:rPr>
              <a:t>Grammatical Structures Used</a:t>
            </a:r>
            <a:br>
              <a:rPr lang="en-US" sz="54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54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5400" b="1" dirty="0">
                <a:solidFill>
                  <a:schemeClr val="accent4">
                    <a:lumMod val="75000"/>
                  </a:schemeClr>
                </a:solidFill>
              </a:rPr>
              <a:t>in English </a:t>
            </a:r>
            <a:r>
              <a:rPr lang="en-US" sz="5400" b="1" dirty="0" smtClean="0">
                <a:solidFill>
                  <a:schemeClr val="accent4">
                    <a:lumMod val="75000"/>
                  </a:schemeClr>
                </a:solidFill>
              </a:rPr>
              <a:t>Politeness</a:t>
            </a:r>
            <a:r>
              <a:rPr lang="ar-IQ" sz="5400" b="1" dirty="0" smtClean="0">
                <a:solidFill>
                  <a:schemeClr val="accent4">
                    <a:lumMod val="75000"/>
                  </a:schemeClr>
                </a:solidFill>
              </a:rPr>
              <a:t>“</a:t>
            </a:r>
            <a:r>
              <a:rPr lang="en-US" sz="5400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US" sz="5400" dirty="0" smtClean="0">
                <a:solidFill>
                  <a:schemeClr val="accent4">
                    <a:lumMod val="75000"/>
                  </a:schemeClr>
                </a:solidFill>
              </a:rPr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8499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152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Introduction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to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Politeness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English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635" y="1454331"/>
            <a:ext cx="9823268" cy="4807132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Politeness </a:t>
            </a:r>
            <a:r>
              <a:rPr lang="en-US" sz="2400" dirty="0"/>
              <a:t>in English refers to the </a:t>
            </a:r>
            <a:r>
              <a:rPr lang="en-US" sz="2400" b="1" dirty="0"/>
              <a:t>linguistic strategies speakers use to show respect, consideration, and social awareness</a:t>
            </a:r>
            <a:r>
              <a:rPr lang="en-US" sz="2400" dirty="0"/>
              <a:t>. These strategies help maintain harmony, avoid conflict, and protect the listener’s </a:t>
            </a:r>
            <a:r>
              <a:rPr lang="en-US" sz="2400" i="1" dirty="0"/>
              <a:t>face</a:t>
            </a:r>
            <a:r>
              <a:rPr lang="en-US" sz="2400" dirty="0"/>
              <a:t> (their social self-image), a concept introduced by </a:t>
            </a:r>
            <a:r>
              <a:rPr lang="en-US" sz="2400" b="1" dirty="0"/>
              <a:t>Brown and Levinson (1987</a:t>
            </a:r>
            <a:r>
              <a:rPr lang="en-US" sz="2400" b="1" dirty="0" smtClean="0"/>
              <a:t>)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English politeness is often expressed not only through words like </a:t>
            </a:r>
            <a:r>
              <a:rPr lang="en-US" sz="2400" i="1" dirty="0"/>
              <a:t>please</a:t>
            </a:r>
            <a:r>
              <a:rPr lang="en-US" sz="2400" dirty="0"/>
              <a:t> and </a:t>
            </a:r>
            <a:r>
              <a:rPr lang="en-US" sz="2400" i="1" dirty="0"/>
              <a:t>thank you</a:t>
            </a:r>
            <a:r>
              <a:rPr lang="en-US" sz="2400" dirty="0"/>
              <a:t>, but also through 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specific grammatical and syntactic structures</a:t>
            </a:r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6196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1.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Indirectness as a Politeness Strategy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217" y="1811383"/>
            <a:ext cx="9474926" cy="472004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One </a:t>
            </a:r>
            <a:r>
              <a:rPr lang="en-US" sz="2400" dirty="0"/>
              <a:t>of the most important features of politeness in English is </a:t>
            </a:r>
            <a:r>
              <a:rPr lang="en-US" sz="2400" b="1" dirty="0"/>
              <a:t>indirectness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pPr lvl="0"/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Direct</a:t>
            </a:r>
            <a:r>
              <a:rPr lang="en-US" sz="2400" dirty="0"/>
              <a:t>:</a:t>
            </a:r>
            <a:br>
              <a:rPr lang="en-US" sz="2400" dirty="0"/>
            </a:br>
            <a:r>
              <a:rPr lang="en-US" sz="2400" i="1" dirty="0" smtClean="0"/>
              <a:t>close </a:t>
            </a:r>
            <a:r>
              <a:rPr lang="en-US" sz="2400" i="1" dirty="0"/>
              <a:t>the window.</a:t>
            </a:r>
            <a:endParaRPr lang="en-US" sz="2400" dirty="0"/>
          </a:p>
          <a:p>
            <a:pPr lvl="0"/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Indirect</a:t>
            </a:r>
            <a:r>
              <a:rPr lang="en-US" sz="2400" b="1" dirty="0"/>
              <a:t> (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more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polite</a:t>
            </a:r>
            <a:r>
              <a:rPr lang="en-US" sz="2400" b="1" dirty="0"/>
              <a:t>)</a:t>
            </a:r>
            <a:r>
              <a:rPr lang="en-US" sz="2400" dirty="0"/>
              <a:t>:</a:t>
            </a:r>
            <a:br>
              <a:rPr lang="en-US" sz="2400" dirty="0"/>
            </a:br>
            <a:r>
              <a:rPr lang="en-US" sz="2400" i="1" dirty="0" smtClean="0"/>
              <a:t>It is very cold here?</a:t>
            </a:r>
          </a:p>
          <a:p>
            <a:pPr lvl="0"/>
            <a:endParaRPr lang="en-US" sz="2400" dirty="0"/>
          </a:p>
          <a:p>
            <a:r>
              <a:rPr lang="en-US" sz="2400" dirty="0"/>
              <a:t>Indirect structures soften the request and give the listener more freedom to refuse.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778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73152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      2.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Use of Modal Verbs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91" y="1524000"/>
            <a:ext cx="9518469" cy="501613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Modal </a:t>
            </a:r>
            <a:r>
              <a:rPr lang="en-US" dirty="0"/>
              <a:t>verbs are central to polite expression in English.</a:t>
            </a:r>
          </a:p>
          <a:p>
            <a:r>
              <a:rPr lang="en-US" b="1" dirty="0"/>
              <a:t>Common polite modals:</a:t>
            </a:r>
            <a:endParaRPr lang="en-US" dirty="0"/>
          </a:p>
          <a:p>
            <a:pPr lvl="0"/>
            <a:r>
              <a:rPr lang="en-US" b="1" dirty="0"/>
              <a:t>Could</a:t>
            </a:r>
            <a:r>
              <a:rPr lang="en-US" dirty="0"/>
              <a:t> (more polite than </a:t>
            </a:r>
            <a:r>
              <a:rPr lang="en-US" i="1" dirty="0"/>
              <a:t>can</a:t>
            </a:r>
            <a:r>
              <a:rPr lang="en-US" dirty="0"/>
              <a:t>)</a:t>
            </a:r>
          </a:p>
          <a:p>
            <a:pPr lvl="0"/>
            <a:r>
              <a:rPr lang="en-US" b="1" dirty="0"/>
              <a:t>Would</a:t>
            </a:r>
            <a:r>
              <a:rPr lang="en-US" dirty="0"/>
              <a:t> (more polite than </a:t>
            </a:r>
            <a:r>
              <a:rPr lang="en-US" i="1" dirty="0"/>
              <a:t>will</a:t>
            </a:r>
            <a:r>
              <a:rPr lang="en-US" dirty="0"/>
              <a:t>)</a:t>
            </a:r>
          </a:p>
          <a:p>
            <a:pPr lvl="0"/>
            <a:r>
              <a:rPr lang="en-US" b="1" dirty="0"/>
              <a:t>Might</a:t>
            </a:r>
            <a:r>
              <a:rPr lang="en-US" dirty="0"/>
              <a:t> (very tentative and polite</a:t>
            </a:r>
            <a:r>
              <a:rPr lang="en-US" dirty="0" smtClean="0"/>
              <a:t>)</a:t>
            </a:r>
          </a:p>
          <a:p>
            <a:pPr lvl="0"/>
            <a:endParaRPr lang="en-US" dirty="0"/>
          </a:p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Examples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i="1" dirty="0"/>
              <a:t>Could you help me with this task?</a:t>
            </a:r>
            <a:endParaRPr lang="en-US" dirty="0"/>
          </a:p>
          <a:p>
            <a:pPr lvl="0"/>
            <a:r>
              <a:rPr lang="en-US" i="1" dirty="0"/>
              <a:t>Would you mind waiting for a moment?</a:t>
            </a:r>
            <a:endParaRPr lang="en-US" dirty="0"/>
          </a:p>
          <a:p>
            <a:pPr lvl="0"/>
            <a:r>
              <a:rPr lang="en-US" i="1" dirty="0"/>
              <a:t>I might need some assistance</a:t>
            </a:r>
            <a:r>
              <a:rPr lang="en-US" i="1" dirty="0" smtClean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r>
              <a:rPr lang="en-US" dirty="0"/>
              <a:t>Using past-form modals (</a:t>
            </a:r>
            <a:r>
              <a:rPr lang="en-US" i="1" dirty="0"/>
              <a:t>could, would</a:t>
            </a:r>
            <a:r>
              <a:rPr lang="en-US" dirty="0"/>
              <a:t>) does </a:t>
            </a:r>
            <a:r>
              <a:rPr lang="en-US" b="1" dirty="0"/>
              <a:t>not</a:t>
            </a:r>
            <a:r>
              <a:rPr lang="en-US" dirty="0"/>
              <a:t> refer to past time here; it signals </a:t>
            </a:r>
            <a:r>
              <a:rPr lang="en-US" b="1" dirty="0"/>
              <a:t>distance and politeness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9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860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3.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Polite Question Forms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966" y="1489167"/>
            <a:ext cx="11251474" cy="5146764"/>
          </a:xfrm>
        </p:spPr>
        <p:txBody>
          <a:bodyPr>
            <a:noAutofit/>
          </a:bodyPr>
          <a:lstStyle/>
          <a:p>
            <a:r>
              <a:rPr lang="en-US" sz="2400" dirty="0"/>
              <a:t>The </a:t>
            </a:r>
            <a:r>
              <a:rPr lang="en-US" sz="2400" dirty="0" smtClean="0"/>
              <a:t>interrogative structure helps </a:t>
            </a:r>
            <a:r>
              <a:rPr lang="en-US" sz="2400" dirty="0"/>
              <a:t>avoid directly blaming or </a:t>
            </a:r>
            <a:r>
              <a:rPr lang="en-US" sz="2400" dirty="0" smtClean="0"/>
              <a:t>accusing </a:t>
            </a:r>
            <a:r>
              <a:rPr lang="en-US" sz="2400" dirty="0"/>
              <a:t>someone</a:t>
            </a:r>
            <a:r>
              <a:rPr lang="en-US" sz="2400" dirty="0" smtClean="0"/>
              <a:t>.</a:t>
            </a:r>
          </a:p>
          <a:p>
            <a:pPr lvl="0"/>
            <a:r>
              <a:rPr 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Do you know who broke the window?</a:t>
            </a:r>
          </a:p>
          <a:p>
            <a:endParaRPr lang="en-US" sz="2400" dirty="0"/>
          </a:p>
          <a:p>
            <a:r>
              <a:rPr lang="en-US" sz="2400" dirty="0" smtClean="0"/>
              <a:t>Turning </a:t>
            </a:r>
            <a:r>
              <a:rPr lang="en-US" sz="2400" dirty="0"/>
              <a:t>commands into questions is another key politeness structure.</a:t>
            </a:r>
          </a:p>
          <a:p>
            <a:endParaRPr lang="en-US" sz="2400" dirty="0" smtClean="0"/>
          </a:p>
          <a:p>
            <a:pPr lvl="0"/>
            <a:r>
              <a:rPr lang="en-US" sz="2400" i="1" dirty="0"/>
              <a:t>Close the door.</a:t>
            </a:r>
            <a:r>
              <a:rPr lang="en-US" sz="2400" dirty="0"/>
              <a:t> → </a:t>
            </a:r>
            <a:r>
              <a:rPr lang="en-US" sz="2400" b="1" dirty="0"/>
              <a:t>command</a:t>
            </a:r>
            <a:endParaRPr lang="en-US" sz="2400" dirty="0"/>
          </a:p>
          <a:p>
            <a:pPr lvl="0"/>
            <a:r>
              <a:rPr lang="en-US" sz="2400" i="1" dirty="0"/>
              <a:t>Can you close the door?</a:t>
            </a:r>
            <a:r>
              <a:rPr lang="en-US" sz="2400" dirty="0"/>
              <a:t> → </a:t>
            </a:r>
            <a:r>
              <a:rPr lang="en-US" sz="2400" b="1" dirty="0"/>
              <a:t>polite request</a:t>
            </a:r>
            <a:endParaRPr lang="en-US" sz="2400" dirty="0"/>
          </a:p>
          <a:p>
            <a:pPr lvl="0"/>
            <a:r>
              <a:rPr lang="en-US" sz="2400" i="1" dirty="0"/>
              <a:t>Would it be possible to close the door?</a:t>
            </a:r>
            <a:r>
              <a:rPr lang="en-US" sz="2400" dirty="0"/>
              <a:t> → </a:t>
            </a:r>
            <a:r>
              <a:rPr lang="en-US" sz="2400" b="1" dirty="0"/>
              <a:t>very polite </a:t>
            </a:r>
            <a:r>
              <a:rPr lang="en-US" sz="2400" b="1" dirty="0" smtClean="0"/>
              <a:t>request</a:t>
            </a:r>
          </a:p>
          <a:p>
            <a:pPr lvl="0"/>
            <a:endParaRPr lang="en-US" sz="2400" dirty="0"/>
          </a:p>
          <a:p>
            <a:r>
              <a:rPr lang="en-US" sz="2400" dirty="0"/>
              <a:t>Yes/no questions </a:t>
            </a:r>
            <a:r>
              <a:rPr lang="en-US" sz="2400" dirty="0" smtClean="0"/>
              <a:t>reduce </a:t>
            </a:r>
            <a:r>
              <a:rPr lang="en-US" sz="2400" dirty="0"/>
              <a:t>the force of the request.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623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185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4.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Hedging Expressions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9" y="1410789"/>
            <a:ext cx="9675222" cy="5277394"/>
          </a:xfrm>
        </p:spPr>
        <p:txBody>
          <a:bodyPr>
            <a:normAutofit/>
          </a:bodyPr>
          <a:lstStyle/>
          <a:p>
            <a:r>
              <a:rPr lang="en-US" b="1" dirty="0" smtClean="0"/>
              <a:t>Hedges</a:t>
            </a:r>
            <a:r>
              <a:rPr lang="en-US" dirty="0" smtClean="0"/>
              <a:t> </a:t>
            </a:r>
            <a:r>
              <a:rPr lang="en-US" dirty="0"/>
              <a:t>are words or phrases that make statements less direct and less forceful.</a:t>
            </a:r>
          </a:p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Common hedges:</a:t>
            </a:r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i="1" dirty="0"/>
              <a:t>I think</a:t>
            </a:r>
            <a:endParaRPr lang="en-US" dirty="0"/>
          </a:p>
          <a:p>
            <a:pPr lvl="0"/>
            <a:r>
              <a:rPr lang="en-US" i="1" dirty="0"/>
              <a:t>Perhaps</a:t>
            </a:r>
            <a:endParaRPr lang="en-US" dirty="0"/>
          </a:p>
          <a:p>
            <a:pPr lvl="0"/>
            <a:r>
              <a:rPr lang="en-US" i="1" dirty="0"/>
              <a:t>Maybe</a:t>
            </a:r>
            <a:endParaRPr lang="en-US" dirty="0"/>
          </a:p>
          <a:p>
            <a:pPr lvl="0"/>
            <a:r>
              <a:rPr lang="en-US" i="1" dirty="0"/>
              <a:t>It seems that</a:t>
            </a:r>
            <a:endParaRPr lang="en-US" dirty="0"/>
          </a:p>
          <a:p>
            <a:pPr lvl="0"/>
            <a:r>
              <a:rPr lang="en-US" i="1" dirty="0"/>
              <a:t>A bit / a </a:t>
            </a:r>
            <a:r>
              <a:rPr lang="en-US" i="1" dirty="0" smtClean="0"/>
              <a:t>little</a:t>
            </a:r>
          </a:p>
          <a:p>
            <a:pPr lvl="0"/>
            <a:endParaRPr lang="en-US" dirty="0"/>
          </a:p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Examples:</a:t>
            </a:r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b="1" i="1" dirty="0"/>
              <a:t>I</a:t>
            </a:r>
            <a:r>
              <a:rPr lang="en-US" i="1" dirty="0"/>
              <a:t> </a:t>
            </a:r>
            <a:r>
              <a:rPr lang="en-US" b="1" i="1" dirty="0"/>
              <a:t>think</a:t>
            </a:r>
            <a:r>
              <a:rPr lang="en-US" i="1" dirty="0"/>
              <a:t> this answer might be incorrect.</a:t>
            </a:r>
            <a:endParaRPr lang="en-US" dirty="0"/>
          </a:p>
          <a:p>
            <a:pPr lvl="0"/>
            <a:r>
              <a:rPr lang="en-US" i="1" dirty="0"/>
              <a:t>Could you speak a </a:t>
            </a:r>
            <a:r>
              <a:rPr lang="en-US" b="1" i="1" dirty="0"/>
              <a:t>little</a:t>
            </a:r>
            <a:r>
              <a:rPr lang="en-US" i="1" dirty="0"/>
              <a:t> more slowly?</a:t>
            </a:r>
            <a:endParaRPr lang="en-US" dirty="0"/>
          </a:p>
          <a:p>
            <a:r>
              <a:rPr lang="en-US" dirty="0"/>
              <a:t>Hedges show uncertainty and respect for the listener’s opinion.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5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7943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5.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Conditional Structures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926" y="2160589"/>
            <a:ext cx="10093234" cy="388077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Conditionals </a:t>
            </a:r>
            <a:r>
              <a:rPr lang="en-US" sz="2000" dirty="0"/>
              <a:t>are frequently used to sound polite and non-imposing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Examples:</a:t>
            </a:r>
            <a:endParaRPr lang="en-US" sz="2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sz="2000" i="1" dirty="0"/>
              <a:t>If you have time, could you review my paper?</a:t>
            </a:r>
            <a:endParaRPr lang="en-US" sz="2000" dirty="0"/>
          </a:p>
          <a:p>
            <a:pPr lvl="0"/>
            <a:r>
              <a:rPr lang="en-US" sz="2000" i="1" dirty="0"/>
              <a:t>I would appreciate it if you could send the report today</a:t>
            </a:r>
            <a:r>
              <a:rPr lang="en-US" sz="2000" i="1" dirty="0" smtClean="0"/>
              <a:t>.</a:t>
            </a:r>
          </a:p>
          <a:p>
            <a:pPr lvl="0"/>
            <a:endParaRPr lang="en-US" sz="2000" dirty="0"/>
          </a:p>
          <a:p>
            <a:r>
              <a:rPr lang="en-US" sz="2000" dirty="0"/>
              <a:t>These structures suggest that the listener has a choice, which increases politeness.</a:t>
            </a:r>
          </a:p>
        </p:txBody>
      </p:sp>
    </p:spTree>
    <p:extLst>
      <p:ext uri="{BB962C8B-B14F-4D97-AF65-F5344CB8AC3E}">
        <p14:creationId xmlns:p14="http://schemas.microsoft.com/office/powerpoint/2010/main" val="185788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1890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6.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Passive Voice for Politeness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889760"/>
            <a:ext cx="10398034" cy="4711337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</a:t>
            </a:r>
            <a:r>
              <a:rPr lang="en-US" sz="2000" dirty="0"/>
              <a:t>passive voice helps avoid directly blaming or ordering someone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lvl="0"/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Active (direct)</a:t>
            </a:r>
            <a:r>
              <a:rPr lang="en-US" sz="2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: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i="1" dirty="0"/>
              <a:t>You made a mistake</a:t>
            </a:r>
            <a:r>
              <a:rPr lang="en-US" sz="2000" i="1" dirty="0" smtClean="0"/>
              <a:t>.</a:t>
            </a:r>
          </a:p>
          <a:p>
            <a:pPr lvl="0"/>
            <a:endParaRPr lang="en-US" sz="2000" dirty="0"/>
          </a:p>
          <a:p>
            <a:pPr lvl="0"/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Passive (polite)</a:t>
            </a:r>
            <a:r>
              <a:rPr lang="en-US" sz="2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: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i="1" dirty="0"/>
              <a:t>A mistake was made</a:t>
            </a:r>
            <a:r>
              <a:rPr lang="en-US" sz="2000" i="1" dirty="0" smtClean="0"/>
              <a:t>.</a:t>
            </a:r>
          </a:p>
          <a:p>
            <a:pPr lvl="0"/>
            <a:endParaRPr lang="en-US" sz="2000" dirty="0"/>
          </a:p>
          <a:p>
            <a:r>
              <a:rPr lang="en-US" sz="2000" dirty="0"/>
              <a:t>Passive constructions focus on the action rather than the person, which reduces face-threat.</a:t>
            </a:r>
          </a:p>
        </p:txBody>
      </p:sp>
    </p:spTree>
    <p:extLst>
      <p:ext uri="{BB962C8B-B14F-4D97-AF65-F5344CB8AC3E}">
        <p14:creationId xmlns:p14="http://schemas.microsoft.com/office/powerpoint/2010/main" val="75449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</TotalTime>
  <Words>597</Words>
  <Application>Microsoft Office PowerPoint</Application>
  <PresentationFormat>Widescreen</PresentationFormat>
  <Paragraphs>104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Tahoma</vt:lpstr>
      <vt:lpstr>Trebuchet MS</vt:lpstr>
      <vt:lpstr>Wingdings 3</vt:lpstr>
      <vt:lpstr>Facet</vt:lpstr>
      <vt:lpstr>PowerPoint Presentation</vt:lpstr>
      <vt:lpstr> “Grammatical Structures Used  in English Politeness“ </vt:lpstr>
      <vt:lpstr> Introduction to Politeness in English</vt:lpstr>
      <vt:lpstr>1. Indirectness as a Politeness Strategy </vt:lpstr>
      <vt:lpstr>       2. Use of Modal Verbs </vt:lpstr>
      <vt:lpstr>3. Polite Question Forms </vt:lpstr>
      <vt:lpstr>4. Hedging Expressions </vt:lpstr>
      <vt:lpstr>5. Conditional Structures </vt:lpstr>
      <vt:lpstr>6. Passive Voice for Politeness </vt:lpstr>
      <vt:lpstr>7. Polite Openings and Closings </vt:lpstr>
      <vt:lpstr>8. Apologies as Politeness Structures </vt:lpstr>
      <vt:lpstr>Conclusion </vt:lpstr>
      <vt:lpstr>PowerPoint Presentation</vt:lpstr>
    </vt:vector>
  </TitlesOfParts>
  <Company>Microsoft (C)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MSI</dc:creator>
  <cp:lastModifiedBy>MSI</cp:lastModifiedBy>
  <cp:revision>48</cp:revision>
  <dcterms:created xsi:type="dcterms:W3CDTF">2026-02-08T12:52:17Z</dcterms:created>
  <dcterms:modified xsi:type="dcterms:W3CDTF">2026-02-08T15:09:23Z</dcterms:modified>
</cp:coreProperties>
</file>