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59421-81BD-4C9B-81B1-A9825A1ADEC9}" type="datetimeFigureOut">
              <a:rPr lang="ar-IQ" smtClean="0"/>
              <a:t>17/10/1447</a:t>
            </a:fld>
            <a:endParaRPr lang="ar-IQ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03BB-9999-473C-92BE-2EAECF50F02E}" type="slidenum">
              <a:rPr lang="ar-IQ" smtClean="0"/>
              <a:t>‹#›</a:t>
            </a:fld>
            <a:endParaRPr lang="ar-IQ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59421-81BD-4C9B-81B1-A9825A1ADEC9}" type="datetimeFigureOut">
              <a:rPr lang="ar-IQ" smtClean="0"/>
              <a:t>17/10/1447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03BB-9999-473C-92BE-2EAECF50F02E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59421-81BD-4C9B-81B1-A9825A1ADEC9}" type="datetimeFigureOut">
              <a:rPr lang="ar-IQ" smtClean="0"/>
              <a:t>17/10/1447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03BB-9999-473C-92BE-2EAECF50F02E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59421-81BD-4C9B-81B1-A9825A1ADEC9}" type="datetimeFigureOut">
              <a:rPr lang="ar-IQ" smtClean="0"/>
              <a:t>17/10/1447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03BB-9999-473C-92BE-2EAECF50F02E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59421-81BD-4C9B-81B1-A9825A1ADEC9}" type="datetimeFigureOut">
              <a:rPr lang="ar-IQ" smtClean="0"/>
              <a:t>17/10/1447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03BB-9999-473C-92BE-2EAECF50F02E}" type="slidenum">
              <a:rPr lang="ar-IQ" smtClean="0"/>
              <a:t>‹#›</a:t>
            </a:fld>
            <a:endParaRPr lang="ar-IQ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59421-81BD-4C9B-81B1-A9825A1ADEC9}" type="datetimeFigureOut">
              <a:rPr lang="ar-IQ" smtClean="0"/>
              <a:t>17/10/1447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03BB-9999-473C-92BE-2EAECF50F02E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59421-81BD-4C9B-81B1-A9825A1ADEC9}" type="datetimeFigureOut">
              <a:rPr lang="ar-IQ" smtClean="0"/>
              <a:t>17/10/1447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03BB-9999-473C-92BE-2EAECF50F02E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59421-81BD-4C9B-81B1-A9825A1ADEC9}" type="datetimeFigureOut">
              <a:rPr lang="ar-IQ" smtClean="0"/>
              <a:t>17/10/1447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03BB-9999-473C-92BE-2EAECF50F02E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59421-81BD-4C9B-81B1-A9825A1ADEC9}" type="datetimeFigureOut">
              <a:rPr lang="ar-IQ" smtClean="0"/>
              <a:t>17/10/1447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03BB-9999-473C-92BE-2EAECF50F02E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59421-81BD-4C9B-81B1-A9825A1ADEC9}" type="datetimeFigureOut">
              <a:rPr lang="ar-IQ" smtClean="0"/>
              <a:t>17/10/1447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03BB-9999-473C-92BE-2EAECF50F02E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59421-81BD-4C9B-81B1-A9825A1ADEC9}" type="datetimeFigureOut">
              <a:rPr lang="ar-IQ" smtClean="0"/>
              <a:t>17/10/1447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DE603BB-9999-473C-92BE-2EAECF50F02E}" type="slidenum">
              <a:rPr lang="ar-IQ" smtClean="0"/>
              <a:t>‹#›</a:t>
            </a:fld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9959421-81BD-4C9B-81B1-A9825A1ADEC9}" type="datetimeFigureOut">
              <a:rPr lang="ar-IQ" smtClean="0"/>
              <a:t>17/10/1447</a:t>
            </a:fld>
            <a:endParaRPr lang="ar-IQ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E603BB-9999-473C-92BE-2EAECF50F02E}" type="slidenum">
              <a:rPr lang="ar-IQ" smtClean="0"/>
              <a:t>‹#›</a:t>
            </a:fld>
            <a:endParaRPr lang="ar-IQ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219200"/>
            <a:ext cx="89916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 </a:t>
            </a:r>
            <a:endParaRPr lang="en-US" dirty="0"/>
          </a:p>
          <a:p>
            <a:pPr algn="ctr"/>
            <a:r>
              <a:rPr lang="ar-IQ" sz="5400" b="1" dirty="0"/>
              <a:t>(التطبيق الميداني مبادئ وسلوك )</a:t>
            </a:r>
            <a:endParaRPr lang="en-US" sz="5400" dirty="0"/>
          </a:p>
          <a:p>
            <a:pPr algn="ctr"/>
            <a:r>
              <a:rPr lang="ar-IQ" sz="5400" b="1" dirty="0"/>
              <a:t>اعداد </a:t>
            </a:r>
            <a:r>
              <a:rPr lang="ar-IQ" sz="5400" b="1" dirty="0" smtClean="0"/>
              <a:t>وتقديم</a:t>
            </a:r>
          </a:p>
          <a:p>
            <a:pPr algn="ctr"/>
            <a:r>
              <a:rPr lang="ar-IQ" sz="5400" b="1" dirty="0" smtClean="0"/>
              <a:t> </a:t>
            </a:r>
            <a:r>
              <a:rPr lang="ar-IQ" sz="5400" b="1" dirty="0"/>
              <a:t>أ.م .د ميساء نديم احمد</a:t>
            </a:r>
            <a:endParaRPr lang="en-US" sz="5400" dirty="0"/>
          </a:p>
          <a:p>
            <a:r>
              <a:rPr lang="ar-IQ" sz="5400" dirty="0"/>
              <a:t> 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887955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762000"/>
            <a:ext cx="7848600" cy="5750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IQ" dirty="0" smtClean="0">
                <a:effectLst/>
                <a:latin typeface="Calibri"/>
                <a:ea typeface="Calibri"/>
                <a:cs typeface="Arial"/>
              </a:rPr>
              <a:t> </a:t>
            </a:r>
            <a:endParaRPr lang="en-US" sz="1200" dirty="0" smtClean="0">
              <a:effectLst/>
              <a:latin typeface="Calibri"/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IQ" sz="2800" b="1" dirty="0" smtClean="0">
                <a:effectLst/>
                <a:latin typeface="Calibri"/>
                <a:ea typeface="Calibri"/>
                <a:cs typeface="Arial"/>
              </a:rPr>
              <a:t>المقدمة:</a:t>
            </a:r>
            <a:endParaRPr lang="en-US" sz="2800" dirty="0" smtClean="0">
              <a:effectLst/>
              <a:latin typeface="Calibri"/>
              <a:ea typeface="Calibri"/>
              <a:cs typeface="Arial"/>
            </a:endParaRPr>
          </a:p>
          <a:p>
            <a:pPr indent="457200">
              <a:lnSpc>
                <a:spcPct val="115000"/>
              </a:lnSpc>
              <a:spcAft>
                <a:spcPts val="1000"/>
              </a:spcAft>
            </a:pPr>
            <a:r>
              <a:rPr lang="ar-IQ" sz="2800" dirty="0" smtClean="0">
                <a:effectLst/>
                <a:latin typeface="Calibri"/>
                <a:ea typeface="Calibri"/>
                <a:cs typeface="Arial"/>
              </a:rPr>
              <a:t> المقدمة:</a:t>
            </a:r>
            <a:endParaRPr lang="en-US" sz="2800" dirty="0" smtClean="0">
              <a:effectLst/>
              <a:latin typeface="Calibri"/>
              <a:ea typeface="Calibri"/>
              <a:cs typeface="Arial"/>
            </a:endParaRPr>
          </a:p>
          <a:p>
            <a:pPr indent="457200">
              <a:lnSpc>
                <a:spcPct val="115000"/>
              </a:lnSpc>
              <a:spcAft>
                <a:spcPts val="1000"/>
              </a:spcAft>
            </a:pPr>
            <a:r>
              <a:rPr lang="ar-IQ" sz="2800" dirty="0" smtClean="0">
                <a:effectLst/>
                <a:latin typeface="Calibri"/>
                <a:ea typeface="Calibri"/>
                <a:cs typeface="Arial"/>
              </a:rPr>
              <a:t>التطبيق الميداني هو جزء اساسي من اعداد الطالب المدرس في التربية الرياضية ، حيث يتيح له فرصة تطبيق ما تعلمه في الفصول الدراسية في بيئة حقيقية . يشمل التطبيق الميداني مجموعة من السلوكيات والمبادئ التي يجب على الطالب المدرس اتباعها ، مثل الاحترافية ، التفاعل مع الطلاب ، التخطيط والتنظيم ، التواصل مع المعلمين ، والتقييم والتعديل ، من خلال التطبيق الميداني ، يكشف الطالب المدرس الخبرة العلمية والمهارات اللازمة لكي يصبح معلماً ناجحاً </a:t>
            </a:r>
            <a:r>
              <a:rPr lang="ar-IQ" dirty="0" smtClean="0">
                <a:effectLst/>
                <a:latin typeface="Calibri"/>
                <a:ea typeface="Calibri"/>
                <a:cs typeface="Arial"/>
              </a:rPr>
              <a:t>.</a:t>
            </a:r>
            <a:endParaRPr lang="en-US" sz="1200" dirty="0">
              <a:effectLst/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04529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52517"/>
            <a:ext cx="8382000" cy="59406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15000"/>
              </a:lnSpc>
              <a:spcAft>
                <a:spcPts val="1000"/>
              </a:spcAft>
            </a:pPr>
            <a:r>
              <a:rPr lang="ar-IQ" dirty="0" smtClean="0">
                <a:effectLst/>
                <a:latin typeface="Calibri"/>
                <a:ea typeface="Calibri"/>
                <a:cs typeface="Arial"/>
              </a:rPr>
              <a:t> </a:t>
            </a:r>
            <a:endParaRPr lang="en-US" sz="1200" dirty="0" smtClean="0">
              <a:effectLst/>
              <a:latin typeface="Calibri"/>
              <a:ea typeface="Calibri"/>
              <a:cs typeface="Arial"/>
            </a:endParaRPr>
          </a:p>
          <a:p>
            <a:pPr indent="457200">
              <a:lnSpc>
                <a:spcPct val="115000"/>
              </a:lnSpc>
              <a:spcAft>
                <a:spcPts val="1000"/>
              </a:spcAft>
            </a:pPr>
            <a:r>
              <a:rPr lang="ar-IQ" sz="2000" b="1" dirty="0" smtClean="0">
                <a:effectLst/>
                <a:latin typeface="Calibri"/>
                <a:ea typeface="Calibri"/>
                <a:cs typeface="Arial"/>
              </a:rPr>
              <a:t>المبدأ الأول: الاحترافية </a:t>
            </a:r>
            <a:endParaRPr lang="en-US" sz="2000" b="1" dirty="0" smtClean="0">
              <a:effectLst/>
              <a:latin typeface="Calibri"/>
              <a:ea typeface="Calibri"/>
              <a:cs typeface="Arial"/>
            </a:endParaRPr>
          </a:p>
          <a:p>
            <a:pPr indent="457200">
              <a:lnSpc>
                <a:spcPct val="115000"/>
              </a:lnSpc>
              <a:spcAft>
                <a:spcPts val="1000"/>
              </a:spcAft>
            </a:pPr>
            <a:r>
              <a:rPr lang="ar-IQ" sz="2000" b="1" dirty="0" smtClean="0">
                <a:effectLst/>
                <a:latin typeface="Calibri"/>
                <a:ea typeface="Calibri"/>
                <a:cs typeface="Arial"/>
              </a:rPr>
              <a:t>الاحترافية هي: المبدأ الأول في التطبيق الميداني. يجب على الطالب المدرس أن يكون احترافيًا في عمله، وأن يظهر سلوكًا احترافيا في المدرسة. يتضمن ذلك:</a:t>
            </a:r>
            <a:endParaRPr lang="en-US" sz="2000" b="1" dirty="0" smtClean="0">
              <a:effectLst/>
              <a:latin typeface="Calibri"/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ar-IQ" sz="2000" b="1" dirty="0" smtClean="0">
                <a:effectLst/>
                <a:latin typeface="Calibri"/>
                <a:ea typeface="Calibri"/>
                <a:cs typeface="Arial"/>
              </a:rPr>
              <a:t>الالتزام بالمواعيد</a:t>
            </a:r>
            <a:endParaRPr lang="en-US" sz="2000" b="1" dirty="0" smtClean="0">
              <a:effectLst/>
              <a:latin typeface="Calibri"/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ar-IQ" sz="2000" b="1" dirty="0" smtClean="0">
                <a:effectLst/>
                <a:latin typeface="Calibri"/>
                <a:ea typeface="Calibri"/>
                <a:cs typeface="Arial"/>
              </a:rPr>
              <a:t>ارتداء الملابس المناسبة</a:t>
            </a:r>
            <a:endParaRPr lang="en-US" sz="2000" b="1" dirty="0" smtClean="0">
              <a:effectLst/>
              <a:latin typeface="Calibri"/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ar-IQ" sz="2000" b="1" dirty="0" smtClean="0">
                <a:effectLst/>
                <a:latin typeface="Calibri"/>
                <a:ea typeface="Calibri"/>
                <a:cs typeface="Arial"/>
              </a:rPr>
              <a:t>احترام المعلمين والطلاب</a:t>
            </a:r>
            <a:endParaRPr lang="en-US" sz="2000" b="1" dirty="0" smtClean="0">
              <a:effectLst/>
              <a:latin typeface="Calibri"/>
              <a:ea typeface="Calibri"/>
              <a:cs typeface="Arial"/>
            </a:endParaRPr>
          </a:p>
          <a:p>
            <a:pPr indent="457200">
              <a:lnSpc>
                <a:spcPct val="115000"/>
              </a:lnSpc>
              <a:spcAft>
                <a:spcPts val="1000"/>
              </a:spcAft>
            </a:pPr>
            <a:r>
              <a:rPr lang="ar-IQ" sz="2000" b="1" dirty="0" smtClean="0">
                <a:effectLst/>
                <a:latin typeface="Calibri"/>
                <a:ea typeface="Calibri"/>
                <a:cs typeface="Arial"/>
              </a:rPr>
              <a:t>المبدأ الثاني: التفاعل مع الطلاب</a:t>
            </a:r>
            <a:endParaRPr lang="en-US" sz="2000" b="1" dirty="0" smtClean="0">
              <a:effectLst/>
              <a:latin typeface="Calibri"/>
              <a:ea typeface="Calibri"/>
              <a:cs typeface="Arial"/>
            </a:endParaRPr>
          </a:p>
          <a:p>
            <a:pPr indent="457200">
              <a:lnSpc>
                <a:spcPct val="115000"/>
              </a:lnSpc>
              <a:spcAft>
                <a:spcPts val="1000"/>
              </a:spcAft>
            </a:pPr>
            <a:r>
              <a:rPr lang="ar-IQ" sz="2000" b="1" dirty="0" smtClean="0">
                <a:effectLst/>
                <a:latin typeface="Calibri"/>
                <a:ea typeface="Calibri"/>
                <a:cs typeface="Arial"/>
              </a:rPr>
              <a:t> التفاعل مع الطلاب هو المبدأ الثاني في التطبيق الميداني. يجب على الطالب المدرس أن يتفاعل مع الطلاب بشكل فعال، وأن يظهر اهتماما بهم. يتضمن ذلك:</a:t>
            </a:r>
            <a:endParaRPr lang="en-US" sz="2000" b="1" dirty="0" smtClean="0">
              <a:effectLst/>
              <a:latin typeface="Calibri"/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ar-IQ" sz="2000" b="1" dirty="0" smtClean="0">
                <a:effectLst/>
                <a:latin typeface="Calibri"/>
                <a:ea typeface="Calibri"/>
                <a:cs typeface="Arial"/>
              </a:rPr>
              <a:t>التواصل مع الطلاب بشكل فعال </a:t>
            </a:r>
            <a:endParaRPr lang="en-US" sz="2000" b="1" dirty="0" smtClean="0">
              <a:effectLst/>
              <a:latin typeface="Calibri"/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ar-IQ" sz="2000" b="1" dirty="0" smtClean="0">
                <a:effectLst/>
                <a:latin typeface="Calibri"/>
                <a:ea typeface="Calibri"/>
                <a:cs typeface="Arial"/>
              </a:rPr>
              <a:t>تشجيع الطلاب على المشاركة </a:t>
            </a:r>
            <a:endParaRPr lang="en-US" sz="2000" b="1" dirty="0" smtClean="0">
              <a:effectLst/>
              <a:latin typeface="Calibri"/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ar-IQ" sz="2000" b="1" dirty="0" smtClean="0">
                <a:effectLst/>
                <a:latin typeface="Calibri"/>
                <a:ea typeface="Calibri"/>
                <a:cs typeface="Arial"/>
              </a:rPr>
              <a:t>تقديم الدعم للطلاب الذين يحتاجون إليه</a:t>
            </a:r>
            <a:endParaRPr lang="en-US" sz="2000" b="1" dirty="0">
              <a:effectLst/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4182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1066800"/>
            <a:ext cx="8610600" cy="5069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15000"/>
              </a:lnSpc>
              <a:spcAft>
                <a:spcPts val="1000"/>
              </a:spcAft>
            </a:pPr>
            <a:r>
              <a:rPr lang="ar-IQ" b="1" dirty="0" smtClean="0">
                <a:effectLst/>
                <a:latin typeface="Calibri"/>
                <a:ea typeface="Calibri"/>
                <a:cs typeface="Arial"/>
              </a:rPr>
              <a:t>المبدأ الثالث: التخطيط والتنظيم</a:t>
            </a:r>
            <a:endParaRPr lang="en-US" sz="1200" b="1" dirty="0" smtClean="0">
              <a:effectLst/>
              <a:latin typeface="Calibri"/>
              <a:ea typeface="Calibri"/>
              <a:cs typeface="Arial"/>
            </a:endParaRPr>
          </a:p>
          <a:p>
            <a:pPr indent="457200">
              <a:lnSpc>
                <a:spcPct val="115000"/>
              </a:lnSpc>
              <a:spcAft>
                <a:spcPts val="1000"/>
              </a:spcAft>
            </a:pPr>
            <a:r>
              <a:rPr lang="ar-IQ" b="1" dirty="0" smtClean="0">
                <a:effectLst/>
                <a:latin typeface="Calibri"/>
                <a:ea typeface="Calibri"/>
                <a:cs typeface="Arial"/>
              </a:rPr>
              <a:t>التخطيط والتنظيم هو: المبدأ الثالث في التطبيق الميداني. يجب على الطالب المدرس أن يكون قادرًا على التخطيط والتنظيم لدرس الرياضة بشكل فعال. يتضمن ذلك:</a:t>
            </a:r>
            <a:endParaRPr lang="en-US" sz="1200" b="1" dirty="0" smtClean="0">
              <a:effectLst/>
              <a:latin typeface="Calibri"/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ar-IQ" b="1" dirty="0" smtClean="0">
                <a:effectLst/>
                <a:latin typeface="Calibri"/>
                <a:ea typeface="Calibri"/>
                <a:cs typeface="Arial"/>
              </a:rPr>
              <a:t>وضع خطة درس واضحة</a:t>
            </a:r>
            <a:endParaRPr lang="en-US" sz="1200" b="1" dirty="0" smtClean="0">
              <a:effectLst/>
              <a:latin typeface="Calibri"/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ar-IQ" b="1" dirty="0" smtClean="0">
                <a:effectLst/>
                <a:latin typeface="Calibri"/>
                <a:ea typeface="Calibri"/>
                <a:cs typeface="Arial"/>
              </a:rPr>
              <a:t>تنظيم الوقت بشكل فعال</a:t>
            </a:r>
            <a:endParaRPr lang="en-US" sz="1200" b="1" dirty="0" smtClean="0">
              <a:effectLst/>
              <a:latin typeface="Calibri"/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ar-IQ" b="1" dirty="0" smtClean="0">
                <a:effectLst/>
                <a:latin typeface="Calibri"/>
                <a:ea typeface="Calibri"/>
                <a:cs typeface="Arial"/>
              </a:rPr>
              <a:t>استخدام الموارد بشكل فعال</a:t>
            </a:r>
            <a:endParaRPr lang="en-US" sz="1200" b="1" dirty="0" smtClean="0">
              <a:effectLst/>
              <a:latin typeface="Calibri"/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IQ" b="1" dirty="0" smtClean="0">
                <a:effectLst/>
                <a:latin typeface="Calibri"/>
                <a:ea typeface="Calibri"/>
                <a:cs typeface="Arial"/>
              </a:rPr>
              <a:t> المبدأ الرابع:</a:t>
            </a:r>
            <a:endParaRPr lang="en-US" sz="1200" b="1" dirty="0" smtClean="0">
              <a:effectLst/>
              <a:latin typeface="Calibri"/>
              <a:ea typeface="Calibri"/>
              <a:cs typeface="Arial"/>
            </a:endParaRPr>
          </a:p>
          <a:p>
            <a:pPr indent="457200">
              <a:lnSpc>
                <a:spcPct val="115000"/>
              </a:lnSpc>
              <a:spcAft>
                <a:spcPts val="1000"/>
              </a:spcAft>
            </a:pPr>
            <a:r>
              <a:rPr lang="ar-IQ" b="1" dirty="0" smtClean="0">
                <a:effectLst/>
                <a:latin typeface="Calibri"/>
                <a:ea typeface="Calibri"/>
                <a:cs typeface="Arial"/>
              </a:rPr>
              <a:t> التواصل مع المعلمين: التواصل مع المعلمين هو المبدأ الرابع في التطبيق الميداني. يجب على الطالب المدرس أن يتواصل مع المعلمين بشكل فعال، وأن يطلب المساعدة عند الحاجة. يتضمن ذلك:</a:t>
            </a:r>
            <a:endParaRPr lang="en-US" sz="1200" b="1" dirty="0" smtClean="0">
              <a:effectLst/>
              <a:latin typeface="Calibri"/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ar-IQ" b="1" dirty="0" smtClean="0">
                <a:effectLst/>
                <a:latin typeface="Calibri"/>
                <a:ea typeface="Calibri"/>
                <a:cs typeface="Arial"/>
              </a:rPr>
              <a:t>التواصل مع المعلمين بشكل منتظم</a:t>
            </a:r>
            <a:endParaRPr lang="en-US" sz="1200" b="1" dirty="0" smtClean="0">
              <a:effectLst/>
              <a:latin typeface="Calibri"/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ar-IQ" b="1" dirty="0" smtClean="0">
                <a:effectLst/>
                <a:latin typeface="Calibri"/>
                <a:ea typeface="Calibri"/>
                <a:cs typeface="Arial"/>
              </a:rPr>
              <a:t>طلب المساعدة عند الحاجة</a:t>
            </a:r>
            <a:endParaRPr lang="en-US" sz="1200" b="1" dirty="0" smtClean="0">
              <a:effectLst/>
              <a:latin typeface="Calibri"/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ar-IQ" b="1" dirty="0" smtClean="0">
                <a:effectLst/>
                <a:latin typeface="Calibri"/>
                <a:ea typeface="Calibri"/>
                <a:cs typeface="Arial"/>
              </a:rPr>
              <a:t>احترام آراء المعلمين</a:t>
            </a:r>
            <a:endParaRPr lang="en-US" sz="1200" b="1" dirty="0">
              <a:effectLst/>
              <a:latin typeface="Calibri"/>
              <a:ea typeface="Calibri"/>
              <a:cs typeface="Arial"/>
            </a:endParaRPr>
          </a:p>
        </p:txBody>
      </p:sp>
      <p:pic>
        <p:nvPicPr>
          <p:cNvPr id="2050" name="Picture 2" descr="C:\Users\52\Desktop\ااااا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" y="2124965"/>
            <a:ext cx="3105150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0942338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838200"/>
            <a:ext cx="8534400" cy="56220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15000"/>
              </a:lnSpc>
              <a:spcAft>
                <a:spcPts val="1000"/>
              </a:spcAft>
            </a:pPr>
            <a:r>
              <a:rPr lang="ar-IQ" sz="2000" b="1" dirty="0" smtClean="0">
                <a:effectLst/>
                <a:latin typeface="Calibri"/>
                <a:ea typeface="Calibri"/>
                <a:cs typeface="Arial"/>
              </a:rPr>
              <a:t>المبدأ الخامس:</a:t>
            </a:r>
            <a:endParaRPr lang="en-US" sz="2000" b="1" dirty="0" smtClean="0">
              <a:effectLst/>
              <a:latin typeface="Calibri"/>
              <a:ea typeface="Calibri"/>
              <a:cs typeface="Arial"/>
            </a:endParaRPr>
          </a:p>
          <a:p>
            <a:pPr indent="457200">
              <a:lnSpc>
                <a:spcPct val="115000"/>
              </a:lnSpc>
              <a:spcAft>
                <a:spcPts val="1000"/>
              </a:spcAft>
            </a:pPr>
            <a:r>
              <a:rPr lang="ar-IQ" sz="2000" b="1" dirty="0" smtClean="0">
                <a:effectLst/>
                <a:latin typeface="Calibri"/>
                <a:ea typeface="Calibri"/>
                <a:cs typeface="Arial"/>
              </a:rPr>
              <a:t>  التقييم والتعديل: التقييم والتعديل هو المبدأ الخامس في التطبيق الميداني. يجب على الطالب المدرس أن يقيم أدائه بشكل منتظم، وأن يعدل من سلوكه حسب الحاجة يتضمن ذلك:</a:t>
            </a:r>
            <a:endParaRPr lang="en-US" sz="2000" b="1" dirty="0" smtClean="0">
              <a:effectLst/>
              <a:latin typeface="Calibri"/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ar-IQ" sz="2000" b="1" dirty="0" smtClean="0">
                <a:effectLst/>
                <a:latin typeface="Calibri"/>
                <a:ea typeface="Calibri"/>
                <a:cs typeface="Arial"/>
              </a:rPr>
              <a:t>تقييم أدائه بشكل منتظم</a:t>
            </a:r>
            <a:endParaRPr lang="en-US" sz="2000" b="1" dirty="0" smtClean="0">
              <a:effectLst/>
              <a:latin typeface="Calibri"/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ar-IQ" sz="2000" b="1" dirty="0" smtClean="0">
                <a:effectLst/>
                <a:latin typeface="Calibri"/>
                <a:ea typeface="Calibri"/>
                <a:cs typeface="Arial"/>
              </a:rPr>
              <a:t>تعديل سلوكه حسب الحاجة</a:t>
            </a:r>
            <a:endParaRPr lang="en-US" sz="2000" b="1" dirty="0" smtClean="0">
              <a:effectLst/>
              <a:latin typeface="Calibri"/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ar-IQ" sz="2000" b="1" dirty="0" smtClean="0">
                <a:effectLst/>
                <a:latin typeface="Calibri"/>
                <a:ea typeface="Calibri"/>
                <a:cs typeface="Arial"/>
              </a:rPr>
              <a:t>الاستمرار في التطوير المهني</a:t>
            </a:r>
            <a:endParaRPr lang="en-US" sz="2000" b="1" dirty="0" smtClean="0">
              <a:effectLst/>
              <a:latin typeface="Calibri"/>
              <a:ea typeface="Calibri"/>
              <a:cs typeface="Arial"/>
            </a:endParaRPr>
          </a:p>
          <a:p>
            <a:pPr indent="457200">
              <a:lnSpc>
                <a:spcPct val="115000"/>
              </a:lnSpc>
              <a:spcAft>
                <a:spcPts val="1000"/>
              </a:spcAft>
            </a:pPr>
            <a:r>
              <a:rPr lang="ar-IQ" sz="2000" b="1" dirty="0" smtClean="0">
                <a:effectLst/>
                <a:latin typeface="Calibri"/>
                <a:ea typeface="Calibri"/>
                <a:cs typeface="Arial"/>
              </a:rPr>
              <a:t> السلوكيات التي يجب على الطالب المدرس اتباعها :</a:t>
            </a:r>
            <a:endParaRPr lang="en-US" sz="2000" b="1" dirty="0" smtClean="0">
              <a:effectLst/>
              <a:latin typeface="Calibri"/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ar-IQ" sz="2000" b="1" dirty="0" smtClean="0">
                <a:effectLst/>
                <a:latin typeface="Calibri"/>
                <a:ea typeface="Calibri"/>
                <a:cs typeface="Arial"/>
              </a:rPr>
              <a:t>احترام الطلاب والمعلمين</a:t>
            </a:r>
            <a:endParaRPr lang="en-US" sz="2000" b="1" dirty="0" smtClean="0">
              <a:effectLst/>
              <a:latin typeface="Calibri"/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ar-IQ" sz="2000" b="1" dirty="0" smtClean="0">
                <a:effectLst/>
                <a:latin typeface="Calibri"/>
                <a:ea typeface="Calibri"/>
                <a:cs typeface="Arial"/>
              </a:rPr>
              <a:t>الالتزام بالمواعيد</a:t>
            </a:r>
            <a:endParaRPr lang="en-US" sz="2000" b="1" dirty="0" smtClean="0">
              <a:effectLst/>
              <a:latin typeface="Calibri"/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ar-IQ" sz="2000" b="1" dirty="0" smtClean="0">
                <a:effectLst/>
                <a:latin typeface="Calibri"/>
                <a:ea typeface="Calibri"/>
                <a:cs typeface="Arial"/>
              </a:rPr>
              <a:t>ارتداء الملابس المناسبة</a:t>
            </a:r>
            <a:endParaRPr lang="en-US" sz="2000" b="1" dirty="0" smtClean="0">
              <a:effectLst/>
              <a:latin typeface="Calibri"/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ar-IQ" sz="2000" b="1" dirty="0" smtClean="0">
                <a:effectLst/>
                <a:latin typeface="Calibri"/>
                <a:ea typeface="Calibri"/>
                <a:cs typeface="Arial"/>
              </a:rPr>
              <a:t>التواصل بشكل فعال</a:t>
            </a:r>
            <a:endParaRPr lang="en-US" sz="2000" b="1" dirty="0" smtClean="0">
              <a:effectLst/>
              <a:latin typeface="Calibri"/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ar-IQ" sz="2000" b="1" dirty="0" smtClean="0">
                <a:effectLst/>
                <a:latin typeface="Calibri"/>
                <a:ea typeface="Calibri"/>
                <a:cs typeface="Arial"/>
              </a:rPr>
              <a:t>طلب المساعدة عند الحاجة</a:t>
            </a:r>
            <a:endParaRPr lang="en-US" sz="2000" b="1" dirty="0">
              <a:effectLst/>
              <a:latin typeface="Calibri"/>
              <a:ea typeface="Calibri"/>
              <a:cs typeface="Arial"/>
            </a:endParaRPr>
          </a:p>
        </p:txBody>
      </p:sp>
      <p:pic>
        <p:nvPicPr>
          <p:cNvPr id="1026" name="Picture 2" descr="C:\Users\52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7" y="2438400"/>
            <a:ext cx="4038600" cy="4206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620537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0" y="838199"/>
            <a:ext cx="6629400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buFont typeface="Symbol"/>
              <a:buChar char=""/>
            </a:pPr>
            <a:r>
              <a:rPr lang="ar-IQ" sz="2000" b="1" dirty="0" smtClean="0">
                <a:effectLst/>
                <a:latin typeface="Calibri"/>
                <a:ea typeface="Calibri"/>
                <a:cs typeface="Arial"/>
              </a:rPr>
              <a:t>أهم المعوقات التي تواجه الطالب المدرس فترة التطبيق الميداني والعملي</a:t>
            </a:r>
            <a:endParaRPr lang="en-US" sz="2000" b="1" dirty="0" smtClean="0">
              <a:effectLst/>
              <a:latin typeface="Calibri"/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buFont typeface="Symbol"/>
              <a:buChar char=""/>
            </a:pPr>
            <a:r>
              <a:rPr lang="ar-IQ" sz="2000" b="1" dirty="0" smtClean="0">
                <a:effectLst/>
                <a:latin typeface="Calibri"/>
                <a:ea typeface="Calibri"/>
                <a:cs typeface="Arial"/>
              </a:rPr>
              <a:t>قلة الخبرة العملية : قد يفتقر الطالب المدرس إلى الخبرة العملية في التدريس مما يجعله غير قادر على التعامل مع المواقف المختلفة في الفصل الدراسي.</a:t>
            </a:r>
            <a:endParaRPr lang="en-US" sz="2000" b="1" dirty="0" smtClean="0">
              <a:effectLst/>
              <a:latin typeface="Calibri"/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buFont typeface="Symbol"/>
              <a:buChar char=""/>
            </a:pPr>
            <a:r>
              <a:rPr lang="ar-IQ" sz="2000" b="1" dirty="0" smtClean="0">
                <a:effectLst/>
                <a:latin typeface="Calibri"/>
                <a:ea typeface="Calibri"/>
                <a:cs typeface="Arial"/>
              </a:rPr>
              <a:t>صعوبة إدارة الفصل : قد يواجه الطالب المدرس صعوبة في إدارة الفصل الدراسي خاصة إذا كان عدد الطلاب كبيرًا أو إذا كان هناك طلاب ذوي احتياجات خاصة.</a:t>
            </a:r>
            <a:endParaRPr lang="en-US" sz="2000" b="1" dirty="0" smtClean="0">
              <a:effectLst/>
              <a:latin typeface="Calibri"/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buFont typeface="Symbol"/>
              <a:buChar char=""/>
            </a:pPr>
            <a:r>
              <a:rPr lang="ar-IQ" sz="2000" b="1" dirty="0" smtClean="0">
                <a:effectLst/>
                <a:latin typeface="Calibri"/>
                <a:ea typeface="Calibri"/>
                <a:cs typeface="Arial"/>
              </a:rPr>
              <a:t>قلة الدعم من المعلمين : قد لا يتلقى الطالب المدرس الدعم الكافي من المعلمين المشرفين عليه، مما يجعله يعاني من صعوبة في التطبيق الميداني.</a:t>
            </a:r>
            <a:endParaRPr lang="en-US" sz="2000" b="1" dirty="0" smtClean="0">
              <a:effectLst/>
              <a:latin typeface="Calibri"/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buFont typeface="Symbol"/>
              <a:buChar char=""/>
            </a:pPr>
            <a:r>
              <a:rPr lang="ar-IQ" sz="2000" b="1" dirty="0" smtClean="0">
                <a:effectLst/>
                <a:latin typeface="Calibri"/>
                <a:ea typeface="Calibri"/>
                <a:cs typeface="Arial"/>
              </a:rPr>
              <a:t>الضغط النفسي: قد يعاني الطالب المدرس من الضغط النفسي بسبب التطبيق الميداني، خاصة إذا كان يشعر بأنه غير قادر على التعامل مع المواقف المختلفة.</a:t>
            </a:r>
            <a:endParaRPr lang="en-US" sz="2000" b="1" dirty="0" smtClean="0">
              <a:effectLst/>
              <a:latin typeface="Calibri"/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ar-IQ" sz="2000" b="1" dirty="0" smtClean="0">
                <a:effectLst/>
                <a:latin typeface="Calibri"/>
                <a:ea typeface="Calibri"/>
                <a:cs typeface="Arial"/>
              </a:rPr>
              <a:t>قلة الموارد : قد لا توفر المدرسة الموارد اللازمة للطالب المدرس، مما يجعله يعان. من صعوبة في التطبيق الميداني.</a:t>
            </a:r>
            <a:endParaRPr lang="en-US" sz="2000" b="1" dirty="0">
              <a:effectLst/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41390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0" y="799306"/>
            <a:ext cx="6553200" cy="4988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15000"/>
              </a:lnSpc>
              <a:spcAft>
                <a:spcPts val="1000"/>
              </a:spcAft>
            </a:pPr>
            <a:r>
              <a:rPr lang="ar-IQ" sz="2000" b="1" dirty="0" smtClean="0">
                <a:effectLst/>
                <a:latin typeface="Calibri"/>
                <a:ea typeface="Calibri"/>
                <a:cs typeface="Arial"/>
              </a:rPr>
              <a:t>كيفية التغلب على هذه المعوقات :</a:t>
            </a:r>
            <a:endParaRPr lang="en-US" sz="2000" b="1" dirty="0" smtClean="0">
              <a:effectLst/>
              <a:latin typeface="Calibri"/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ar-IQ" sz="2000" b="1" dirty="0" smtClean="0">
                <a:effectLst/>
                <a:latin typeface="Calibri"/>
                <a:ea typeface="Calibri"/>
                <a:cs typeface="Arial"/>
              </a:rPr>
              <a:t>الحصول على الدعم من المعلمين المشرفين </a:t>
            </a:r>
            <a:endParaRPr lang="en-US" sz="2000" b="1" dirty="0" smtClean="0">
              <a:effectLst/>
              <a:latin typeface="Calibri"/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ar-IQ" sz="2000" b="1" dirty="0" smtClean="0">
                <a:effectLst/>
                <a:latin typeface="Calibri"/>
                <a:ea typeface="Calibri"/>
                <a:cs typeface="Arial"/>
              </a:rPr>
              <a:t>التخطيط الجيد للدرس</a:t>
            </a:r>
            <a:endParaRPr lang="en-US" sz="2000" b="1" dirty="0" smtClean="0">
              <a:effectLst/>
              <a:latin typeface="Calibri"/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ar-IQ" sz="2000" b="1" dirty="0" smtClean="0">
                <a:effectLst/>
                <a:latin typeface="Calibri"/>
                <a:ea typeface="Calibri"/>
                <a:cs typeface="Arial"/>
              </a:rPr>
              <a:t>التواصل مع الطلاب واولياء الامور </a:t>
            </a:r>
            <a:endParaRPr lang="en-US" sz="2000" b="1" dirty="0" smtClean="0">
              <a:effectLst/>
              <a:latin typeface="Calibri"/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ar-IQ" sz="2000" b="1" dirty="0" smtClean="0">
                <a:effectLst/>
                <a:latin typeface="Calibri"/>
                <a:ea typeface="Calibri"/>
                <a:cs typeface="Arial"/>
              </a:rPr>
              <a:t>استخدام ادوات التقييم المناسبة</a:t>
            </a:r>
            <a:endParaRPr lang="en-US" sz="2000" b="1" dirty="0" smtClean="0">
              <a:effectLst/>
              <a:latin typeface="Calibri"/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ar-IQ" sz="2000" b="1" dirty="0" smtClean="0">
                <a:effectLst/>
                <a:latin typeface="Calibri"/>
                <a:ea typeface="Calibri"/>
                <a:cs typeface="Arial"/>
              </a:rPr>
              <a:t>التكيف مع بيئة المدرسة </a:t>
            </a:r>
            <a:endParaRPr lang="en-US" sz="2000" b="1" dirty="0" smtClean="0">
              <a:effectLst/>
              <a:latin typeface="Calibri"/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ar-IQ" sz="2000" b="1" dirty="0" smtClean="0">
                <a:effectLst/>
                <a:latin typeface="Calibri"/>
                <a:ea typeface="Calibri"/>
                <a:cs typeface="Arial"/>
              </a:rPr>
              <a:t>التغلب على الخوف من الفشل </a:t>
            </a:r>
            <a:endParaRPr lang="en-US" sz="2000" b="1" dirty="0" smtClean="0">
              <a:effectLst/>
              <a:latin typeface="Calibri"/>
              <a:ea typeface="Calibri"/>
              <a:cs typeface="Arial"/>
            </a:endParaRPr>
          </a:p>
          <a:p>
            <a:pPr indent="457200">
              <a:lnSpc>
                <a:spcPct val="115000"/>
              </a:lnSpc>
              <a:spcAft>
                <a:spcPts val="1000"/>
              </a:spcAft>
            </a:pPr>
            <a:r>
              <a:rPr lang="ar-IQ" sz="2000" b="1" dirty="0" smtClean="0">
                <a:effectLst/>
                <a:latin typeface="Calibri"/>
                <a:ea typeface="Calibri"/>
                <a:cs typeface="Arial"/>
              </a:rPr>
              <a:t>	قلة التواصل مع أولياء الأمور  :قد لا يتواصل الطالب المدرس مع أولياء الأمور بشكل كافٍ، مما يجعله يعاني من صعوبة في التعامل مع الطلاب.</a:t>
            </a:r>
            <a:endParaRPr lang="en-US" sz="2000" b="1" dirty="0" smtClean="0">
              <a:effectLst/>
              <a:latin typeface="Calibri"/>
              <a:ea typeface="Calibri"/>
              <a:cs typeface="Arial"/>
            </a:endParaRPr>
          </a:p>
          <a:p>
            <a:pPr indent="457200">
              <a:lnSpc>
                <a:spcPct val="115000"/>
              </a:lnSpc>
              <a:spcAft>
                <a:spcPts val="1000"/>
              </a:spcAft>
            </a:pPr>
            <a:r>
              <a:rPr lang="ar-IQ" sz="2000" b="1" dirty="0" smtClean="0">
                <a:effectLst/>
                <a:latin typeface="Calibri"/>
                <a:ea typeface="Calibri"/>
                <a:cs typeface="Arial"/>
              </a:rPr>
              <a:t> لتكيف مع بيئة المدرسة: قد يواجه الطالب المدرس صعوبة في التكيف مع بيئة المدرسة، خاصة إذا كانت مختلفة عن بيئته الأكاديمية السابقة.</a:t>
            </a:r>
            <a:endParaRPr lang="en-US" sz="2000" b="1" dirty="0"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80166" y="5889673"/>
            <a:ext cx="6430433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15000"/>
              </a:lnSpc>
              <a:spcAft>
                <a:spcPts val="1000"/>
              </a:spcAft>
            </a:pPr>
            <a:r>
              <a:rPr lang="ar-IQ" b="1" dirty="0" smtClean="0">
                <a:effectLst/>
                <a:latin typeface="Calibri"/>
                <a:ea typeface="Calibri"/>
                <a:cs typeface="Arial"/>
              </a:rPr>
              <a:t> الخوف من الفشل: قد يعاني الطالب المدرس من الخوف من الفشل، مما يجعله يعاني من صعوبة في التطبيق الميداني.</a:t>
            </a:r>
            <a:endParaRPr lang="en-US" sz="1200" b="1" dirty="0">
              <a:effectLst/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94882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990601"/>
            <a:ext cx="8153400" cy="40118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15000"/>
              </a:lnSpc>
              <a:spcAft>
                <a:spcPts val="1000"/>
              </a:spcAft>
            </a:pPr>
            <a:r>
              <a:rPr lang="ar-IQ" sz="2000" b="1" dirty="0" smtClean="0">
                <a:effectLst/>
                <a:latin typeface="Calibri"/>
                <a:ea typeface="Calibri"/>
                <a:cs typeface="Arial"/>
              </a:rPr>
              <a:t>الخاتمة:</a:t>
            </a:r>
            <a:endParaRPr lang="en-US" sz="2000" b="1" dirty="0" smtClean="0">
              <a:effectLst/>
              <a:latin typeface="Calibri"/>
              <a:ea typeface="Calibri"/>
              <a:cs typeface="Arial"/>
            </a:endParaRPr>
          </a:p>
          <a:p>
            <a:pPr indent="457200">
              <a:lnSpc>
                <a:spcPct val="115000"/>
              </a:lnSpc>
              <a:spcAft>
                <a:spcPts val="1000"/>
              </a:spcAft>
            </a:pPr>
            <a:r>
              <a:rPr lang="ar-IQ" sz="2000" b="1" dirty="0" smtClean="0">
                <a:effectLst/>
                <a:latin typeface="Calibri"/>
                <a:ea typeface="Calibri"/>
                <a:cs typeface="Arial"/>
              </a:rPr>
              <a:t>مبادئ وسلوك التطبيق الميداني للطالب المدرس في التربية الرياضية هي أساسية لضمان نجاح العملية التعليمية. يجب على الطالب المدرس فهم هذه المبادئ وتطبيقها بشكل صحيح لضمان تحقيق الأهداف التعليمية.</a:t>
            </a:r>
            <a:endParaRPr lang="en-US" sz="2000" b="1" dirty="0" smtClean="0">
              <a:effectLst/>
              <a:latin typeface="Calibri"/>
              <a:ea typeface="Calibri"/>
              <a:cs typeface="Arial"/>
            </a:endParaRPr>
          </a:p>
          <a:p>
            <a:pPr indent="457200">
              <a:lnSpc>
                <a:spcPct val="115000"/>
              </a:lnSpc>
              <a:spcAft>
                <a:spcPts val="1000"/>
              </a:spcAft>
            </a:pPr>
            <a:r>
              <a:rPr lang="ar-IQ" sz="2000" b="1" dirty="0" smtClean="0">
                <a:effectLst/>
                <a:latin typeface="Calibri"/>
                <a:ea typeface="Calibri"/>
                <a:cs typeface="Arial"/>
              </a:rPr>
              <a:t>أسئلة للمناقشة:</a:t>
            </a:r>
            <a:endParaRPr lang="en-US" sz="2000" b="1" dirty="0" smtClean="0">
              <a:effectLst/>
              <a:latin typeface="Calibri"/>
              <a:ea typeface="Calibri"/>
              <a:cs typeface="Arial"/>
            </a:endParaRPr>
          </a:p>
          <a:p>
            <a:pPr indent="457200">
              <a:lnSpc>
                <a:spcPct val="115000"/>
              </a:lnSpc>
              <a:spcAft>
                <a:spcPts val="1000"/>
              </a:spcAft>
            </a:pPr>
            <a:r>
              <a:rPr lang="ar-IQ" sz="2000" b="1" dirty="0" smtClean="0">
                <a:effectLst/>
                <a:latin typeface="Calibri"/>
                <a:ea typeface="Calibri"/>
                <a:cs typeface="Arial"/>
              </a:rPr>
              <a:t>ما هي أهمية الاحترافية في التطبيق الميداني؟</a:t>
            </a:r>
            <a:endParaRPr lang="en-US" sz="2000" b="1" dirty="0" smtClean="0">
              <a:effectLst/>
              <a:latin typeface="Calibri"/>
              <a:ea typeface="Calibri"/>
              <a:cs typeface="Arial"/>
            </a:endParaRPr>
          </a:p>
          <a:p>
            <a:pPr indent="457200">
              <a:lnSpc>
                <a:spcPct val="115000"/>
              </a:lnSpc>
              <a:spcAft>
                <a:spcPts val="1000"/>
              </a:spcAft>
            </a:pPr>
            <a:r>
              <a:rPr lang="ar-IQ" sz="2000" b="1" dirty="0" smtClean="0">
                <a:effectLst/>
                <a:latin typeface="Calibri"/>
                <a:ea typeface="Calibri"/>
                <a:cs typeface="Arial"/>
              </a:rPr>
              <a:t>كيف يمكن للطالب المدرس أن يتفاعل مع الطلاب بشكل فعال؟</a:t>
            </a:r>
            <a:endParaRPr lang="en-US" sz="2000" b="1" dirty="0" smtClean="0">
              <a:effectLst/>
              <a:latin typeface="Calibri"/>
              <a:ea typeface="Calibri"/>
              <a:cs typeface="Arial"/>
            </a:endParaRPr>
          </a:p>
          <a:p>
            <a:pPr indent="457200">
              <a:lnSpc>
                <a:spcPct val="115000"/>
              </a:lnSpc>
              <a:spcAft>
                <a:spcPts val="1000"/>
              </a:spcAft>
            </a:pPr>
            <a:r>
              <a:rPr lang="ar-IQ" sz="2000" b="1" dirty="0" smtClean="0">
                <a:effectLst/>
                <a:latin typeface="Calibri"/>
                <a:ea typeface="Calibri"/>
                <a:cs typeface="Arial"/>
              </a:rPr>
              <a:t>ما هي أهمية التقييم والتعديل في التطبيق الميداني؟</a:t>
            </a:r>
            <a:endParaRPr lang="en-US" sz="2000" b="1" dirty="0" smtClean="0">
              <a:effectLst/>
              <a:latin typeface="Calibri"/>
              <a:ea typeface="Calibri"/>
              <a:cs typeface="Arial"/>
            </a:endParaRPr>
          </a:p>
          <a:p>
            <a:pPr indent="457200">
              <a:lnSpc>
                <a:spcPct val="115000"/>
              </a:lnSpc>
              <a:spcAft>
                <a:spcPts val="1000"/>
              </a:spcAft>
            </a:pPr>
            <a:r>
              <a:rPr lang="en-US" dirty="0" smtClean="0">
                <a:effectLst/>
                <a:latin typeface="Calibri"/>
                <a:ea typeface="Calibri"/>
                <a:cs typeface="Arial"/>
              </a:rPr>
              <a:t> </a:t>
            </a:r>
            <a:endParaRPr lang="en-US" sz="1200" dirty="0">
              <a:effectLst/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10196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52\Desktop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32" y="0"/>
            <a:ext cx="912706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ربع نص 1"/>
          <p:cNvSpPr txBox="1"/>
          <p:nvPr/>
        </p:nvSpPr>
        <p:spPr>
          <a:xfrm>
            <a:off x="1524000" y="228600"/>
            <a:ext cx="5702202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IQ" sz="8800" dirty="0" smtClean="0">
                <a:solidFill>
                  <a:schemeClr val="bg1"/>
                </a:solidFill>
              </a:rPr>
              <a:t>شكراً لأصغائكم</a:t>
            </a:r>
            <a:endParaRPr lang="en-US" sz="8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609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30</TotalTime>
  <Words>325</Words>
  <Application>Microsoft Office PowerPoint</Application>
  <PresentationFormat>عرض على الشاشة (3:4)‏</PresentationFormat>
  <Paragraphs>65</Paragraphs>
  <Slides>9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Flow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Al-Qaisar Technologies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52</dc:creator>
  <cp:lastModifiedBy>Maher</cp:lastModifiedBy>
  <cp:revision>17</cp:revision>
  <dcterms:created xsi:type="dcterms:W3CDTF">2026-04-04T08:31:10Z</dcterms:created>
  <dcterms:modified xsi:type="dcterms:W3CDTF">2026-04-04T20:28:33Z</dcterms:modified>
</cp:coreProperties>
</file>