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4" r:id="rId6"/>
    <p:sldId id="263" r:id="rId7"/>
    <p:sldId id="271" r:id="rId8"/>
    <p:sldId id="272" r:id="rId9"/>
    <p:sldId id="273" r:id="rId10"/>
    <p:sldId id="265" r:id="rId11"/>
    <p:sldId id="266" r:id="rId12"/>
    <p:sldId id="267" r:id="rId13"/>
    <p:sldId id="270" r:id="rId14"/>
    <p:sldId id="268" r:id="rId15"/>
    <p:sldId id="269" r:id="rId16"/>
    <p:sldId id="260" r:id="rId17"/>
    <p:sldId id="261" r:id="rId18"/>
    <p:sldId id="26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46" d="100"/>
          <a:sy n="46" d="100"/>
        </p:scale>
        <p:origin x="-1170"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02/09/1447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40451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02/09/1447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4114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02/09/1447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848445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02/09/1447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5020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02/09/1447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960311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1B8ABB09-4A1D-463E-8065-109CC2B7EFAA}" type="datetimeFigureOut">
              <a:rPr lang="ar-SA" smtClean="0"/>
              <a:t>02/09/1447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2538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1B8ABB09-4A1D-463E-8065-109CC2B7EFAA}" type="datetimeFigureOut">
              <a:rPr lang="ar-SA" smtClean="0"/>
              <a:t>02/09/1447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068069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02/09/1447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106016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02/09/1447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36926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02/09/1447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461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02/09/1447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57419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02/09/1447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16613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Content Placeholder 3"/>
          <p:cNvSpPr>
            <a:spLocks noGrp="1"/>
          </p:cNvSpPr>
          <p:nvPr>
            <p:ph sz="quarter" idx="13"/>
          </p:nvPr>
        </p:nvSpPr>
        <p:spPr>
          <a:xfrm>
            <a:off x="685331" y="3051013"/>
            <a:ext cx="3829520"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3" name="Content Placeholder 5"/>
          <p:cNvSpPr>
            <a:spLocks noGrp="1"/>
          </p:cNvSpPr>
          <p:nvPr>
            <p:ph sz="quarter" idx="14"/>
          </p:nvPr>
        </p:nvSpPr>
        <p:spPr>
          <a:xfrm>
            <a:off x="4629150" y="3051013"/>
            <a:ext cx="3829051"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02/09/1447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85446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02/09/1447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19937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B8ABB09-4A1D-463E-8065-109CC2B7EFAA}" type="datetimeFigureOut">
              <a:rPr lang="ar-SA" smtClean="0"/>
              <a:t>02/09/1447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8400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02/09/1447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93444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02/09/1447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09024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B8ABB09-4A1D-463E-8065-109CC2B7EFAA}" type="datetimeFigureOut">
              <a:rPr lang="ar-SA" smtClean="0"/>
              <a:t>02/09/1447</a:t>
            </a:fld>
            <a:endParaRPr lang="ar-SA"/>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ar-SA"/>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1257568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79512" y="548680"/>
            <a:ext cx="8712968" cy="5976664"/>
          </a:xfrm>
        </p:spPr>
        <p:txBody>
          <a:bodyPr>
            <a:normAutofit fontScale="92500" lnSpcReduction="20000"/>
          </a:bodyPr>
          <a:lstStyle/>
          <a:p>
            <a:pPr>
              <a:lnSpc>
                <a:spcPct val="107000"/>
              </a:lnSpc>
              <a:spcAft>
                <a:spcPts val="800"/>
              </a:spcAft>
            </a:pPr>
            <a:r>
              <a:rPr lang="ar-IQ" dirty="0">
                <a:solidFill>
                  <a:schemeClr val="tx1"/>
                </a:solidFill>
              </a:rPr>
              <a:t>برعاية السيد عميد كلية التربية ابن رشد للعلوم الإنسانية</a:t>
            </a:r>
          </a:p>
          <a:p>
            <a:pPr>
              <a:lnSpc>
                <a:spcPct val="107000"/>
              </a:lnSpc>
              <a:spcAft>
                <a:spcPts val="800"/>
              </a:spcAft>
            </a:pPr>
            <a:r>
              <a:rPr lang="ar-SA" dirty="0">
                <a:solidFill>
                  <a:schemeClr val="tx1"/>
                </a:solidFill>
              </a:rPr>
              <a:t>الاستاذ الدكتور علاوي سادر جازع المحترم</a:t>
            </a:r>
            <a:r>
              <a:rPr lang="en-US" dirty="0">
                <a:solidFill>
                  <a:schemeClr val="tx1"/>
                </a:solidFill>
              </a:rPr>
              <a:t>  </a:t>
            </a:r>
          </a:p>
          <a:p>
            <a:pPr>
              <a:lnSpc>
                <a:spcPct val="107000"/>
              </a:lnSpc>
              <a:spcAft>
                <a:spcPts val="800"/>
              </a:spcAft>
            </a:pPr>
            <a:r>
              <a:rPr lang="ar-SA" dirty="0">
                <a:solidFill>
                  <a:schemeClr val="tx1"/>
                </a:solidFill>
              </a:rPr>
              <a:t>وبإشراف رئيس قسم الجغرافية </a:t>
            </a:r>
            <a:r>
              <a:rPr lang="ar-SA" dirty="0" err="1">
                <a:solidFill>
                  <a:schemeClr val="tx1"/>
                </a:solidFill>
              </a:rPr>
              <a:t>المحترمه</a:t>
            </a:r>
            <a:r>
              <a:rPr lang="en-US" dirty="0">
                <a:solidFill>
                  <a:schemeClr val="tx1"/>
                </a:solidFill>
              </a:rPr>
              <a:t>  </a:t>
            </a:r>
          </a:p>
          <a:p>
            <a:pPr>
              <a:lnSpc>
                <a:spcPct val="107000"/>
              </a:lnSpc>
              <a:spcAft>
                <a:spcPts val="800"/>
              </a:spcAft>
            </a:pPr>
            <a:r>
              <a:rPr lang="en-US" dirty="0">
                <a:solidFill>
                  <a:schemeClr val="tx1"/>
                </a:solidFill>
              </a:rPr>
              <a:t> </a:t>
            </a:r>
            <a:r>
              <a:rPr lang="ar-SA" dirty="0">
                <a:solidFill>
                  <a:schemeClr val="tx1"/>
                </a:solidFill>
              </a:rPr>
              <a:t>الاستاذ الدكتورة وسن كريم عبد الرضا</a:t>
            </a:r>
            <a:r>
              <a:rPr lang="en-US" dirty="0">
                <a:solidFill>
                  <a:schemeClr val="tx1"/>
                </a:solidFill>
              </a:rPr>
              <a:t>  </a:t>
            </a:r>
          </a:p>
          <a:p>
            <a:pPr>
              <a:lnSpc>
                <a:spcPct val="107000"/>
              </a:lnSpc>
              <a:spcAft>
                <a:spcPts val="800"/>
              </a:spcAft>
            </a:pPr>
            <a:r>
              <a:rPr lang="ar-SA" sz="2800" dirty="0">
                <a:solidFill>
                  <a:schemeClr val="tx1"/>
                </a:solidFill>
              </a:rPr>
              <a:t>يقيم قسم الجغرافية وبالتعاون مع وحدة </a:t>
            </a:r>
            <a:r>
              <a:rPr lang="ar-IQ" sz="2800" dirty="0">
                <a:solidFill>
                  <a:schemeClr val="tx1"/>
                </a:solidFill>
              </a:rPr>
              <a:t>التعليم المستمر </a:t>
            </a:r>
            <a:r>
              <a:rPr lang="ar-SA" sz="2800" dirty="0">
                <a:solidFill>
                  <a:schemeClr val="tx1"/>
                </a:solidFill>
              </a:rPr>
              <a:t>ورشته الموسومة بعنوان </a:t>
            </a:r>
            <a:r>
              <a:rPr lang="en-US" dirty="0">
                <a:solidFill>
                  <a:schemeClr val="tx1"/>
                </a:solidFill>
              </a:rPr>
              <a:t> </a:t>
            </a:r>
          </a:p>
          <a:p>
            <a:pPr>
              <a:lnSpc>
                <a:spcPct val="107000"/>
              </a:lnSpc>
              <a:spcAft>
                <a:spcPts val="800"/>
              </a:spcAft>
            </a:pPr>
            <a:r>
              <a:rPr lang="ar-SA" sz="4200" b="1" dirty="0">
                <a:solidFill>
                  <a:srgbClr val="FF0000"/>
                </a:solidFill>
              </a:rPr>
              <a:t>(</a:t>
            </a:r>
            <a:r>
              <a:rPr lang="ar-IQ" sz="4200" b="1" dirty="0">
                <a:solidFill>
                  <a:srgbClr val="FF0000"/>
                </a:solidFill>
              </a:rPr>
              <a:t>تغير المناخ وتدابير التكيف في التربة</a:t>
            </a:r>
            <a:r>
              <a:rPr lang="ar-SA" sz="4200" b="1" dirty="0">
                <a:solidFill>
                  <a:srgbClr val="FF0000"/>
                </a:solidFill>
              </a:rPr>
              <a:t>)</a:t>
            </a:r>
            <a:r>
              <a:rPr lang="en-US" dirty="0">
                <a:solidFill>
                  <a:schemeClr val="tx1"/>
                </a:solidFill>
              </a:rPr>
              <a:t>  </a:t>
            </a:r>
          </a:p>
          <a:p>
            <a:pPr>
              <a:lnSpc>
                <a:spcPct val="107000"/>
              </a:lnSpc>
              <a:spcAft>
                <a:spcPts val="800"/>
              </a:spcAft>
            </a:pPr>
            <a:r>
              <a:rPr lang="ar-SA" dirty="0">
                <a:solidFill>
                  <a:schemeClr val="tx1"/>
                </a:solidFill>
              </a:rPr>
              <a:t>يوم الاربعاء الموافق 4/2/ 2026</a:t>
            </a:r>
            <a:r>
              <a:rPr lang="en-US" dirty="0">
                <a:solidFill>
                  <a:schemeClr val="tx1"/>
                </a:solidFill>
              </a:rPr>
              <a:t>  </a:t>
            </a:r>
          </a:p>
          <a:p>
            <a:pPr>
              <a:lnSpc>
                <a:spcPct val="107000"/>
              </a:lnSpc>
              <a:spcAft>
                <a:spcPts val="800"/>
              </a:spcAft>
            </a:pPr>
            <a:r>
              <a:rPr lang="ar-SA" dirty="0">
                <a:solidFill>
                  <a:schemeClr val="tx1"/>
                </a:solidFill>
              </a:rPr>
              <a:t>في تمام الساعة 10:30  صباحاً</a:t>
            </a:r>
            <a:r>
              <a:rPr lang="en-US" dirty="0">
                <a:solidFill>
                  <a:schemeClr val="tx1"/>
                </a:solidFill>
              </a:rPr>
              <a:t>  </a:t>
            </a:r>
          </a:p>
          <a:p>
            <a:pPr>
              <a:lnSpc>
                <a:spcPct val="107000"/>
              </a:lnSpc>
              <a:spcAft>
                <a:spcPts val="800"/>
              </a:spcAft>
            </a:pPr>
            <a:r>
              <a:rPr lang="ar-SA" dirty="0">
                <a:solidFill>
                  <a:schemeClr val="tx1"/>
                </a:solidFill>
              </a:rPr>
              <a:t>وعلى قاعة مناقشات قسم الجغرافية</a:t>
            </a:r>
            <a:r>
              <a:rPr lang="en-US" dirty="0">
                <a:solidFill>
                  <a:schemeClr val="tx1"/>
                </a:solidFill>
              </a:rPr>
              <a:t>  </a:t>
            </a:r>
          </a:p>
          <a:p>
            <a:r>
              <a:rPr lang="ar-SA" sz="3300" b="1" dirty="0">
                <a:solidFill>
                  <a:schemeClr val="tx1"/>
                </a:solidFill>
              </a:rPr>
              <a:t>يتم القائها من قبل (</a:t>
            </a:r>
            <a:r>
              <a:rPr lang="ar-SA" sz="3300" b="1" dirty="0" err="1">
                <a:solidFill>
                  <a:schemeClr val="tx1"/>
                </a:solidFill>
              </a:rPr>
              <a:t>أ.م.د</a:t>
            </a:r>
            <a:r>
              <a:rPr lang="ar-SA" sz="3300" b="1" dirty="0">
                <a:solidFill>
                  <a:schemeClr val="tx1"/>
                </a:solidFill>
              </a:rPr>
              <a:t> سعاد عبد الكاظم    </a:t>
            </a:r>
            <a:r>
              <a:rPr lang="ar-SA" sz="3300" b="1" dirty="0" err="1">
                <a:solidFill>
                  <a:schemeClr val="tx1"/>
                </a:solidFill>
              </a:rPr>
              <a:t>م.د</a:t>
            </a:r>
            <a:r>
              <a:rPr lang="ar-SA" sz="3300" b="1" dirty="0">
                <a:solidFill>
                  <a:schemeClr val="tx1"/>
                </a:solidFill>
              </a:rPr>
              <a:t>. شيماء كريم هادي)</a:t>
            </a:r>
            <a:endParaRPr lang="ar-IQ" sz="3300" b="1" dirty="0">
              <a:solidFill>
                <a:schemeClr val="tx1"/>
              </a:solidFill>
            </a:endParaRPr>
          </a:p>
        </p:txBody>
      </p:sp>
    </p:spTree>
    <p:extLst>
      <p:ext uri="{BB962C8B-B14F-4D97-AF65-F5344CB8AC3E}">
        <p14:creationId xmlns:p14="http://schemas.microsoft.com/office/powerpoint/2010/main" val="2739562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720840"/>
            <a:ext cx="8424936" cy="4401205"/>
          </a:xfrm>
          <a:prstGeom prst="rect">
            <a:avLst/>
          </a:prstGeom>
        </p:spPr>
        <p:txBody>
          <a:bodyPr wrap="square">
            <a:spAutoFit/>
          </a:bodyPr>
          <a:lstStyle/>
          <a:p>
            <a:pPr algn="justLow" rtl="1"/>
            <a:r>
              <a:rPr lang="ar-IQ" sz="2800" dirty="0"/>
              <a:t>تشمل تدابير تكيف التربة ممارسات مستدامة لتعزيز خصوبتها وهيكلها في مواجهة التغيرات المناخية، أبرزها زيادة المادة العضوية (السماد العضوي)، تطبيق الزراعة الحافظة (تقليل الحرث)، استخدام التغطية النباتية (</a:t>
            </a:r>
            <a:r>
              <a:rPr lang="ar-IQ" sz="2800" dirty="0" err="1"/>
              <a:t>الملش</a:t>
            </a:r>
            <a:r>
              <a:rPr lang="ar-IQ" sz="2800" dirty="0"/>
              <a:t>) لحماية السطح، اعتماد الدورة الزراعية المتنوعة، وتحسين كفاءة الري (مثل الري بالتنقيط) للحد من التملح والتعرية. </a:t>
            </a:r>
          </a:p>
          <a:p>
            <a:pPr algn="justLow" rtl="1"/>
            <a:r>
              <a:rPr lang="ar-IQ" sz="2800" b="1" dirty="0"/>
              <a:t>أبرز تدابير تكيف التربة (الإدارة المستدامة):</a:t>
            </a:r>
          </a:p>
          <a:p>
            <a:pPr algn="justLow" rtl="1"/>
            <a:r>
              <a:rPr lang="ar-IQ" sz="2800" dirty="0">
                <a:solidFill>
                  <a:srgbClr val="FF0000"/>
                </a:solidFill>
              </a:rPr>
              <a:t>زيادة المادة العضوية: </a:t>
            </a:r>
            <a:r>
              <a:rPr lang="ar-IQ" sz="2800" dirty="0"/>
              <a:t>إضافة السماد الطبيعي والمخلفات النباتية لتحسين خصوبة التربة وقدرتها على الاحتفاظ بالماء.</a:t>
            </a:r>
          </a:p>
          <a:p>
            <a:pPr algn="justLow" rtl="1"/>
            <a:r>
              <a:rPr lang="ar-IQ" sz="2800" dirty="0">
                <a:solidFill>
                  <a:srgbClr val="FF0000"/>
                </a:solidFill>
              </a:rPr>
              <a:t>تقليل التعرية والضغط: </a:t>
            </a:r>
            <a:r>
              <a:rPr lang="ar-IQ" sz="2800" dirty="0"/>
              <a:t>تجنب الحرث المفرط للتربة للحد من تعريتها، والامتناع عن استخدام الآلات الثقيلة لمنع ضغط التربة.</a:t>
            </a:r>
          </a:p>
        </p:txBody>
      </p:sp>
    </p:spTree>
    <p:extLst>
      <p:ext uri="{BB962C8B-B14F-4D97-AF65-F5344CB8AC3E}">
        <p14:creationId xmlns:p14="http://schemas.microsoft.com/office/powerpoint/2010/main" val="239538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24744"/>
            <a:ext cx="8712968" cy="5262979"/>
          </a:xfrm>
          <a:prstGeom prst="rect">
            <a:avLst/>
          </a:prstGeom>
        </p:spPr>
        <p:txBody>
          <a:bodyPr wrap="square">
            <a:spAutoFit/>
          </a:bodyPr>
          <a:lstStyle/>
          <a:p>
            <a:pPr algn="r" rtl="1"/>
            <a:r>
              <a:rPr lang="ar-IQ" sz="2400" dirty="0">
                <a:solidFill>
                  <a:srgbClr val="FF0000"/>
                </a:solidFill>
              </a:rPr>
              <a:t>تقنيات الري المستدام: </a:t>
            </a:r>
            <a:r>
              <a:rPr lang="ar-IQ" sz="2400" dirty="0"/>
              <a:t>استخدام نظم الري بالتنقيط لتوصيل المياه مباشرة إلى الجذور، وزيادة الري في موجات الحر، وتفادي الري في الأوقات الحارة.</a:t>
            </a:r>
          </a:p>
          <a:p>
            <a:pPr algn="r" rtl="1"/>
            <a:r>
              <a:rPr lang="ar-IQ" sz="2400" dirty="0">
                <a:solidFill>
                  <a:srgbClr val="FF0000"/>
                </a:solidFill>
              </a:rPr>
              <a:t>التغطية (</a:t>
            </a:r>
            <a:r>
              <a:rPr lang="ar-IQ" sz="2400" dirty="0" err="1">
                <a:solidFill>
                  <a:srgbClr val="FF0000"/>
                </a:solidFill>
              </a:rPr>
              <a:t>الملش</a:t>
            </a:r>
            <a:r>
              <a:rPr lang="ar-IQ" sz="2400" dirty="0">
                <a:solidFill>
                  <a:srgbClr val="FF0000"/>
                </a:solidFill>
              </a:rPr>
              <a:t>): </a:t>
            </a:r>
            <a:r>
              <a:rPr lang="ar-IQ" sz="2400" dirty="0"/>
              <a:t>تطبيق أغطية عضوية أو بلاستيكية حول النباتات للحفاظ على رطوبة التربة وتقليل الحرارة.</a:t>
            </a:r>
          </a:p>
          <a:p>
            <a:pPr algn="r" rtl="1"/>
            <a:r>
              <a:rPr lang="ar-IQ" sz="2400" dirty="0">
                <a:solidFill>
                  <a:srgbClr val="FF0000"/>
                </a:solidFill>
              </a:rPr>
              <a:t>الزراعة الكنتورية والمصاطب: </a:t>
            </a:r>
            <a:r>
              <a:rPr lang="ar-IQ" sz="2400" dirty="0"/>
              <a:t>إنشاء مصاطب زراعية وخطوط كنتور للحد من الجريان السطحي للمياه ومنع الانجراف.</a:t>
            </a:r>
          </a:p>
          <a:p>
            <a:pPr algn="r" rtl="1"/>
            <a:r>
              <a:rPr lang="ar-IQ" sz="2400" dirty="0">
                <a:solidFill>
                  <a:srgbClr val="FF0000"/>
                </a:solidFill>
              </a:rPr>
              <a:t>تحسين خصائص التربة: </a:t>
            </a:r>
            <a:r>
              <a:rPr lang="ar-IQ" sz="2400" dirty="0"/>
              <a:t>استخدام الكبريت الزراعي لخفض القلوية، </a:t>
            </a:r>
            <a:r>
              <a:rPr lang="ar-IQ" sz="2400" dirty="0" err="1"/>
              <a:t>والهيوميك</a:t>
            </a:r>
            <a:r>
              <a:rPr lang="ar-IQ" sz="2400" dirty="0"/>
              <a:t> أسيد لتحسين امتصاص المغذيات.</a:t>
            </a:r>
          </a:p>
          <a:p>
            <a:pPr algn="r" rtl="1"/>
            <a:r>
              <a:rPr lang="ar-IQ" sz="2400" dirty="0">
                <a:solidFill>
                  <a:srgbClr val="FF0000"/>
                </a:solidFill>
              </a:rPr>
              <a:t>الغطاء النباتي: </a:t>
            </a:r>
            <a:r>
              <a:rPr lang="ar-IQ" sz="2400" dirty="0"/>
              <a:t>تعزيز الغطاء النباتي لتقليل تأثير الإشعاع الحراري وحماية التربة من التآكل.</a:t>
            </a:r>
          </a:p>
          <a:p>
            <a:pPr algn="r" rtl="1"/>
            <a:r>
              <a:rPr lang="ar-IQ" sz="2400" dirty="0">
                <a:solidFill>
                  <a:srgbClr val="FF0000"/>
                </a:solidFill>
              </a:rPr>
              <a:t>الحراجة الزراعية: </a:t>
            </a:r>
            <a:r>
              <a:rPr lang="ar-IQ" sz="2400" dirty="0"/>
              <a:t>دمج الأشجار والشجيرات في النظم الزراعية للحد من سرعة الرياح وحماية التربة. </a:t>
            </a:r>
          </a:p>
          <a:p>
            <a:pPr algn="r" rtl="1"/>
            <a:r>
              <a:rPr lang="ar-IQ" sz="2400" dirty="0"/>
              <a:t>تؤدي هذه الإجراءات إلى تعزيز مرونة التربة، زيادة إنتاجيتها على المدى الطويل، والحد من التصحر وتدهور الأراضي.</a:t>
            </a:r>
          </a:p>
        </p:txBody>
      </p:sp>
    </p:spTree>
    <p:extLst>
      <p:ext uri="{BB962C8B-B14F-4D97-AF65-F5344CB8AC3E}">
        <p14:creationId xmlns:p14="http://schemas.microsoft.com/office/powerpoint/2010/main" val="2973888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827584" y="1628800"/>
            <a:ext cx="7632848" cy="4824536"/>
          </a:xfrm>
          <a:prstGeom prst="rect">
            <a:avLst/>
          </a:prstGeom>
        </p:spPr>
      </p:pic>
    </p:spTree>
    <p:extLst>
      <p:ext uri="{BB962C8B-B14F-4D97-AF65-F5344CB8AC3E}">
        <p14:creationId xmlns:p14="http://schemas.microsoft.com/office/powerpoint/2010/main" val="427693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79512" y="548680"/>
            <a:ext cx="8712968" cy="5616624"/>
          </a:xfrm>
          <a:prstGeom prst="rect">
            <a:avLst/>
          </a:prstGeom>
        </p:spPr>
      </p:pic>
    </p:spTree>
    <p:extLst>
      <p:ext uri="{BB962C8B-B14F-4D97-AF65-F5344CB8AC3E}">
        <p14:creationId xmlns:p14="http://schemas.microsoft.com/office/powerpoint/2010/main" val="294541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79512" y="620688"/>
            <a:ext cx="8712968" cy="5904656"/>
          </a:xfrm>
          <a:prstGeom prst="rect">
            <a:avLst/>
          </a:prstGeom>
        </p:spPr>
      </p:pic>
    </p:spTree>
    <p:extLst>
      <p:ext uri="{BB962C8B-B14F-4D97-AF65-F5344CB8AC3E}">
        <p14:creationId xmlns:p14="http://schemas.microsoft.com/office/powerpoint/2010/main" val="117929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23528" y="764704"/>
            <a:ext cx="8568952" cy="5832648"/>
          </a:xfrm>
          <a:prstGeom prst="rect">
            <a:avLst/>
          </a:prstGeom>
        </p:spPr>
      </p:pic>
    </p:spTree>
    <p:extLst>
      <p:ext uri="{BB962C8B-B14F-4D97-AF65-F5344CB8AC3E}">
        <p14:creationId xmlns:p14="http://schemas.microsoft.com/office/powerpoint/2010/main" val="14018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90336"/>
            <a:ext cx="8892480" cy="2554545"/>
          </a:xfrm>
          <a:prstGeom prst="rect">
            <a:avLst/>
          </a:prstGeom>
        </p:spPr>
        <p:txBody>
          <a:bodyPr wrap="square">
            <a:spAutoFit/>
          </a:bodyPr>
          <a:lstStyle/>
          <a:p>
            <a:pPr algn="r" rtl="1"/>
            <a:endParaRPr lang="ar-IQ" sz="3200" dirty="0"/>
          </a:p>
          <a:p>
            <a:pPr algn="r" rtl="1"/>
            <a:r>
              <a:rPr lang="ar-IQ" sz="3200" dirty="0"/>
              <a:t>رابعاً: الفئة المستهدفة</a:t>
            </a:r>
          </a:p>
          <a:p>
            <a:pPr algn="r" rtl="1"/>
            <a:r>
              <a:rPr lang="ar-IQ" sz="3200" dirty="0"/>
              <a:t> • طلبة الدراسات الأولية والعليا.</a:t>
            </a:r>
          </a:p>
          <a:p>
            <a:pPr algn="r" rtl="1"/>
            <a:r>
              <a:rPr lang="ar-IQ" sz="3200" dirty="0"/>
              <a:t> • الباحثون في مجال الجغرافية والبيئة والزراعة.</a:t>
            </a:r>
          </a:p>
          <a:p>
            <a:pPr algn="r" rtl="1"/>
            <a:r>
              <a:rPr lang="ar-IQ" sz="3200" dirty="0"/>
              <a:t> • المهتمون بقضايا التنمية المستدامة</a:t>
            </a:r>
          </a:p>
        </p:txBody>
      </p:sp>
    </p:spTree>
    <p:extLst>
      <p:ext uri="{BB962C8B-B14F-4D97-AF65-F5344CB8AC3E}">
        <p14:creationId xmlns:p14="http://schemas.microsoft.com/office/powerpoint/2010/main" val="3127229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828836"/>
            <a:ext cx="8640960" cy="2554545"/>
          </a:xfrm>
          <a:prstGeom prst="rect">
            <a:avLst/>
          </a:prstGeom>
        </p:spPr>
        <p:txBody>
          <a:bodyPr wrap="square">
            <a:spAutoFit/>
          </a:bodyPr>
          <a:lstStyle/>
          <a:p>
            <a:pPr algn="r" rtl="1"/>
            <a:r>
              <a:rPr lang="ar-IQ" sz="4000" dirty="0" smtClean="0"/>
              <a:t>خامسا: </a:t>
            </a:r>
            <a:r>
              <a:rPr lang="ar-IQ" sz="4000" dirty="0"/>
              <a:t>النتائج المتوقعة</a:t>
            </a:r>
          </a:p>
          <a:p>
            <a:pPr algn="r" rtl="1"/>
            <a:r>
              <a:rPr lang="ar-IQ" sz="4000" dirty="0"/>
              <a:t> • تعزيز ثقافة الإدارة المستدامة للتربة.</a:t>
            </a:r>
          </a:p>
          <a:p>
            <a:pPr algn="r" rtl="1"/>
            <a:r>
              <a:rPr lang="ar-IQ" sz="4000" dirty="0"/>
              <a:t> • الخروج بتوصيات علمية قابلة للتطبيق.</a:t>
            </a:r>
          </a:p>
          <a:p>
            <a:pPr algn="r" rtl="1"/>
            <a:r>
              <a:rPr lang="ar-IQ" sz="4000" dirty="0"/>
              <a:t> • دعم البحث العلمي في مجال التكيف المناخي.</a:t>
            </a:r>
          </a:p>
        </p:txBody>
      </p:sp>
    </p:spTree>
    <p:extLst>
      <p:ext uri="{BB962C8B-B14F-4D97-AF65-F5344CB8AC3E}">
        <p14:creationId xmlns:p14="http://schemas.microsoft.com/office/powerpoint/2010/main" val="2934767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690336"/>
            <a:ext cx="8496944" cy="2554545"/>
          </a:xfrm>
          <a:prstGeom prst="rect">
            <a:avLst/>
          </a:prstGeom>
        </p:spPr>
        <p:txBody>
          <a:bodyPr wrap="square">
            <a:spAutoFit/>
          </a:bodyPr>
          <a:lstStyle/>
          <a:p>
            <a:pPr algn="r" rtl="1"/>
            <a:r>
              <a:rPr lang="ar-IQ" sz="3200" dirty="0"/>
              <a:t>سابعاً: التوصيات</a:t>
            </a:r>
          </a:p>
          <a:p>
            <a:pPr algn="r" rtl="1"/>
            <a:r>
              <a:rPr lang="ar-IQ" sz="3200" dirty="0"/>
              <a:t> 1. إدماج مفاهيم التكيف المناخي في المناهج الدراسية.</a:t>
            </a:r>
          </a:p>
          <a:p>
            <a:pPr algn="r" rtl="1"/>
            <a:r>
              <a:rPr lang="ar-IQ" sz="3200" dirty="0"/>
              <a:t> 2. دعم المشاريع البحثية الخاصة بحماية التربة.</a:t>
            </a:r>
          </a:p>
          <a:p>
            <a:pPr algn="r" rtl="1"/>
            <a:r>
              <a:rPr lang="ar-IQ" sz="3200" dirty="0"/>
              <a:t> 3. تنظيم حملات توعوية حول مخاطر التصحر وتدهور الأراضي</a:t>
            </a:r>
          </a:p>
        </p:txBody>
      </p:sp>
    </p:spTree>
    <p:extLst>
      <p:ext uri="{BB962C8B-B14F-4D97-AF65-F5344CB8AC3E}">
        <p14:creationId xmlns:p14="http://schemas.microsoft.com/office/powerpoint/2010/main" val="278175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107504" y="188640"/>
            <a:ext cx="8928992" cy="6552728"/>
          </a:xfrm>
        </p:spPr>
        <p:txBody>
          <a:bodyPr>
            <a:normAutofit/>
          </a:bodyPr>
          <a:lstStyle/>
          <a:p>
            <a:r>
              <a:rPr lang="ar-IQ" dirty="0"/>
              <a:t>أولاً: </a:t>
            </a:r>
            <a:r>
              <a:rPr lang="ar-IQ" dirty="0" smtClean="0"/>
              <a:t>المقدمة</a:t>
            </a:r>
            <a:endParaRPr lang="ar-IQ" dirty="0"/>
          </a:p>
          <a:p>
            <a:r>
              <a:rPr lang="ar-IQ" dirty="0"/>
              <a:t>يشكل تغير المناخ أحد أبرز التحديات البيئية التي تواجه العالم في العصر الحديث، لما له من تأثيرات مباشرة على الموارد الطبيعية ولاسيما التربة، التي تُعد الركيزة الأساسية للأمن الغذائي والتنمية المستدامة. وقد أشارت تقارير </a:t>
            </a:r>
            <a:r>
              <a:rPr lang="en-US" dirty="0"/>
              <a:t>Intergovernmental Panel on Climate Change </a:t>
            </a:r>
            <a:r>
              <a:rPr lang="ar-IQ" dirty="0"/>
              <a:t>إلى تزايد المخاطر المرتبطة بارتفاع درجات الحرارة، وتذبذب معدلات الهطول المطري، وتكرار موجات الجفاف، مما يؤدي إلى تدهور خصائص التربة الفيزيائية والكيميائية والحيوية.</a:t>
            </a:r>
          </a:p>
          <a:p>
            <a:r>
              <a:rPr lang="ar-IQ" dirty="0"/>
              <a:t>ومن هنا تأتي أهمية تسليط الضوء على تدابير التكيف التي تسهم في الحد من هذه التأثيرات وتعزز الإدارة المستدامة للتربة.</a:t>
            </a:r>
          </a:p>
          <a:p>
            <a:endParaRPr lang="ar-IQ" dirty="0"/>
          </a:p>
        </p:txBody>
      </p:sp>
    </p:spTree>
    <p:extLst>
      <p:ext uri="{BB962C8B-B14F-4D97-AF65-F5344CB8AC3E}">
        <p14:creationId xmlns:p14="http://schemas.microsoft.com/office/powerpoint/2010/main" val="276299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2413338"/>
            <a:ext cx="8892480" cy="3970318"/>
          </a:xfrm>
          <a:prstGeom prst="rect">
            <a:avLst/>
          </a:prstGeom>
        </p:spPr>
        <p:txBody>
          <a:bodyPr wrap="square">
            <a:spAutoFit/>
          </a:bodyPr>
          <a:lstStyle/>
          <a:p>
            <a:endParaRPr lang="ar-IQ" sz="3600" dirty="0"/>
          </a:p>
          <a:p>
            <a:pPr algn="r"/>
            <a:r>
              <a:rPr lang="ar-IQ" sz="3600" dirty="0"/>
              <a:t>ثانياً: أهداف الورشة</a:t>
            </a:r>
          </a:p>
          <a:p>
            <a:pPr algn="r"/>
            <a:r>
              <a:rPr lang="ar-IQ" sz="3600" dirty="0"/>
              <a:t> 1. التعريف بمفهوم تغير المناخ وأسبابه وآثاره البيئية.</a:t>
            </a:r>
          </a:p>
          <a:p>
            <a:pPr algn="r"/>
            <a:r>
              <a:rPr lang="ar-IQ" sz="3600" dirty="0"/>
              <a:t> 2. بيان تأثيرات تغير المناخ على خصائص التربة وإنتاجيتها.</a:t>
            </a:r>
          </a:p>
          <a:p>
            <a:pPr algn="r"/>
            <a:r>
              <a:rPr lang="ar-IQ" sz="3600" dirty="0"/>
              <a:t> 3. توضيح استراتيجيات التكيف والإدارة المستدامة للتربة.</a:t>
            </a:r>
          </a:p>
          <a:p>
            <a:pPr algn="r"/>
            <a:r>
              <a:rPr lang="ar-IQ" sz="3600" dirty="0"/>
              <a:t> 4. تعزيز الوعي البيئي لدى الطلبة والباحثين</a:t>
            </a:r>
          </a:p>
        </p:txBody>
      </p:sp>
    </p:spTree>
    <p:extLst>
      <p:ext uri="{BB962C8B-B14F-4D97-AF65-F5344CB8AC3E}">
        <p14:creationId xmlns:p14="http://schemas.microsoft.com/office/powerpoint/2010/main" val="1349664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751344"/>
            <a:ext cx="8964488" cy="5816977"/>
          </a:xfrm>
          <a:prstGeom prst="rect">
            <a:avLst/>
          </a:prstGeom>
        </p:spPr>
        <p:txBody>
          <a:bodyPr wrap="square">
            <a:spAutoFit/>
          </a:bodyPr>
          <a:lstStyle/>
          <a:p>
            <a:pPr algn="r"/>
            <a:r>
              <a:rPr lang="ar-IQ" sz="3200" b="1" dirty="0"/>
              <a:t>ثالثاً: محاور الورشة</a:t>
            </a:r>
          </a:p>
          <a:p>
            <a:pPr algn="r"/>
            <a:endParaRPr lang="ar-IQ" sz="2000" dirty="0"/>
          </a:p>
          <a:p>
            <a:pPr algn="r"/>
            <a:r>
              <a:rPr lang="ar-IQ" sz="2000" b="1" dirty="0"/>
              <a:t>المحور الأول: </a:t>
            </a:r>
            <a:r>
              <a:rPr lang="ar-IQ" sz="2000" dirty="0"/>
              <a:t>الإطار النظري لتغير المناخ</a:t>
            </a:r>
          </a:p>
          <a:p>
            <a:pPr algn="r"/>
            <a:r>
              <a:rPr lang="ar-IQ" sz="2000" dirty="0"/>
              <a:t> • مفهوم تغير المناخ والتمييز بينه وبين الطقس.</a:t>
            </a:r>
          </a:p>
          <a:p>
            <a:pPr algn="r"/>
            <a:r>
              <a:rPr lang="ar-IQ" sz="2000" dirty="0"/>
              <a:t> • أسباب الاحتباس الحراري وزيادة غازات الدفيئة.</a:t>
            </a:r>
          </a:p>
          <a:p>
            <a:pPr algn="r"/>
            <a:r>
              <a:rPr lang="ar-IQ" sz="2000" dirty="0"/>
              <a:t> • الاتجاهات المناخية الحديثة في المنطقة العربية.</a:t>
            </a:r>
          </a:p>
          <a:p>
            <a:pPr algn="r"/>
            <a:endParaRPr lang="ar-IQ" sz="2000" b="1" dirty="0"/>
          </a:p>
          <a:p>
            <a:pPr algn="r"/>
            <a:r>
              <a:rPr lang="ar-IQ" sz="2000" b="1" dirty="0"/>
              <a:t>المحور الثاني: </a:t>
            </a:r>
            <a:r>
              <a:rPr lang="ar-IQ" sz="2000" dirty="0"/>
              <a:t>تأثير تغير المناخ على التربة</a:t>
            </a:r>
          </a:p>
          <a:p>
            <a:pPr algn="r"/>
            <a:r>
              <a:rPr lang="ar-IQ" sz="2000" dirty="0"/>
              <a:t> • التعرية والانجراف المائي </a:t>
            </a:r>
            <a:r>
              <a:rPr lang="ar-IQ" sz="2000" dirty="0" err="1"/>
              <a:t>والريحي</a:t>
            </a:r>
            <a:r>
              <a:rPr lang="ar-IQ" sz="2000" dirty="0"/>
              <a:t>.</a:t>
            </a:r>
          </a:p>
          <a:p>
            <a:pPr algn="r"/>
            <a:r>
              <a:rPr lang="ar-IQ" sz="2000" dirty="0"/>
              <a:t> • التصحر وتدهور الأراضي الزراعية.</a:t>
            </a:r>
          </a:p>
          <a:p>
            <a:pPr algn="r"/>
            <a:r>
              <a:rPr lang="ar-IQ" sz="2000" dirty="0"/>
              <a:t> • تملح التربة وزيادة معدلات التبخر.</a:t>
            </a:r>
          </a:p>
          <a:p>
            <a:pPr algn="r"/>
            <a:r>
              <a:rPr lang="ar-IQ" sz="2000" dirty="0"/>
              <a:t> • انخفاض المادة العضوية وخصوبة التربة.</a:t>
            </a:r>
          </a:p>
          <a:p>
            <a:pPr algn="r"/>
            <a:endParaRPr lang="ar-IQ" sz="2000" dirty="0"/>
          </a:p>
          <a:p>
            <a:pPr algn="r"/>
            <a:r>
              <a:rPr lang="ar-IQ" sz="2000" b="1" dirty="0"/>
              <a:t>المحور الثالث: </a:t>
            </a:r>
            <a:r>
              <a:rPr lang="ar-IQ" sz="2000" dirty="0"/>
              <a:t>تدابير التكيف في التربة</a:t>
            </a:r>
          </a:p>
          <a:p>
            <a:pPr algn="r"/>
            <a:r>
              <a:rPr lang="ar-IQ" sz="2000" dirty="0"/>
              <a:t> • الإدارة المستدامة للتربة (الدورة الزراعية، تقليل الحراثة).</a:t>
            </a:r>
          </a:p>
          <a:p>
            <a:pPr algn="r"/>
            <a:r>
              <a:rPr lang="ar-IQ" sz="2000" dirty="0"/>
              <a:t> • تحسين خصوبة التربة بإضافة المواد العضوية.</a:t>
            </a:r>
          </a:p>
          <a:p>
            <a:pPr algn="r"/>
            <a:r>
              <a:rPr lang="ar-IQ" sz="2000" dirty="0"/>
              <a:t> • تقنيات حصاد مياه الأمطار والري الحديث.</a:t>
            </a:r>
          </a:p>
          <a:p>
            <a:pPr algn="r"/>
            <a:r>
              <a:rPr lang="ar-IQ" sz="2000" dirty="0"/>
              <a:t> • الزراعة الذكية مناخياً واستخدام الأصناف المقاومة للجفاف.</a:t>
            </a:r>
          </a:p>
        </p:txBody>
      </p:sp>
    </p:spTree>
    <p:extLst>
      <p:ext uri="{BB962C8B-B14F-4D97-AF65-F5344CB8AC3E}">
        <p14:creationId xmlns:p14="http://schemas.microsoft.com/office/powerpoint/2010/main" val="420074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04664"/>
            <a:ext cx="9108774" cy="6740307"/>
          </a:xfrm>
          <a:prstGeom prst="rect">
            <a:avLst/>
          </a:prstGeom>
        </p:spPr>
        <p:txBody>
          <a:bodyPr wrap="square">
            <a:spAutoFit/>
          </a:bodyPr>
          <a:lstStyle/>
          <a:p>
            <a:pPr algn="justLow" rtl="1"/>
            <a:r>
              <a:rPr lang="ar-IQ" sz="2400" dirty="0"/>
              <a:t>يشير تغير المناخ إلى تحولات طويلة الأجل في درجات الحرارة وأنماط الطقس، مدفوعة بشكل رئيسي منذ القرن التاسع عشر بالأنشطة البشرية، وخاصة حرق الوقود الأحفوري (الفحم، النفط، الغاز) الذي ينتج غازات دفيئة تحبس الحرارة. يتسبب هذا في رفع حرارة الكوكب، ذوبان الجليد، ارتفاع مستوى سطح البحر، وزيادة الظواهر الجوية المتطرفة. </a:t>
            </a:r>
          </a:p>
          <a:p>
            <a:pPr algn="justLow" rtl="1"/>
            <a:r>
              <a:rPr lang="ar-IQ" sz="2400" b="1" dirty="0"/>
              <a:t>أسباب تغير المناخ الرئيسية:</a:t>
            </a:r>
          </a:p>
          <a:p>
            <a:pPr algn="justLow" rtl="1"/>
            <a:r>
              <a:rPr lang="ar-IQ" sz="2400" dirty="0">
                <a:solidFill>
                  <a:srgbClr val="FF0000"/>
                </a:solidFill>
              </a:rPr>
              <a:t>حرق الوقود الأحفوري: </a:t>
            </a:r>
            <a:r>
              <a:rPr lang="ar-IQ" sz="2400" dirty="0"/>
              <a:t>يطلق ثاني أكسيد الكربون والميثان، مما يشكل غطاءً يحبس حرارة الشمس.</a:t>
            </a:r>
          </a:p>
          <a:p>
            <a:pPr algn="justLow" rtl="1"/>
            <a:r>
              <a:rPr lang="ar-IQ" sz="2400" dirty="0">
                <a:solidFill>
                  <a:srgbClr val="FF0000"/>
                </a:solidFill>
              </a:rPr>
              <a:t>إزالة الغابات: </a:t>
            </a:r>
            <a:r>
              <a:rPr lang="ar-IQ" sz="2400" dirty="0"/>
              <a:t>قطع الأشجار يقلل من امتصاص ثاني أكسيد الكربون.</a:t>
            </a:r>
          </a:p>
          <a:p>
            <a:pPr algn="justLow" rtl="1"/>
            <a:r>
              <a:rPr lang="ar-IQ" sz="2400" dirty="0">
                <a:solidFill>
                  <a:srgbClr val="FF0000"/>
                </a:solidFill>
              </a:rPr>
              <a:t>الزراعة والصناعة: </a:t>
            </a:r>
            <a:r>
              <a:rPr lang="ar-IQ" sz="2400" dirty="0"/>
              <a:t>عمليات النفط والغاز والزراعة المكثفة تزيد من انبعاثات غاز الميثان وأكسيد </a:t>
            </a:r>
            <a:r>
              <a:rPr lang="ar-IQ" sz="2400" dirty="0" err="1"/>
              <a:t>النيتروز</a:t>
            </a:r>
            <a:r>
              <a:rPr lang="ar-IQ" sz="2400" dirty="0"/>
              <a:t>. </a:t>
            </a:r>
          </a:p>
          <a:p>
            <a:pPr algn="justLow" rtl="1"/>
            <a:r>
              <a:rPr lang="ar-IQ" sz="2400" b="1" dirty="0"/>
              <a:t>آثار تغير المناخ:</a:t>
            </a:r>
          </a:p>
          <a:p>
            <a:pPr algn="justLow" rtl="1"/>
            <a:r>
              <a:rPr lang="ar-IQ" sz="2400" dirty="0">
                <a:solidFill>
                  <a:srgbClr val="FF0000"/>
                </a:solidFill>
              </a:rPr>
              <a:t>ارتفاع درجات الحرارة: </a:t>
            </a:r>
            <a:r>
              <a:rPr lang="ar-IQ" sz="2400" dirty="0"/>
              <a:t>زادت درجة حرارة الأرض بنحو 1.2 درجة مئوية عما كانت عليه في أواخر القرن التاسع عشر.</a:t>
            </a:r>
          </a:p>
          <a:p>
            <a:pPr algn="justLow" rtl="1"/>
            <a:r>
              <a:rPr lang="ar-IQ" sz="2400" dirty="0">
                <a:solidFill>
                  <a:srgbClr val="FF0000"/>
                </a:solidFill>
              </a:rPr>
              <a:t>الظواهر الجوية المتطرفة: </a:t>
            </a:r>
            <a:r>
              <a:rPr lang="ar-IQ" sz="2400" dirty="0"/>
              <a:t>جفاف شديد، نقص في المياه، حرائق غابات، فيضانات، وعواصف مدمرة.</a:t>
            </a:r>
          </a:p>
          <a:p>
            <a:pPr algn="justLow" rtl="1"/>
            <a:r>
              <a:rPr lang="ar-IQ" sz="2400" dirty="0">
                <a:solidFill>
                  <a:srgbClr val="FF0000"/>
                </a:solidFill>
              </a:rPr>
              <a:t>ارتفاع مستوى سطح البحر: </a:t>
            </a:r>
            <a:r>
              <a:rPr lang="ar-IQ" sz="2400" dirty="0"/>
              <a:t>ذوبان الجليد القطبي يؤدي لتهديد المناطق الساحلية والجزر.</a:t>
            </a:r>
          </a:p>
          <a:p>
            <a:pPr algn="justLow" rtl="1"/>
            <a:r>
              <a:rPr lang="ar-IQ" sz="2400" dirty="0">
                <a:solidFill>
                  <a:srgbClr val="FF0000"/>
                </a:solidFill>
              </a:rPr>
              <a:t>تضرر النظم البيئية: </a:t>
            </a:r>
            <a:r>
              <a:rPr lang="ar-IQ" sz="2400" dirty="0"/>
              <a:t>فقدان التنوع البيولوجي وتأثير سلبي على الأمن الغذائي والصحة البشرية. </a:t>
            </a:r>
          </a:p>
        </p:txBody>
      </p:sp>
    </p:spTree>
    <p:extLst>
      <p:ext uri="{BB962C8B-B14F-4D97-AF65-F5344CB8AC3E}">
        <p14:creationId xmlns:p14="http://schemas.microsoft.com/office/powerpoint/2010/main" val="136279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612845"/>
            <a:ext cx="8856984" cy="5632311"/>
          </a:xfrm>
          <a:prstGeom prst="rect">
            <a:avLst/>
          </a:prstGeom>
        </p:spPr>
        <p:txBody>
          <a:bodyPr wrap="square">
            <a:spAutoFit/>
          </a:bodyPr>
          <a:lstStyle/>
          <a:p>
            <a:pPr algn="r" rtl="1"/>
            <a:r>
              <a:rPr lang="ar-IQ" sz="2400" dirty="0"/>
              <a:t>يؤثر تغير المناخ بشكل مباشر ومدمر على صحة التربة وخصوبتها، حيث يؤدي ارتفاع الحرارة والجفاف إلى تدهور بنية التربة، تقليل رطوبتها، وزيادة تملحها وتعرية سطحها، مما يحد من الإنتاج الزراعي ويسرع من عملية التصحر. كما أن التربة المتدهورة تفقد قدرتها على تخزين الكربون، مما يساهم في تفاقم الاحتباس الحراري. </a:t>
            </a:r>
          </a:p>
          <a:p>
            <a:pPr algn="r" rtl="1"/>
            <a:r>
              <a:rPr lang="ar-IQ" sz="2400" b="1" dirty="0"/>
              <a:t>أبرز تأثيرات تغير المناخ على التربة:</a:t>
            </a:r>
          </a:p>
          <a:p>
            <a:pPr algn="r" rtl="1"/>
            <a:r>
              <a:rPr lang="ar-IQ" sz="2400" dirty="0">
                <a:solidFill>
                  <a:srgbClr val="FF0000"/>
                </a:solidFill>
              </a:rPr>
              <a:t>الجفاف ونقص الرطوبة: </a:t>
            </a:r>
            <a:r>
              <a:rPr lang="ar-IQ" sz="2400" dirty="0"/>
              <a:t>يؤدي ارتفاع درجات الحرارة إلى زيادة التبخر، مما يجفف التربة ويزيد من حاجتها للري، ويؤثر سلباً على المحاصيل.</a:t>
            </a:r>
          </a:p>
          <a:p>
            <a:pPr algn="r" rtl="1"/>
            <a:r>
              <a:rPr lang="ar-IQ" sz="2400" dirty="0">
                <a:solidFill>
                  <a:srgbClr val="FF0000"/>
                </a:solidFill>
              </a:rPr>
              <a:t>تدهور البنية وتآكل التربة: </a:t>
            </a:r>
            <a:r>
              <a:rPr lang="ar-IQ" sz="2400" dirty="0"/>
              <a:t>الأمطار الغزيرة غير المنتظمة تسبب تعرية التربة السطحية، بينما تزيد الرياح من تآكل التربة الجافة.</a:t>
            </a:r>
          </a:p>
          <a:p>
            <a:pPr algn="r" rtl="1"/>
            <a:r>
              <a:rPr lang="ar-IQ" sz="2400" dirty="0">
                <a:solidFill>
                  <a:srgbClr val="FF0000"/>
                </a:solidFill>
              </a:rPr>
              <a:t>تملح التربة: </a:t>
            </a:r>
            <a:r>
              <a:rPr lang="ar-IQ" sz="2400" dirty="0"/>
              <a:t>يساهم ارتفاع التبخر في نقل الأملاح الضارة إلى سطح التربة، مما يجعلها غير صالحة للزراعة.</a:t>
            </a:r>
          </a:p>
          <a:p>
            <a:pPr algn="r" rtl="1"/>
            <a:r>
              <a:rPr lang="ar-IQ" sz="2400" dirty="0">
                <a:solidFill>
                  <a:srgbClr val="FF0000"/>
                </a:solidFill>
              </a:rPr>
              <a:t>انخفاض الخصوبة: </a:t>
            </a:r>
            <a:r>
              <a:rPr lang="ar-IQ" sz="2400" dirty="0"/>
              <a:t>يزيد الدفء من النشاط الميكروبي الذي يسرع تحلل المادة العضوية، مما يقلل من خصوبة التربة على المدى الطويل.</a:t>
            </a:r>
          </a:p>
          <a:p>
            <a:pPr algn="r" rtl="1"/>
            <a:r>
              <a:rPr lang="ar-IQ" sz="2400" dirty="0">
                <a:solidFill>
                  <a:srgbClr val="FF0000"/>
                </a:solidFill>
              </a:rPr>
              <a:t>فقدان الكربون: </a:t>
            </a:r>
            <a:r>
              <a:rPr lang="ar-IQ" sz="2400" dirty="0"/>
              <a:t>التربة المتدهورة تطلق ثاني أكسيد الكربون، مما يساهم في تغير المناخ بدلاً من التخفيف منه. </a:t>
            </a:r>
          </a:p>
        </p:txBody>
      </p:sp>
    </p:spTree>
    <p:extLst>
      <p:ext uri="{BB962C8B-B14F-4D97-AF65-F5344CB8AC3E}">
        <p14:creationId xmlns:p14="http://schemas.microsoft.com/office/powerpoint/2010/main" val="17665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79512" y="476672"/>
            <a:ext cx="8712968" cy="6381328"/>
          </a:xfrm>
          <a:prstGeom prst="rect">
            <a:avLst/>
          </a:prstGeom>
        </p:spPr>
      </p:pic>
    </p:spTree>
    <p:extLst>
      <p:ext uri="{BB962C8B-B14F-4D97-AF65-F5344CB8AC3E}">
        <p14:creationId xmlns:p14="http://schemas.microsoft.com/office/powerpoint/2010/main" val="376741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23528" y="908720"/>
            <a:ext cx="8424936" cy="5832648"/>
          </a:xfrm>
          <a:prstGeom prst="rect">
            <a:avLst/>
          </a:prstGeom>
        </p:spPr>
      </p:pic>
    </p:spTree>
    <p:extLst>
      <p:ext uri="{BB962C8B-B14F-4D97-AF65-F5344CB8AC3E}">
        <p14:creationId xmlns:p14="http://schemas.microsoft.com/office/powerpoint/2010/main" val="271075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51520" y="764704"/>
            <a:ext cx="8568952" cy="5904656"/>
          </a:xfrm>
          <a:prstGeom prst="rect">
            <a:avLst/>
          </a:prstGeom>
        </p:spPr>
      </p:pic>
    </p:spTree>
    <p:extLst>
      <p:ext uri="{BB962C8B-B14F-4D97-AF65-F5344CB8AC3E}">
        <p14:creationId xmlns:p14="http://schemas.microsoft.com/office/powerpoint/2010/main" val="3376474859"/>
      </p:ext>
    </p:extLst>
  </p:cSld>
  <p:clrMapOvr>
    <a:masterClrMapping/>
  </p:clrMapOvr>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قطرة">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قطرة</Template>
  <TotalTime>35</TotalTime>
  <Words>956</Words>
  <Application>Microsoft Office PowerPoint</Application>
  <PresentationFormat>عرض على الشاشة (3:4)‏</PresentationFormat>
  <Paragraphs>78</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قطرة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Maher</cp:lastModifiedBy>
  <cp:revision>5</cp:revision>
  <dcterms:created xsi:type="dcterms:W3CDTF">2026-02-16T20:17:37Z</dcterms:created>
  <dcterms:modified xsi:type="dcterms:W3CDTF">2026-02-18T09:35:03Z</dcterms:modified>
</cp:coreProperties>
</file>