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4660"/>
  </p:normalViewPr>
  <p:slideViewPr>
    <p:cSldViewPr snapToGrid="0" snapToObjects="1">
      <p:cViewPr>
        <p:scale>
          <a:sx n="94" d="100"/>
          <a:sy n="94" d="100"/>
        </p:scale>
        <p:origin x="-1224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sz="4800" dirty="0" err="1"/>
              <a:t>التوثيق</a:t>
            </a:r>
            <a:r>
              <a:rPr sz="4800" dirty="0"/>
              <a:t> </a:t>
            </a:r>
            <a:r>
              <a:rPr sz="4800" dirty="0" err="1"/>
              <a:t>الصحيح</a:t>
            </a:r>
            <a:r>
              <a:rPr sz="4800" dirty="0"/>
              <a:t> </a:t>
            </a:r>
            <a:r>
              <a:rPr sz="4800" dirty="0" err="1"/>
              <a:t>وصياغة</a:t>
            </a:r>
            <a:r>
              <a:rPr sz="4800" dirty="0"/>
              <a:t> </a:t>
            </a:r>
            <a:r>
              <a:rPr sz="4800" dirty="0" err="1"/>
              <a:t>المراجع</a:t>
            </a:r>
            <a:r>
              <a:rPr sz="4800" dirty="0"/>
              <a:t> </a:t>
            </a:r>
            <a:r>
              <a:rPr sz="4800" dirty="0" err="1"/>
              <a:t>خطوة</a:t>
            </a:r>
            <a:r>
              <a:rPr sz="4800" dirty="0"/>
              <a:t> </a:t>
            </a:r>
            <a:r>
              <a:rPr sz="4800" dirty="0" err="1" smtClean="0"/>
              <a:t>بخطوة</a:t>
            </a:r>
            <a:r>
              <a:rPr lang="ar-IQ" sz="4800" dirty="0" smtClean="0"/>
              <a:t>: تطبيق </a:t>
            </a:r>
            <a:r>
              <a:rPr lang="ar-IQ" sz="4800" dirty="0"/>
              <a:t>عملي على أسلوب </a:t>
            </a:r>
            <a:r>
              <a:rPr lang="en-US" sz="4800" dirty="0"/>
              <a:t>APA </a:t>
            </a:r>
            <a:r>
              <a:rPr lang="en-US" sz="4800" dirty="0" smtClean="0"/>
              <a:t>Style</a:t>
            </a:r>
            <a:endParaRPr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IQ" sz="2800" b="1" dirty="0" smtClean="0"/>
              <a:t>م.م. تبارك علي قاسم </a:t>
            </a:r>
            <a:endParaRPr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ترتب المراجع أبجدياً حسب اسم العائلة.</a:t>
            </a:r>
          </a:p>
          <a:p>
            <a:r>
              <a:t>استخدام مسافة بادئة معلقة (Hanging Indent).</a:t>
            </a:r>
          </a:p>
          <a:p>
            <a:r>
              <a:t>إدراج فقط المصادر المذكورة داخل البحث.</a:t>
            </a:r>
          </a:p>
          <a:p>
            <a:r>
              <a:t>تكتب كلمة References في منتصف الصفحة.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قائمة المراجع (Reference List)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عدم التطابق بين الاقتباس وقائمة المراجع.</a:t>
            </a:r>
          </a:p>
          <a:p>
            <a:r>
              <a:t>نسيان السنة أو رقم الصفحة.</a:t>
            </a:r>
          </a:p>
          <a:p>
            <a:r>
              <a:t>ترتيب غير صحيح للمراجع.</a:t>
            </a:r>
          </a:p>
          <a:p>
            <a:r>
              <a:t>خلط أنماط توثيق مختلفة.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أخطاء شائعة في التوثيق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806" y="1775600"/>
            <a:ext cx="3474514" cy="45029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تطبيق عملي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45" y="1775599"/>
            <a:ext cx="3460655" cy="45029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Google Scholar.</a:t>
            </a:r>
          </a:p>
          <a:p>
            <a:r>
              <a:t>Zotero.</a:t>
            </a:r>
          </a:p>
          <a:p>
            <a:r>
              <a:t>Mendeley.</a:t>
            </a:r>
          </a:p>
          <a:p>
            <a:r>
              <a:t>APA Citation Generator.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أدوات تساعد في التوثيق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التوثيق</a:t>
            </a:r>
            <a:r>
              <a:rPr dirty="0"/>
              <a:t> </a:t>
            </a:r>
            <a:r>
              <a:rPr dirty="0" err="1"/>
              <a:t>الصحيح</a:t>
            </a:r>
            <a:r>
              <a:rPr dirty="0"/>
              <a:t> </a:t>
            </a:r>
            <a:r>
              <a:rPr dirty="0" err="1"/>
              <a:t>أساس</a:t>
            </a:r>
            <a:r>
              <a:rPr dirty="0"/>
              <a:t> </a:t>
            </a:r>
            <a:r>
              <a:rPr dirty="0" err="1"/>
              <a:t>البحث</a:t>
            </a:r>
            <a:r>
              <a:rPr dirty="0"/>
              <a:t> </a:t>
            </a:r>
            <a:r>
              <a:rPr dirty="0" err="1"/>
              <a:t>العلمي</a:t>
            </a:r>
            <a:r>
              <a:rPr dirty="0"/>
              <a:t> </a:t>
            </a:r>
            <a:r>
              <a:rPr dirty="0" err="1"/>
              <a:t>الرصين</a:t>
            </a:r>
            <a:r>
              <a:rPr dirty="0"/>
              <a:t>.</a:t>
            </a:r>
          </a:p>
          <a:p>
            <a:r>
              <a:rPr dirty="0" err="1"/>
              <a:t>أسلوب</a:t>
            </a:r>
            <a:r>
              <a:rPr dirty="0"/>
              <a:t> </a:t>
            </a:r>
            <a:r>
              <a:rPr lang="ar-IQ" dirty="0" smtClean="0"/>
              <a:t> </a:t>
            </a:r>
            <a:r>
              <a:rPr dirty="0" smtClean="0"/>
              <a:t>APA </a:t>
            </a:r>
            <a:r>
              <a:rPr dirty="0" err="1"/>
              <a:t>يعتمد</a:t>
            </a:r>
            <a:r>
              <a:rPr dirty="0"/>
              <a:t> </a:t>
            </a:r>
            <a:r>
              <a:rPr dirty="0" err="1"/>
              <a:t>الدقة</a:t>
            </a:r>
            <a:r>
              <a:rPr dirty="0"/>
              <a:t> </a:t>
            </a:r>
            <a:r>
              <a:rPr dirty="0" err="1"/>
              <a:t>والتنظيم</a:t>
            </a:r>
            <a:r>
              <a:rPr dirty="0"/>
              <a:t>.</a:t>
            </a:r>
          </a:p>
          <a:p>
            <a:r>
              <a:rPr dirty="0" err="1"/>
              <a:t>الممارسة</a:t>
            </a:r>
            <a:r>
              <a:rPr dirty="0"/>
              <a:t> </a:t>
            </a:r>
            <a:r>
              <a:rPr dirty="0" err="1"/>
              <a:t>المستمرة</a:t>
            </a:r>
            <a:r>
              <a:rPr dirty="0"/>
              <a:t> </a:t>
            </a:r>
            <a:r>
              <a:rPr dirty="0" err="1"/>
              <a:t>هي</a:t>
            </a:r>
            <a:r>
              <a:rPr dirty="0"/>
              <a:t> </a:t>
            </a:r>
            <a:r>
              <a:rPr dirty="0" err="1"/>
              <a:t>أفضل</a:t>
            </a:r>
            <a:r>
              <a:rPr dirty="0"/>
              <a:t> </a:t>
            </a:r>
            <a:r>
              <a:rPr dirty="0" err="1"/>
              <a:t>طريقة</a:t>
            </a:r>
            <a:r>
              <a:rPr dirty="0"/>
              <a:t> </a:t>
            </a:r>
            <a:r>
              <a:rPr dirty="0" err="1"/>
              <a:t>للإتقان</a:t>
            </a:r>
            <a:r>
              <a:rPr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الخلاصة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3187" y="202522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ar-IQ" dirty="0" smtClean="0"/>
          </a:p>
          <a:p>
            <a:pPr marL="0" indent="0">
              <a:buNone/>
            </a:pPr>
            <a:endParaRPr lang="ar-IQ" dirty="0"/>
          </a:p>
          <a:p>
            <a:pPr marL="0" indent="0" algn="ctr">
              <a:buNone/>
            </a:pPr>
            <a:r>
              <a:rPr lang="ar-IQ" sz="5400" b="1" dirty="0" smtClean="0"/>
              <a:t>شكراً لإصغائكم ومشاركتكم </a:t>
            </a:r>
            <a:endParaRPr lang="ar-IQ" sz="5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1368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197947"/>
            <a:ext cx="7408333" cy="3450696"/>
          </a:xfrm>
        </p:spPr>
        <p:txBody>
          <a:bodyPr/>
          <a:lstStyle/>
          <a:p>
            <a:pPr algn="r" rtl="1"/>
            <a:r>
              <a:rPr dirty="0" err="1"/>
              <a:t>فهم</a:t>
            </a:r>
            <a:r>
              <a:rPr dirty="0"/>
              <a:t> </a:t>
            </a:r>
            <a:r>
              <a:rPr dirty="0" err="1"/>
              <a:t>مفهوم</a:t>
            </a:r>
            <a:r>
              <a:rPr dirty="0"/>
              <a:t> </a:t>
            </a:r>
            <a:r>
              <a:rPr dirty="0" err="1"/>
              <a:t>التوثيق</a:t>
            </a:r>
            <a:r>
              <a:rPr dirty="0"/>
              <a:t> </a:t>
            </a:r>
            <a:r>
              <a:rPr dirty="0" err="1"/>
              <a:t>الأكاديمي</a:t>
            </a:r>
            <a:r>
              <a:rPr dirty="0"/>
              <a:t> </a:t>
            </a:r>
            <a:r>
              <a:rPr dirty="0" err="1"/>
              <a:t>وأهميته</a:t>
            </a:r>
            <a:r>
              <a:rPr dirty="0"/>
              <a:t>.</a:t>
            </a:r>
          </a:p>
          <a:p>
            <a:pPr algn="r" rtl="1"/>
            <a:r>
              <a:rPr dirty="0" err="1"/>
              <a:t>التعرف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أساسيات</a:t>
            </a:r>
            <a:r>
              <a:rPr dirty="0"/>
              <a:t> </a:t>
            </a:r>
            <a:r>
              <a:rPr dirty="0" err="1"/>
              <a:t>أسلوب</a:t>
            </a:r>
            <a:r>
              <a:rPr dirty="0"/>
              <a:t> APA </a:t>
            </a:r>
            <a:r>
              <a:rPr lang="ar-IQ" dirty="0" smtClean="0"/>
              <a:t> </a:t>
            </a:r>
            <a:r>
              <a:rPr dirty="0" err="1" smtClean="0"/>
              <a:t>في</a:t>
            </a:r>
            <a:r>
              <a:rPr dirty="0" smtClean="0"/>
              <a:t> </a:t>
            </a:r>
            <a:r>
              <a:rPr dirty="0" err="1"/>
              <a:t>التوثيق</a:t>
            </a:r>
            <a:r>
              <a:rPr dirty="0"/>
              <a:t>.</a:t>
            </a:r>
          </a:p>
          <a:p>
            <a:pPr algn="r" rtl="1"/>
            <a:r>
              <a:rPr dirty="0" err="1"/>
              <a:t>إتقان</a:t>
            </a:r>
            <a:r>
              <a:rPr dirty="0"/>
              <a:t> </a:t>
            </a:r>
            <a:r>
              <a:rPr dirty="0" err="1"/>
              <a:t>طريقة</a:t>
            </a:r>
            <a:r>
              <a:rPr dirty="0"/>
              <a:t> </a:t>
            </a:r>
            <a:r>
              <a:rPr dirty="0" err="1"/>
              <a:t>الاقتباس</a:t>
            </a:r>
            <a:r>
              <a:rPr dirty="0"/>
              <a:t> </a:t>
            </a:r>
            <a:r>
              <a:rPr dirty="0" err="1"/>
              <a:t>داخل</a:t>
            </a:r>
            <a:r>
              <a:rPr dirty="0"/>
              <a:t> </a:t>
            </a:r>
            <a:r>
              <a:rPr dirty="0" err="1"/>
              <a:t>النص</a:t>
            </a:r>
            <a:r>
              <a:rPr dirty="0"/>
              <a:t>.</a:t>
            </a:r>
          </a:p>
          <a:p>
            <a:pPr algn="r" rtl="1"/>
            <a:r>
              <a:rPr dirty="0" err="1"/>
              <a:t>تعلم</a:t>
            </a:r>
            <a:r>
              <a:rPr dirty="0"/>
              <a:t> </a:t>
            </a:r>
            <a:r>
              <a:rPr dirty="0" err="1"/>
              <a:t>كيفية</a:t>
            </a:r>
            <a:r>
              <a:rPr dirty="0"/>
              <a:t> </a:t>
            </a:r>
            <a:r>
              <a:rPr dirty="0" err="1"/>
              <a:t>كتابة</a:t>
            </a:r>
            <a:r>
              <a:rPr dirty="0"/>
              <a:t> </a:t>
            </a:r>
            <a:r>
              <a:rPr dirty="0" err="1"/>
              <a:t>قائمة</a:t>
            </a:r>
            <a:r>
              <a:rPr dirty="0"/>
              <a:t> </a:t>
            </a:r>
            <a:r>
              <a:rPr dirty="0" err="1"/>
              <a:t>المراجع</a:t>
            </a:r>
            <a:r>
              <a:rPr dirty="0"/>
              <a:t> </a:t>
            </a:r>
            <a:r>
              <a:rPr dirty="0" err="1"/>
              <a:t>بشكل</a:t>
            </a:r>
            <a:r>
              <a:rPr dirty="0"/>
              <a:t> </a:t>
            </a:r>
            <a:r>
              <a:rPr dirty="0" err="1"/>
              <a:t>صحيح</a:t>
            </a:r>
            <a:r>
              <a:rPr dirty="0"/>
              <a:t>.</a:t>
            </a:r>
          </a:p>
          <a:p>
            <a:pPr algn="r" rtl="1"/>
            <a:r>
              <a:rPr dirty="0" err="1"/>
              <a:t>تطبيق</a:t>
            </a:r>
            <a:r>
              <a:rPr dirty="0"/>
              <a:t> </a:t>
            </a:r>
            <a:r>
              <a:rPr dirty="0" err="1"/>
              <a:t>عملي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أمثلة</a:t>
            </a:r>
            <a:r>
              <a:rPr dirty="0"/>
              <a:t> </a:t>
            </a:r>
            <a:r>
              <a:rPr dirty="0" err="1"/>
              <a:t>واقعية</a:t>
            </a:r>
            <a:r>
              <a:rPr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الورشة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228427"/>
            <a:ext cx="7408333" cy="3450696"/>
          </a:xfrm>
        </p:spPr>
        <p:txBody>
          <a:bodyPr/>
          <a:lstStyle/>
          <a:p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الإشارة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مصادر</a:t>
            </a:r>
            <a:r>
              <a:rPr dirty="0"/>
              <a:t> </a:t>
            </a:r>
            <a:r>
              <a:rPr dirty="0" err="1"/>
              <a:t>المعلومات</a:t>
            </a:r>
            <a:r>
              <a:rPr dirty="0"/>
              <a:t> </a:t>
            </a:r>
            <a:r>
              <a:rPr dirty="0" err="1"/>
              <a:t>المستخدمة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البحث</a:t>
            </a:r>
            <a:r>
              <a:rPr dirty="0"/>
              <a:t>.</a:t>
            </a:r>
          </a:p>
          <a:p>
            <a:r>
              <a:rPr dirty="0" err="1"/>
              <a:t>يحفظ</a:t>
            </a:r>
            <a:r>
              <a:rPr dirty="0"/>
              <a:t> </a:t>
            </a:r>
            <a:r>
              <a:rPr dirty="0" err="1"/>
              <a:t>حقوق</a:t>
            </a:r>
            <a:r>
              <a:rPr dirty="0"/>
              <a:t> </a:t>
            </a:r>
            <a:r>
              <a:rPr dirty="0" err="1"/>
              <a:t>المؤلفين</a:t>
            </a:r>
            <a:r>
              <a:rPr dirty="0"/>
              <a:t> </a:t>
            </a:r>
            <a:r>
              <a:rPr dirty="0" err="1"/>
              <a:t>الفكرية</a:t>
            </a:r>
            <a:r>
              <a:rPr dirty="0"/>
              <a:t>.</a:t>
            </a:r>
          </a:p>
          <a:p>
            <a:r>
              <a:rPr dirty="0" err="1"/>
              <a:t>يعزز</a:t>
            </a:r>
            <a:r>
              <a:rPr dirty="0"/>
              <a:t> </a:t>
            </a:r>
            <a:r>
              <a:rPr dirty="0" err="1"/>
              <a:t>مصداقية</a:t>
            </a:r>
            <a:r>
              <a:rPr dirty="0"/>
              <a:t> </a:t>
            </a:r>
            <a:r>
              <a:rPr dirty="0" err="1"/>
              <a:t>البحث</a:t>
            </a:r>
            <a:r>
              <a:rPr dirty="0"/>
              <a:t> </a:t>
            </a:r>
            <a:r>
              <a:rPr dirty="0" err="1"/>
              <a:t>العلمي</a:t>
            </a:r>
            <a:r>
              <a:rPr dirty="0"/>
              <a:t>.</a:t>
            </a:r>
          </a:p>
          <a:p>
            <a:r>
              <a:rPr dirty="0" err="1"/>
              <a:t>يساعد</a:t>
            </a:r>
            <a:r>
              <a:rPr dirty="0"/>
              <a:t> </a:t>
            </a:r>
            <a:r>
              <a:rPr dirty="0" err="1"/>
              <a:t>القارئ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الرجوع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المصادر</a:t>
            </a:r>
            <a:r>
              <a:rPr dirty="0"/>
              <a:t> </a:t>
            </a:r>
            <a:r>
              <a:rPr dirty="0" err="1"/>
              <a:t>الأصلية</a:t>
            </a:r>
            <a:r>
              <a:rPr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التوثيق الأكاديمي؟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تجنب السرقة العلمية.</a:t>
            </a:r>
          </a:p>
          <a:p>
            <a:r>
              <a:t>إظهار الأمانة العلمية للباحث.</a:t>
            </a:r>
          </a:p>
          <a:p>
            <a:r>
              <a:t>دعم الأفكار بالأدلة والمصادر.</a:t>
            </a:r>
          </a:p>
          <a:p>
            <a:r>
              <a:t>تنظيم العمل الأكاديمي بطريقة احترافية.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التوثيق العلمي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اقتباس مباشر: نقل النص حرفياً بين علامتي تنصيص.</a:t>
            </a:r>
          </a:p>
          <a:p>
            <a:r>
              <a:t>اقتباس غير مباشر: إعادة صياغة الفكرة بأسلوب الباحث.</a:t>
            </a:r>
          </a:p>
          <a:p>
            <a:r>
              <a:t>التلخيص: عرض الفكرة العامة للنص بإيجاز.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الاقتباس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اختصار لـ American Psychological Association.</a:t>
            </a:r>
          </a:p>
          <a:p>
            <a:r>
              <a:t>من أكثر أساليب التوثيق استخداماً في العلوم الإنسانية والاجتماعية.</a:t>
            </a:r>
          </a:p>
          <a:p>
            <a:r>
              <a:t>يعتمد على نظام (المؤلف – السنة).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أسلوب APA؟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الصيغة</a:t>
            </a:r>
            <a:r>
              <a:rPr dirty="0"/>
              <a:t> </a:t>
            </a:r>
            <a:r>
              <a:rPr dirty="0" err="1"/>
              <a:t>الأساسية</a:t>
            </a:r>
            <a:r>
              <a:rPr dirty="0"/>
              <a:t>: (</a:t>
            </a:r>
            <a:r>
              <a:rPr dirty="0" err="1"/>
              <a:t>اسم</a:t>
            </a:r>
            <a:r>
              <a:rPr dirty="0"/>
              <a:t> </a:t>
            </a:r>
            <a:r>
              <a:rPr dirty="0" err="1"/>
              <a:t>المؤلف</a:t>
            </a:r>
            <a:r>
              <a:rPr dirty="0"/>
              <a:t>، </a:t>
            </a:r>
            <a:r>
              <a:rPr dirty="0" err="1"/>
              <a:t>السنة</a:t>
            </a:r>
            <a:r>
              <a:rPr dirty="0"/>
              <a:t>).</a:t>
            </a:r>
          </a:p>
          <a:p>
            <a:r>
              <a:rPr dirty="0" err="1"/>
              <a:t>مثال</a:t>
            </a:r>
            <a:r>
              <a:rPr dirty="0"/>
              <a:t>: </a:t>
            </a:r>
            <a:r>
              <a:rPr lang="en-US" dirty="0" smtClean="0"/>
              <a:t>(Ali, 2020)</a:t>
            </a:r>
          </a:p>
          <a:p>
            <a:r>
              <a:rPr dirty="0" err="1" smtClean="0"/>
              <a:t>في</a:t>
            </a:r>
            <a:r>
              <a:rPr dirty="0" smtClean="0"/>
              <a:t> </a:t>
            </a:r>
            <a:r>
              <a:rPr dirty="0" err="1"/>
              <a:t>الاقتباس</a:t>
            </a:r>
            <a:r>
              <a:rPr dirty="0"/>
              <a:t> </a:t>
            </a:r>
            <a:r>
              <a:rPr dirty="0" err="1"/>
              <a:t>المباشر</a:t>
            </a:r>
            <a:r>
              <a:rPr dirty="0"/>
              <a:t> </a:t>
            </a:r>
            <a:r>
              <a:rPr dirty="0" err="1"/>
              <a:t>يُضاف</a:t>
            </a:r>
            <a:r>
              <a:rPr dirty="0"/>
              <a:t> </a:t>
            </a:r>
            <a:r>
              <a:rPr dirty="0" err="1"/>
              <a:t>رقم</a:t>
            </a:r>
            <a:r>
              <a:rPr dirty="0"/>
              <a:t> </a:t>
            </a:r>
            <a:r>
              <a:rPr dirty="0" err="1"/>
              <a:t>الصفحة</a:t>
            </a:r>
            <a:r>
              <a:rPr dirty="0"/>
              <a:t>.</a:t>
            </a:r>
          </a:p>
          <a:p>
            <a:r>
              <a:rPr dirty="0" err="1"/>
              <a:t>مثال</a:t>
            </a:r>
            <a:r>
              <a:rPr dirty="0"/>
              <a:t>: </a:t>
            </a:r>
            <a:r>
              <a:rPr lang="en-US" dirty="0" smtClean="0"/>
              <a:t>(Ali, </a:t>
            </a:r>
            <a:r>
              <a:rPr lang="en-US" dirty="0"/>
              <a:t>2020, p.15</a:t>
            </a:r>
            <a:r>
              <a:rPr lang="en-US" dirty="0" smtClean="0"/>
              <a:t>)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الاقتباس داخل النص (In-text Citation)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197947"/>
            <a:ext cx="7408333" cy="3450696"/>
          </a:xfrm>
        </p:spPr>
        <p:txBody>
          <a:bodyPr/>
          <a:lstStyle/>
          <a:p>
            <a:r>
              <a:rPr dirty="0" err="1"/>
              <a:t>اسم</a:t>
            </a:r>
            <a:r>
              <a:rPr dirty="0"/>
              <a:t> </a:t>
            </a:r>
            <a:r>
              <a:rPr dirty="0" err="1"/>
              <a:t>العائلة</a:t>
            </a:r>
            <a:r>
              <a:rPr dirty="0"/>
              <a:t>، </a:t>
            </a:r>
            <a:r>
              <a:rPr dirty="0" err="1"/>
              <a:t>الحرف</a:t>
            </a:r>
            <a:r>
              <a:rPr dirty="0"/>
              <a:t> </a:t>
            </a:r>
            <a:r>
              <a:rPr dirty="0" err="1"/>
              <a:t>الأول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الاسم</a:t>
            </a:r>
            <a:r>
              <a:rPr dirty="0"/>
              <a:t>. (</a:t>
            </a:r>
            <a:r>
              <a:rPr dirty="0" err="1"/>
              <a:t>السنة</a:t>
            </a:r>
            <a:r>
              <a:rPr dirty="0"/>
              <a:t>). </a:t>
            </a:r>
            <a:r>
              <a:rPr dirty="0" err="1"/>
              <a:t>عنوان</a:t>
            </a:r>
            <a:r>
              <a:rPr dirty="0"/>
              <a:t> </a:t>
            </a:r>
            <a:r>
              <a:rPr dirty="0" err="1"/>
              <a:t>الكتاب</a:t>
            </a:r>
            <a:r>
              <a:rPr dirty="0"/>
              <a:t>. </a:t>
            </a:r>
            <a:r>
              <a:rPr dirty="0" err="1"/>
              <a:t>دار</a:t>
            </a:r>
            <a:r>
              <a:rPr dirty="0"/>
              <a:t> </a:t>
            </a:r>
            <a:r>
              <a:rPr dirty="0" err="1"/>
              <a:t>النشر</a:t>
            </a:r>
            <a:r>
              <a:rPr dirty="0"/>
              <a:t>.</a:t>
            </a:r>
          </a:p>
          <a:p>
            <a:r>
              <a:rPr dirty="0" err="1"/>
              <a:t>مثال</a:t>
            </a:r>
            <a:r>
              <a:rPr dirty="0"/>
              <a:t>:</a:t>
            </a:r>
          </a:p>
          <a:p>
            <a:r>
              <a:rPr lang="en-US" dirty="0" smtClean="0"/>
              <a:t>Ali, T. (2020). </a:t>
            </a:r>
            <a:r>
              <a:rPr dirty="0" smtClean="0"/>
              <a:t>Research </a:t>
            </a:r>
            <a:r>
              <a:rPr dirty="0"/>
              <a:t>Methods. Academic Press.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توثيق كتاب وفق APA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اسم</a:t>
            </a:r>
            <a:r>
              <a:rPr dirty="0"/>
              <a:t> </a:t>
            </a:r>
            <a:r>
              <a:rPr dirty="0" err="1"/>
              <a:t>العائلة</a:t>
            </a:r>
            <a:r>
              <a:rPr dirty="0"/>
              <a:t>، </a:t>
            </a:r>
            <a:r>
              <a:rPr dirty="0" err="1"/>
              <a:t>الحرف</a:t>
            </a:r>
            <a:r>
              <a:rPr dirty="0"/>
              <a:t> </a:t>
            </a:r>
            <a:r>
              <a:rPr dirty="0" err="1"/>
              <a:t>الأول</a:t>
            </a:r>
            <a:r>
              <a:rPr dirty="0"/>
              <a:t>. (</a:t>
            </a:r>
            <a:r>
              <a:rPr dirty="0" err="1"/>
              <a:t>السنة</a:t>
            </a:r>
            <a:r>
              <a:rPr dirty="0"/>
              <a:t>). </a:t>
            </a:r>
            <a:r>
              <a:rPr dirty="0" err="1"/>
              <a:t>عنوان</a:t>
            </a:r>
            <a:r>
              <a:rPr dirty="0"/>
              <a:t> </a:t>
            </a:r>
            <a:r>
              <a:rPr dirty="0" err="1"/>
              <a:t>المقال</a:t>
            </a:r>
            <a:r>
              <a:rPr dirty="0"/>
              <a:t>. </a:t>
            </a:r>
            <a:r>
              <a:rPr dirty="0" err="1"/>
              <a:t>اسم</a:t>
            </a:r>
            <a:r>
              <a:rPr dirty="0"/>
              <a:t> </a:t>
            </a:r>
            <a:r>
              <a:rPr dirty="0" err="1"/>
              <a:t>المجلة</a:t>
            </a:r>
            <a:r>
              <a:rPr dirty="0"/>
              <a:t>، </a:t>
            </a:r>
            <a:r>
              <a:rPr dirty="0" err="1"/>
              <a:t>رقم</a:t>
            </a:r>
            <a:r>
              <a:rPr dirty="0"/>
              <a:t> </a:t>
            </a:r>
            <a:r>
              <a:rPr dirty="0" err="1"/>
              <a:t>المجلد</a:t>
            </a:r>
            <a:r>
              <a:rPr dirty="0"/>
              <a:t>(</a:t>
            </a:r>
            <a:r>
              <a:rPr dirty="0" err="1"/>
              <a:t>العدد</a:t>
            </a:r>
            <a:r>
              <a:rPr dirty="0"/>
              <a:t>)، </a:t>
            </a:r>
            <a:r>
              <a:rPr dirty="0" err="1"/>
              <a:t>الصفحات</a:t>
            </a:r>
            <a:r>
              <a:rPr dirty="0"/>
              <a:t>.</a:t>
            </a:r>
          </a:p>
          <a:p>
            <a:r>
              <a:rPr dirty="0" err="1"/>
              <a:t>مثال</a:t>
            </a:r>
            <a:r>
              <a:rPr dirty="0" smtClean="0"/>
              <a:t>:</a:t>
            </a:r>
            <a:endParaRPr lang="ar-IQ" dirty="0" smtClean="0"/>
          </a:p>
          <a:p>
            <a:pPr algn="l" rtl="0"/>
            <a:r>
              <a:rPr lang="en-US" dirty="0" smtClean="0"/>
              <a:t>Hassan, M. (2021). </a:t>
            </a:r>
            <a:r>
              <a:rPr dirty="0" smtClean="0"/>
              <a:t>Academic </a:t>
            </a:r>
            <a:r>
              <a:rPr dirty="0"/>
              <a:t>Writing Skills. Journal </a:t>
            </a:r>
            <a:r>
              <a:rPr dirty="0" smtClean="0"/>
              <a:t>of</a:t>
            </a:r>
            <a:r>
              <a:rPr lang="en-US" dirty="0" smtClean="0"/>
              <a:t> Education</a:t>
            </a:r>
            <a:r>
              <a:rPr dirty="0" smtClean="0"/>
              <a:t>,</a:t>
            </a:r>
            <a:r>
              <a:rPr lang="ar-IQ" dirty="0" smtClean="0"/>
              <a:t> </a:t>
            </a:r>
            <a:r>
              <a:rPr dirty="0" smtClean="0"/>
              <a:t>12(2)</a:t>
            </a:r>
            <a:r>
              <a:rPr lang="ar-IQ" dirty="0" smtClean="0"/>
              <a:t> </a:t>
            </a:r>
            <a:r>
              <a:rPr dirty="0" smtClean="0"/>
              <a:t>,</a:t>
            </a:r>
            <a:r>
              <a:rPr lang="en-US" dirty="0" smtClean="0"/>
              <a:t> 45-60. 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توثيق مقال علمي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59</TotalTime>
  <Words>391</Words>
  <Application>Microsoft Office PowerPoint</Application>
  <PresentationFormat>On-screen Show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Waveform</vt:lpstr>
      <vt:lpstr>التوثيق الصحيح وصياغة المراجع خطوة بخطوة: تطبيق عملي على أسلوب APA Style</vt:lpstr>
      <vt:lpstr>أهداف الورشة</vt:lpstr>
      <vt:lpstr>ما هو التوثيق الأكاديمي؟</vt:lpstr>
      <vt:lpstr>أهمية التوثيق العلمي</vt:lpstr>
      <vt:lpstr>أنواع الاقتباس</vt:lpstr>
      <vt:lpstr>ما هو أسلوب APA؟</vt:lpstr>
      <vt:lpstr>الاقتباس داخل النص (In-text Citation)</vt:lpstr>
      <vt:lpstr>توثيق كتاب وفق APA</vt:lpstr>
      <vt:lpstr>توثيق مقال علمي</vt:lpstr>
      <vt:lpstr>قائمة المراجع (Reference List)</vt:lpstr>
      <vt:lpstr>أخطاء شائعة في التوثيق</vt:lpstr>
      <vt:lpstr>تطبيق عملي</vt:lpstr>
      <vt:lpstr>أدوات تساعد في التوثيق</vt:lpstr>
      <vt:lpstr>الخلاصة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التوثيق الصحيح وصياغة المراجع خطوة بخطوة: تطبيق عملي على أسلوب APA Style</dc:title>
  <dc:creator>Tabarek</dc:creator>
  <dc:description>generated using python-pptx</dc:description>
  <cp:lastModifiedBy>MRoOzE</cp:lastModifiedBy>
  <cp:revision>3</cp:revision>
  <dcterms:created xsi:type="dcterms:W3CDTF">2013-01-27T09:14:16Z</dcterms:created>
  <dcterms:modified xsi:type="dcterms:W3CDTF">2026-03-01T07:54:48Z</dcterms:modified>
</cp:coreProperties>
</file>