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87" r:id="rId2"/>
    <p:sldId id="256" r:id="rId3"/>
    <p:sldId id="288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85" r:id="rId12"/>
    <p:sldId id="266" r:id="rId13"/>
    <p:sldId id="277" r:id="rId14"/>
    <p:sldId id="284" r:id="rId15"/>
    <p:sldId id="274" r:id="rId16"/>
    <p:sldId id="267" r:id="rId17"/>
    <p:sldId id="268" r:id="rId18"/>
    <p:sldId id="269" r:id="rId19"/>
    <p:sldId id="270" r:id="rId20"/>
    <p:sldId id="271" r:id="rId21"/>
    <p:sldId id="286" r:id="rId22"/>
    <p:sldId id="278" r:id="rId23"/>
    <p:sldId id="282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124" autoAdjust="0"/>
  </p:normalViewPr>
  <p:slideViewPr>
    <p:cSldViewPr snapToGrid="0" snapToObjects="1">
      <p:cViewPr varScale="1">
        <p:scale>
          <a:sx n="52" d="100"/>
          <a:sy n="52" d="100"/>
        </p:scale>
        <p:origin x="170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51619-207D-4353-BC47-2A9345D6432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8335462-54A7-45DE-BA54-18EE7BF777D2}">
      <dgm:prSet/>
      <dgm:spPr/>
      <dgm:t>
        <a:bodyPr/>
        <a:lstStyle/>
        <a:p>
          <a:r>
            <a:rPr lang="en-US" b="1"/>
            <a:t>Overview:</a:t>
          </a:r>
          <a:endParaRPr lang="en-US"/>
        </a:p>
      </dgm:t>
    </dgm:pt>
    <dgm:pt modelId="{DD9B558E-32EB-45B2-9BBE-EA8ED929C891}" type="parTrans" cxnId="{C897E1AA-966F-4A53-A74B-0608399B17EE}">
      <dgm:prSet/>
      <dgm:spPr/>
      <dgm:t>
        <a:bodyPr/>
        <a:lstStyle/>
        <a:p>
          <a:endParaRPr lang="en-US"/>
        </a:p>
      </dgm:t>
    </dgm:pt>
    <dgm:pt modelId="{507A4A43-8822-476A-8A3A-35ED335A401D}" type="sibTrans" cxnId="{C897E1AA-966F-4A53-A74B-0608399B17EE}">
      <dgm:prSet/>
      <dgm:spPr/>
      <dgm:t>
        <a:bodyPr/>
        <a:lstStyle/>
        <a:p>
          <a:endParaRPr lang="en-US"/>
        </a:p>
      </dgm:t>
    </dgm:pt>
    <dgm:pt modelId="{93D937AE-ABBE-4E69-AC55-D384F021F1C0}">
      <dgm:prSet/>
      <dgm:spPr/>
      <dgm:t>
        <a:bodyPr/>
        <a:lstStyle/>
        <a:p>
          <a:r>
            <a:rPr lang="en-US" dirty="0"/>
            <a:t>Introduction to rational drug design</a:t>
          </a:r>
        </a:p>
      </dgm:t>
    </dgm:pt>
    <dgm:pt modelId="{542D2482-4A2F-4769-9D47-3437EBD1DA8B}" type="parTrans" cxnId="{627FE415-0E74-4C6D-8A27-5657B280F287}">
      <dgm:prSet/>
      <dgm:spPr/>
      <dgm:t>
        <a:bodyPr/>
        <a:lstStyle/>
        <a:p>
          <a:endParaRPr lang="en-US"/>
        </a:p>
      </dgm:t>
    </dgm:pt>
    <dgm:pt modelId="{DFA343E1-CC12-42DB-8835-A4E9FB8D2016}" type="sibTrans" cxnId="{627FE415-0E74-4C6D-8A27-5657B280F287}">
      <dgm:prSet/>
      <dgm:spPr/>
      <dgm:t>
        <a:bodyPr/>
        <a:lstStyle/>
        <a:p>
          <a:endParaRPr lang="en-US"/>
        </a:p>
      </dgm:t>
    </dgm:pt>
    <dgm:pt modelId="{B194427E-B99A-4582-B778-F2B075D92047}">
      <dgm:prSet/>
      <dgm:spPr/>
      <dgm:t>
        <a:bodyPr/>
        <a:lstStyle/>
        <a:p>
          <a:r>
            <a:rPr lang="en-US"/>
            <a:t>Drug Discovery steps</a:t>
          </a:r>
        </a:p>
      </dgm:t>
    </dgm:pt>
    <dgm:pt modelId="{06454776-9290-48DC-B955-6EC1DFE4CAA1}" type="parTrans" cxnId="{09C3C43B-F37B-49CE-AF5C-A90DC43661DE}">
      <dgm:prSet/>
      <dgm:spPr/>
      <dgm:t>
        <a:bodyPr/>
        <a:lstStyle/>
        <a:p>
          <a:endParaRPr lang="en-US"/>
        </a:p>
      </dgm:t>
    </dgm:pt>
    <dgm:pt modelId="{9B8B24E2-3714-40DC-9EBD-C50FD318914B}" type="sibTrans" cxnId="{09C3C43B-F37B-49CE-AF5C-A90DC43661DE}">
      <dgm:prSet/>
      <dgm:spPr/>
      <dgm:t>
        <a:bodyPr/>
        <a:lstStyle/>
        <a:p>
          <a:endParaRPr lang="en-US"/>
        </a:p>
      </dgm:t>
    </dgm:pt>
    <dgm:pt modelId="{302E7B8D-CC04-4942-B574-83151F042E63}">
      <dgm:prSet/>
      <dgm:spPr/>
      <dgm:t>
        <a:bodyPr/>
        <a:lstStyle/>
        <a:p>
          <a:r>
            <a:rPr lang="en-US"/>
            <a:t>Case study: HDAC inhibitors</a:t>
          </a:r>
        </a:p>
      </dgm:t>
    </dgm:pt>
    <dgm:pt modelId="{6B9DFB89-C112-436E-BA30-84ED5EB03583}" type="parTrans" cxnId="{A0F49F09-6292-46BA-9707-E8F183570DFE}">
      <dgm:prSet/>
      <dgm:spPr/>
      <dgm:t>
        <a:bodyPr/>
        <a:lstStyle/>
        <a:p>
          <a:endParaRPr lang="en-US"/>
        </a:p>
      </dgm:t>
    </dgm:pt>
    <dgm:pt modelId="{4AFCF320-01E0-4E55-A59D-9CFCE9CC6726}" type="sibTrans" cxnId="{A0F49F09-6292-46BA-9707-E8F183570DFE}">
      <dgm:prSet/>
      <dgm:spPr/>
      <dgm:t>
        <a:bodyPr/>
        <a:lstStyle/>
        <a:p>
          <a:endParaRPr lang="en-US"/>
        </a:p>
      </dgm:t>
    </dgm:pt>
    <dgm:pt modelId="{08D97442-7A9C-4267-9DBC-FED29A9DBF35}" type="pres">
      <dgm:prSet presAssocID="{A3451619-207D-4353-BC47-2A9345D64326}" presName="vert0" presStyleCnt="0">
        <dgm:presLayoutVars>
          <dgm:dir/>
          <dgm:animOne val="branch"/>
          <dgm:animLvl val="lvl"/>
        </dgm:presLayoutVars>
      </dgm:prSet>
      <dgm:spPr/>
    </dgm:pt>
    <dgm:pt modelId="{2C9871E1-620A-4B36-8530-2F28B41C52A5}" type="pres">
      <dgm:prSet presAssocID="{38335462-54A7-45DE-BA54-18EE7BF777D2}" presName="thickLine" presStyleLbl="alignNode1" presStyleIdx="0" presStyleCnt="4"/>
      <dgm:spPr/>
    </dgm:pt>
    <dgm:pt modelId="{7DA3A7F9-D335-40D0-BABB-E3AF60643689}" type="pres">
      <dgm:prSet presAssocID="{38335462-54A7-45DE-BA54-18EE7BF777D2}" presName="horz1" presStyleCnt="0"/>
      <dgm:spPr/>
    </dgm:pt>
    <dgm:pt modelId="{D279B886-0631-4DAC-B372-E48C9ACDA21C}" type="pres">
      <dgm:prSet presAssocID="{38335462-54A7-45DE-BA54-18EE7BF777D2}" presName="tx1" presStyleLbl="revTx" presStyleIdx="0" presStyleCnt="4"/>
      <dgm:spPr/>
    </dgm:pt>
    <dgm:pt modelId="{1A4325FC-49C8-439E-B345-D2FB6D8CD1AF}" type="pres">
      <dgm:prSet presAssocID="{38335462-54A7-45DE-BA54-18EE7BF777D2}" presName="vert1" presStyleCnt="0"/>
      <dgm:spPr/>
    </dgm:pt>
    <dgm:pt modelId="{BF3FDAE2-BE9B-4407-BD00-0D5F53135935}" type="pres">
      <dgm:prSet presAssocID="{93D937AE-ABBE-4E69-AC55-D384F021F1C0}" presName="thickLine" presStyleLbl="alignNode1" presStyleIdx="1" presStyleCnt="4"/>
      <dgm:spPr/>
    </dgm:pt>
    <dgm:pt modelId="{0FEFA2F3-C817-4461-8155-1C79837E109F}" type="pres">
      <dgm:prSet presAssocID="{93D937AE-ABBE-4E69-AC55-D384F021F1C0}" presName="horz1" presStyleCnt="0"/>
      <dgm:spPr/>
    </dgm:pt>
    <dgm:pt modelId="{40ED1943-F53D-42E6-9C86-B23563218EAD}" type="pres">
      <dgm:prSet presAssocID="{93D937AE-ABBE-4E69-AC55-D384F021F1C0}" presName="tx1" presStyleLbl="revTx" presStyleIdx="1" presStyleCnt="4"/>
      <dgm:spPr/>
    </dgm:pt>
    <dgm:pt modelId="{88C5387B-6F25-4596-A6F6-DFEFE2374B0D}" type="pres">
      <dgm:prSet presAssocID="{93D937AE-ABBE-4E69-AC55-D384F021F1C0}" presName="vert1" presStyleCnt="0"/>
      <dgm:spPr/>
    </dgm:pt>
    <dgm:pt modelId="{8C54ECEF-46E4-469C-AF14-CB891C50AFF6}" type="pres">
      <dgm:prSet presAssocID="{B194427E-B99A-4582-B778-F2B075D92047}" presName="thickLine" presStyleLbl="alignNode1" presStyleIdx="2" presStyleCnt="4"/>
      <dgm:spPr/>
    </dgm:pt>
    <dgm:pt modelId="{337D1EB7-4A43-4D19-9088-8A473693958B}" type="pres">
      <dgm:prSet presAssocID="{B194427E-B99A-4582-B778-F2B075D92047}" presName="horz1" presStyleCnt="0"/>
      <dgm:spPr/>
    </dgm:pt>
    <dgm:pt modelId="{702503B1-19FC-4A92-9443-7324A48F3220}" type="pres">
      <dgm:prSet presAssocID="{B194427E-B99A-4582-B778-F2B075D92047}" presName="tx1" presStyleLbl="revTx" presStyleIdx="2" presStyleCnt="4"/>
      <dgm:spPr/>
    </dgm:pt>
    <dgm:pt modelId="{B37E2B58-6B9E-4F0A-8702-55CDA2408B4D}" type="pres">
      <dgm:prSet presAssocID="{B194427E-B99A-4582-B778-F2B075D92047}" presName="vert1" presStyleCnt="0"/>
      <dgm:spPr/>
    </dgm:pt>
    <dgm:pt modelId="{61CE7661-703C-4EA0-9E01-8C200F3007A7}" type="pres">
      <dgm:prSet presAssocID="{302E7B8D-CC04-4942-B574-83151F042E63}" presName="thickLine" presStyleLbl="alignNode1" presStyleIdx="3" presStyleCnt="4"/>
      <dgm:spPr/>
    </dgm:pt>
    <dgm:pt modelId="{3472748C-E167-4F57-AC26-A82E073D5879}" type="pres">
      <dgm:prSet presAssocID="{302E7B8D-CC04-4942-B574-83151F042E63}" presName="horz1" presStyleCnt="0"/>
      <dgm:spPr/>
    </dgm:pt>
    <dgm:pt modelId="{E3523B42-78FE-48F6-B46A-0EFFD05558BA}" type="pres">
      <dgm:prSet presAssocID="{302E7B8D-CC04-4942-B574-83151F042E63}" presName="tx1" presStyleLbl="revTx" presStyleIdx="3" presStyleCnt="4"/>
      <dgm:spPr/>
    </dgm:pt>
    <dgm:pt modelId="{72C9EDF6-68B8-445F-BAB2-FD6E9A4755D4}" type="pres">
      <dgm:prSet presAssocID="{302E7B8D-CC04-4942-B574-83151F042E63}" presName="vert1" presStyleCnt="0"/>
      <dgm:spPr/>
    </dgm:pt>
  </dgm:ptLst>
  <dgm:cxnLst>
    <dgm:cxn modelId="{A0F49F09-6292-46BA-9707-E8F183570DFE}" srcId="{A3451619-207D-4353-BC47-2A9345D64326}" destId="{302E7B8D-CC04-4942-B574-83151F042E63}" srcOrd="3" destOrd="0" parTransId="{6B9DFB89-C112-436E-BA30-84ED5EB03583}" sibTransId="{4AFCF320-01E0-4E55-A59D-9CFCE9CC6726}"/>
    <dgm:cxn modelId="{116C3215-623C-4D9C-A9CE-035CC317F4AD}" type="presOf" srcId="{A3451619-207D-4353-BC47-2A9345D64326}" destId="{08D97442-7A9C-4267-9DBC-FED29A9DBF35}" srcOrd="0" destOrd="0" presId="urn:microsoft.com/office/officeart/2008/layout/LinedList"/>
    <dgm:cxn modelId="{627FE415-0E74-4C6D-8A27-5657B280F287}" srcId="{A3451619-207D-4353-BC47-2A9345D64326}" destId="{93D937AE-ABBE-4E69-AC55-D384F021F1C0}" srcOrd="1" destOrd="0" parTransId="{542D2482-4A2F-4769-9D47-3437EBD1DA8B}" sibTransId="{DFA343E1-CC12-42DB-8835-A4E9FB8D2016}"/>
    <dgm:cxn modelId="{2EF22D24-6C44-406C-88C4-033FDCFC00D1}" type="presOf" srcId="{B194427E-B99A-4582-B778-F2B075D92047}" destId="{702503B1-19FC-4A92-9443-7324A48F3220}" srcOrd="0" destOrd="0" presId="urn:microsoft.com/office/officeart/2008/layout/LinedList"/>
    <dgm:cxn modelId="{09C3C43B-F37B-49CE-AF5C-A90DC43661DE}" srcId="{A3451619-207D-4353-BC47-2A9345D64326}" destId="{B194427E-B99A-4582-B778-F2B075D92047}" srcOrd="2" destOrd="0" parTransId="{06454776-9290-48DC-B955-6EC1DFE4CAA1}" sibTransId="{9B8B24E2-3714-40DC-9EBD-C50FD318914B}"/>
    <dgm:cxn modelId="{040EB73C-2DDB-4154-972A-48081CA1D34A}" type="presOf" srcId="{302E7B8D-CC04-4942-B574-83151F042E63}" destId="{E3523B42-78FE-48F6-B46A-0EFFD05558BA}" srcOrd="0" destOrd="0" presId="urn:microsoft.com/office/officeart/2008/layout/LinedList"/>
    <dgm:cxn modelId="{C897E1AA-966F-4A53-A74B-0608399B17EE}" srcId="{A3451619-207D-4353-BC47-2A9345D64326}" destId="{38335462-54A7-45DE-BA54-18EE7BF777D2}" srcOrd="0" destOrd="0" parTransId="{DD9B558E-32EB-45B2-9BBE-EA8ED929C891}" sibTransId="{507A4A43-8822-476A-8A3A-35ED335A401D}"/>
    <dgm:cxn modelId="{DDF2FCDF-4296-403C-A212-13BB2C56D5B1}" type="presOf" srcId="{93D937AE-ABBE-4E69-AC55-D384F021F1C0}" destId="{40ED1943-F53D-42E6-9C86-B23563218EAD}" srcOrd="0" destOrd="0" presId="urn:microsoft.com/office/officeart/2008/layout/LinedList"/>
    <dgm:cxn modelId="{13F9BFE6-3FAB-4C6D-857F-4B7EAEF57D46}" type="presOf" srcId="{38335462-54A7-45DE-BA54-18EE7BF777D2}" destId="{D279B886-0631-4DAC-B372-E48C9ACDA21C}" srcOrd="0" destOrd="0" presId="urn:microsoft.com/office/officeart/2008/layout/LinedList"/>
    <dgm:cxn modelId="{A9CA4F03-ED2C-4FA3-8DAB-F4F84E5F3898}" type="presParOf" srcId="{08D97442-7A9C-4267-9DBC-FED29A9DBF35}" destId="{2C9871E1-620A-4B36-8530-2F28B41C52A5}" srcOrd="0" destOrd="0" presId="urn:microsoft.com/office/officeart/2008/layout/LinedList"/>
    <dgm:cxn modelId="{1A01C693-6949-459D-BCAB-E55D574B1975}" type="presParOf" srcId="{08D97442-7A9C-4267-9DBC-FED29A9DBF35}" destId="{7DA3A7F9-D335-40D0-BABB-E3AF60643689}" srcOrd="1" destOrd="0" presId="urn:microsoft.com/office/officeart/2008/layout/LinedList"/>
    <dgm:cxn modelId="{1EC34F13-7796-441E-8527-23B9DA002269}" type="presParOf" srcId="{7DA3A7F9-D335-40D0-BABB-E3AF60643689}" destId="{D279B886-0631-4DAC-B372-E48C9ACDA21C}" srcOrd="0" destOrd="0" presId="urn:microsoft.com/office/officeart/2008/layout/LinedList"/>
    <dgm:cxn modelId="{91D83B44-66D1-43B4-843F-99AB09336453}" type="presParOf" srcId="{7DA3A7F9-D335-40D0-BABB-E3AF60643689}" destId="{1A4325FC-49C8-439E-B345-D2FB6D8CD1AF}" srcOrd="1" destOrd="0" presId="urn:microsoft.com/office/officeart/2008/layout/LinedList"/>
    <dgm:cxn modelId="{35A88133-3DF0-41AA-9C59-CEF6A78A1714}" type="presParOf" srcId="{08D97442-7A9C-4267-9DBC-FED29A9DBF35}" destId="{BF3FDAE2-BE9B-4407-BD00-0D5F53135935}" srcOrd="2" destOrd="0" presId="urn:microsoft.com/office/officeart/2008/layout/LinedList"/>
    <dgm:cxn modelId="{8BBDC228-574D-4D0B-BBE5-B0E4093E9221}" type="presParOf" srcId="{08D97442-7A9C-4267-9DBC-FED29A9DBF35}" destId="{0FEFA2F3-C817-4461-8155-1C79837E109F}" srcOrd="3" destOrd="0" presId="urn:microsoft.com/office/officeart/2008/layout/LinedList"/>
    <dgm:cxn modelId="{00652496-9ED9-4EEC-AE30-F96B277F46CE}" type="presParOf" srcId="{0FEFA2F3-C817-4461-8155-1C79837E109F}" destId="{40ED1943-F53D-42E6-9C86-B23563218EAD}" srcOrd="0" destOrd="0" presId="urn:microsoft.com/office/officeart/2008/layout/LinedList"/>
    <dgm:cxn modelId="{A2F185E4-DD0F-46B4-A26D-4B956AD55E61}" type="presParOf" srcId="{0FEFA2F3-C817-4461-8155-1C79837E109F}" destId="{88C5387B-6F25-4596-A6F6-DFEFE2374B0D}" srcOrd="1" destOrd="0" presId="urn:microsoft.com/office/officeart/2008/layout/LinedList"/>
    <dgm:cxn modelId="{F6A034EF-A67C-42E2-A69E-0A9B5D6E8239}" type="presParOf" srcId="{08D97442-7A9C-4267-9DBC-FED29A9DBF35}" destId="{8C54ECEF-46E4-469C-AF14-CB891C50AFF6}" srcOrd="4" destOrd="0" presId="urn:microsoft.com/office/officeart/2008/layout/LinedList"/>
    <dgm:cxn modelId="{8658A5E1-3FC3-4DE4-B37A-B144F8A43E80}" type="presParOf" srcId="{08D97442-7A9C-4267-9DBC-FED29A9DBF35}" destId="{337D1EB7-4A43-4D19-9088-8A473693958B}" srcOrd="5" destOrd="0" presId="urn:microsoft.com/office/officeart/2008/layout/LinedList"/>
    <dgm:cxn modelId="{E75358BB-5E9E-4152-A4F9-2A62F6271385}" type="presParOf" srcId="{337D1EB7-4A43-4D19-9088-8A473693958B}" destId="{702503B1-19FC-4A92-9443-7324A48F3220}" srcOrd="0" destOrd="0" presId="urn:microsoft.com/office/officeart/2008/layout/LinedList"/>
    <dgm:cxn modelId="{CE5AA622-260A-4731-9A6F-9775D395B6CB}" type="presParOf" srcId="{337D1EB7-4A43-4D19-9088-8A473693958B}" destId="{B37E2B58-6B9E-4F0A-8702-55CDA2408B4D}" srcOrd="1" destOrd="0" presId="urn:microsoft.com/office/officeart/2008/layout/LinedList"/>
    <dgm:cxn modelId="{9C223436-9065-4EB9-8CF9-E595847B4C50}" type="presParOf" srcId="{08D97442-7A9C-4267-9DBC-FED29A9DBF35}" destId="{61CE7661-703C-4EA0-9E01-8C200F3007A7}" srcOrd="6" destOrd="0" presId="urn:microsoft.com/office/officeart/2008/layout/LinedList"/>
    <dgm:cxn modelId="{C9CF1FB5-5992-4633-93A1-A2C9743D82EF}" type="presParOf" srcId="{08D97442-7A9C-4267-9DBC-FED29A9DBF35}" destId="{3472748C-E167-4F57-AC26-A82E073D5879}" srcOrd="7" destOrd="0" presId="urn:microsoft.com/office/officeart/2008/layout/LinedList"/>
    <dgm:cxn modelId="{9CB0AF30-78E6-47A5-877E-CBCA5D341332}" type="presParOf" srcId="{3472748C-E167-4F57-AC26-A82E073D5879}" destId="{E3523B42-78FE-48F6-B46A-0EFFD05558BA}" srcOrd="0" destOrd="0" presId="urn:microsoft.com/office/officeart/2008/layout/LinedList"/>
    <dgm:cxn modelId="{5793DDB5-28BC-4391-B746-AB8D7D285A46}" type="presParOf" srcId="{3472748C-E167-4F57-AC26-A82E073D5879}" destId="{72C9EDF6-68B8-445F-BAB2-FD6E9A4755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871E1-620A-4B36-8530-2F28B41C52A5}">
      <dsp:nvSpPr>
        <dsp:cNvPr id="0" name=""/>
        <dsp:cNvSpPr/>
      </dsp:nvSpPr>
      <dsp:spPr>
        <a:xfrm>
          <a:off x="0" y="0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9B886-0631-4DAC-B372-E48C9ACDA21C}">
      <dsp:nvSpPr>
        <dsp:cNvPr id="0" name=""/>
        <dsp:cNvSpPr/>
      </dsp:nvSpPr>
      <dsp:spPr>
        <a:xfrm>
          <a:off x="0" y="0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/>
            <a:t>Overview:</a:t>
          </a:r>
          <a:endParaRPr lang="en-US" sz="3800" kern="1200"/>
        </a:p>
      </dsp:txBody>
      <dsp:txXfrm>
        <a:off x="0" y="0"/>
        <a:ext cx="4718785" cy="1382683"/>
      </dsp:txXfrm>
    </dsp:sp>
    <dsp:sp modelId="{BF3FDAE2-BE9B-4407-BD00-0D5F53135935}">
      <dsp:nvSpPr>
        <dsp:cNvPr id="0" name=""/>
        <dsp:cNvSpPr/>
      </dsp:nvSpPr>
      <dsp:spPr>
        <a:xfrm>
          <a:off x="0" y="1382683"/>
          <a:ext cx="471878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D1943-F53D-42E6-9C86-B23563218EAD}">
      <dsp:nvSpPr>
        <dsp:cNvPr id="0" name=""/>
        <dsp:cNvSpPr/>
      </dsp:nvSpPr>
      <dsp:spPr>
        <a:xfrm>
          <a:off x="0" y="1382683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Introduction to rational drug design</a:t>
          </a:r>
        </a:p>
      </dsp:txBody>
      <dsp:txXfrm>
        <a:off x="0" y="1382683"/>
        <a:ext cx="4718785" cy="1382683"/>
      </dsp:txXfrm>
    </dsp:sp>
    <dsp:sp modelId="{8C54ECEF-46E4-469C-AF14-CB891C50AFF6}">
      <dsp:nvSpPr>
        <dsp:cNvPr id="0" name=""/>
        <dsp:cNvSpPr/>
      </dsp:nvSpPr>
      <dsp:spPr>
        <a:xfrm>
          <a:off x="0" y="2765367"/>
          <a:ext cx="471878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2503B1-19FC-4A92-9443-7324A48F3220}">
      <dsp:nvSpPr>
        <dsp:cNvPr id="0" name=""/>
        <dsp:cNvSpPr/>
      </dsp:nvSpPr>
      <dsp:spPr>
        <a:xfrm>
          <a:off x="0" y="2765367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Drug Discovery steps</a:t>
          </a:r>
        </a:p>
      </dsp:txBody>
      <dsp:txXfrm>
        <a:off x="0" y="2765367"/>
        <a:ext cx="4718785" cy="1382683"/>
      </dsp:txXfrm>
    </dsp:sp>
    <dsp:sp modelId="{61CE7661-703C-4EA0-9E01-8C200F3007A7}">
      <dsp:nvSpPr>
        <dsp:cNvPr id="0" name=""/>
        <dsp:cNvSpPr/>
      </dsp:nvSpPr>
      <dsp:spPr>
        <a:xfrm>
          <a:off x="0" y="4148051"/>
          <a:ext cx="471878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23B42-78FE-48F6-B46A-0EFFD05558BA}">
      <dsp:nvSpPr>
        <dsp:cNvPr id="0" name=""/>
        <dsp:cNvSpPr/>
      </dsp:nvSpPr>
      <dsp:spPr>
        <a:xfrm>
          <a:off x="0" y="4148051"/>
          <a:ext cx="4718785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Case study: HDAC inhibitors</a:t>
          </a:r>
        </a:p>
      </dsp:txBody>
      <dsp:txXfrm>
        <a:off x="0" y="4148051"/>
        <a:ext cx="4718785" cy="1382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560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→ Introduce rational drug design concept.</a:t>
            </a:r>
          </a:p>
          <a:p>
            <a:r>
              <a:rPr dirty="0"/>
              <a:t>→ Outline seminar sections and learning goals.</a:t>
            </a:r>
          </a:p>
          <a:p>
            <a:r>
              <a:rPr dirty="0"/>
              <a:t>→ Emphasize integration of chemistry, biology, and pharmacology.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Describe binding interactions inside HDAC pocket.</a:t>
            </a:r>
          </a:p>
          <a:p>
            <a:r>
              <a:t>→ Note key residues (Asp, His, Tyr, Phe).</a:t>
            </a:r>
          </a:p>
          <a:p>
            <a:r>
              <a:t>→ Emphasize Zn2+ coordination and hydrophobic fit.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4195904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Present SAHA’s structure and features.</a:t>
            </a:r>
          </a:p>
          <a:p>
            <a:r>
              <a:t>→ Note hydroxamate ZBG advantage and drawback.</a:t>
            </a:r>
          </a:p>
          <a:p>
            <a:r>
              <a:t>→ Highlight non-selectivity problem.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261660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Discuss common ZBG types and their selectivity.</a:t>
            </a:r>
          </a:p>
          <a:p>
            <a:r>
              <a:t>→ Mention oxadiazole as stable alternative to hydroxamate.</a:t>
            </a:r>
          </a:p>
          <a:p>
            <a:r>
              <a:t>→ Highlight structure–activity trade-offs.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Explain linker’s role in geometry and binding orientation.</a:t>
            </a:r>
          </a:p>
          <a:p>
            <a:r>
              <a:t>→ Compare aliphatic vs aromatic linkers.</a:t>
            </a:r>
          </a:p>
          <a:p>
            <a:r>
              <a:t>→ Stress optimal distance for Zn2+ coordination.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Cap group drives isoform selectivity.</a:t>
            </a:r>
          </a:p>
          <a:p>
            <a:r>
              <a:t>→ Mention bulky caps favor HDAC6.</a:t>
            </a:r>
          </a:p>
          <a:p>
            <a:r>
              <a:t>→ Example: heteroaromatic caps improve binding surface complementarity.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Summarize SAR preferences by HDAC class.</a:t>
            </a:r>
          </a:p>
          <a:p>
            <a:r>
              <a:t>→ Emphasize design rules for each isoform.</a:t>
            </a:r>
          </a:p>
          <a:p>
            <a:r>
              <a:t>→ Mention importance of physicochemical balance.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Recap SAR outcomes: potency, selectivity, ADME.</a:t>
            </a:r>
          </a:p>
          <a:p>
            <a:r>
              <a:t>→ Reinforce the goal of rational structural tuning.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Outline ADME assessment.</a:t>
            </a:r>
          </a:p>
          <a:p>
            <a:r>
              <a:t>→ Mention Lipinski criteria, logP, TPSA.</a:t>
            </a:r>
          </a:p>
          <a:p>
            <a:r>
              <a:t>→ Discuss early toxicity prediction importance.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Summarize presentation.</a:t>
            </a:r>
          </a:p>
          <a:p>
            <a:r>
              <a:t>→ Highlight SAR’s central role.</a:t>
            </a:r>
          </a:p>
          <a:p>
            <a:r>
              <a:t>→ Reinforce HDAC inhibitors as case study of rational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Cite real references.</a:t>
            </a:r>
          </a:p>
          <a:p>
            <a:r>
              <a:t>→ Encourage further reading for detailed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Hit rate = the percentage of tested compounds that are identified as “hits.” Example:</a:t>
            </a:r>
          </a:p>
          <a:p>
            <a:r>
              <a:rPr lang="en-US" dirty="0"/>
              <a:t>150 selected compounds from 3,000 docked → </a:t>
            </a:r>
            <a:r>
              <a:rPr lang="en-US" b="1" dirty="0"/>
              <a:t>5% hit rate</a:t>
            </a:r>
            <a:endParaRPr lang="en-US" dirty="0"/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→ Walk through discovery pipeline stages.</a:t>
            </a:r>
          </a:p>
          <a:p>
            <a:r>
              <a:rPr dirty="0"/>
              <a:t>→ Mention feedback between computational and experimental steps.</a:t>
            </a:r>
          </a:p>
          <a:p>
            <a:r>
              <a:rPr dirty="0"/>
              <a:t>→ Give examples: Imatinib, Oseltamivir.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Define target identification and validation.</a:t>
            </a:r>
          </a:p>
          <a:p>
            <a:r>
              <a:t>→ Explain genomic/proteomic tools.</a:t>
            </a:r>
          </a:p>
          <a:p>
            <a:r>
              <a:t>→ Use HDAC2 as example of cancer-related epigenetic enzyme.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Fragments bind to the target with low affinity but high ligand efficiency. These fragments are then chemically optimized or linked to generate more potent and selective compounds.</a:t>
            </a:r>
          </a:p>
          <a:p>
            <a:r>
              <a:rPr lang="en-US" b="1" dirty="0"/>
              <a:t>Advantages:</a:t>
            </a:r>
            <a:endParaRPr lang="en-US" dirty="0"/>
          </a:p>
          <a:p>
            <a:r>
              <a:rPr lang="en-US" dirty="0"/>
              <a:t>Higher hit rates</a:t>
            </a:r>
          </a:p>
          <a:p>
            <a:r>
              <a:rPr lang="en-US" dirty="0"/>
              <a:t>Improved selectivity</a:t>
            </a:r>
          </a:p>
          <a:p>
            <a:r>
              <a:rPr lang="en-US" dirty="0"/>
              <a:t>----Virtual and ligand-based screening are </a:t>
            </a:r>
            <a:r>
              <a:rPr lang="en-US" b="1" dirty="0"/>
              <a:t>computational approaches</a:t>
            </a:r>
            <a:r>
              <a:rPr lang="en-US" dirty="0"/>
              <a:t> used to prioritize compounds before experimental testing.</a:t>
            </a:r>
          </a:p>
          <a:p>
            <a:r>
              <a:rPr lang="en-US" b="1" dirty="0"/>
              <a:t>Explanation:</a:t>
            </a:r>
            <a:br>
              <a:rPr lang="en-US" dirty="0"/>
            </a:br>
            <a:r>
              <a:rPr lang="en-US" dirty="0"/>
              <a:t>Virtual screening predicts how compounds interact with the target using molecular docking, while ligand-based screening identifies compounds with similar features to known active molecules. These methods reduce time, cost, and experimental workload.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Define SAR concept.</a:t>
            </a:r>
          </a:p>
          <a:p>
            <a:r>
              <a:t>→ Explain why understanding structural influence is key.</a:t>
            </a:r>
          </a:p>
          <a:p>
            <a:r>
              <a:t>→ Note relation to lead optimization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Describe iterative SAR workflow: modify–test–analyze.</a:t>
            </a:r>
          </a:p>
          <a:p>
            <a:r>
              <a:t>→ Emphasize systematic approach and property balancing.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Highlight four SAR factors: electronic, steric, hydrophobic, conformational.</a:t>
            </a:r>
          </a:p>
          <a:p>
            <a:r>
              <a:t>→ Relate to how substituent changes affect potency.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→ Introduce HDAC inhibitor pharmacophore model.</a:t>
            </a:r>
          </a:p>
          <a:p>
            <a:r>
              <a:t>→ Explain why each region matters (ZBG, linker, cap).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9B999-8E5A-4B13-7B3F-325C0991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</a:t>
            </a:r>
            <a:endParaRPr lang="en-US" dirty="0"/>
          </a:p>
        </p:txBody>
      </p:sp>
      <p:pic>
        <p:nvPicPr>
          <p:cNvPr id="5" name="Content Placeholder 4" descr="A poster for a drug design&#10;&#10;AI-generated content may be incorrect.">
            <a:extLst>
              <a:ext uri="{FF2B5EF4-FFF2-40B4-BE49-F238E27FC236}">
                <a16:creationId xmlns:a16="http://schemas.microsoft.com/office/drawing/2014/main" id="{636A76A6-FD90-1426-FE49-2BD0A09DB5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4691"/>
            <a:ext cx="9144000" cy="67333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5E4972E-6EF9-47F1-E838-2D5D59E38A2E}"/>
              </a:ext>
            </a:extLst>
          </p:cNvPr>
          <p:cNvSpPr/>
          <p:nvPr/>
        </p:nvSpPr>
        <p:spPr>
          <a:xfrm>
            <a:off x="5514109" y="4378036"/>
            <a:ext cx="3366655" cy="13438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9CFEE5-5DEF-7C03-94B7-88E03EAFD0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2363" y="3429000"/>
            <a:ext cx="3366655" cy="134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390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Principles of SAR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b="1" dirty="0"/>
              <a:t>1. Electronic Effects: </a:t>
            </a:r>
            <a:r>
              <a:rPr dirty="0"/>
              <a:t>Influence of donor/withdrawing groups on reactivity and binding.</a:t>
            </a:r>
          </a:p>
          <a:p>
            <a:pPr marL="0" indent="0">
              <a:buNone/>
            </a:pPr>
            <a:r>
              <a:rPr b="1" dirty="0"/>
              <a:t>2. Steric Effects: </a:t>
            </a:r>
            <a:r>
              <a:rPr dirty="0">
                <a:solidFill>
                  <a:srgbClr val="00B0F0"/>
                </a:solidFill>
              </a:rPr>
              <a:t>Shape</a:t>
            </a:r>
            <a:r>
              <a:rPr dirty="0"/>
              <a:t> and </a:t>
            </a:r>
            <a:r>
              <a:rPr dirty="0">
                <a:solidFill>
                  <a:srgbClr val="00B0F0"/>
                </a:solidFill>
              </a:rPr>
              <a:t>bulk</a:t>
            </a:r>
            <a:r>
              <a:rPr dirty="0"/>
              <a:t> affecting fit in the binding pocket.</a:t>
            </a:r>
          </a:p>
          <a:p>
            <a:pPr marL="0" indent="0">
              <a:buNone/>
            </a:pPr>
            <a:r>
              <a:rPr b="1" dirty="0"/>
              <a:t>3. Hydrophobic/Hydrophilic Balance: </a:t>
            </a:r>
            <a:r>
              <a:rPr dirty="0"/>
              <a:t>Affects </a:t>
            </a:r>
            <a:r>
              <a:rPr dirty="0">
                <a:solidFill>
                  <a:srgbClr val="00B0F0"/>
                </a:solidFill>
              </a:rPr>
              <a:t>solubility</a:t>
            </a:r>
            <a:r>
              <a:rPr dirty="0"/>
              <a:t> and membrane </a:t>
            </a:r>
            <a:r>
              <a:rPr dirty="0">
                <a:solidFill>
                  <a:srgbClr val="00B0F0"/>
                </a:solidFill>
              </a:rPr>
              <a:t>permeability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/>
              <a:t>4. Conformational Flexibility: </a:t>
            </a:r>
            <a:r>
              <a:rPr dirty="0"/>
              <a:t>Determines </a:t>
            </a:r>
            <a:r>
              <a:rPr dirty="0">
                <a:solidFill>
                  <a:srgbClr val="00B0F0"/>
                </a:solidFill>
              </a:rPr>
              <a:t>binding efficiency </a:t>
            </a:r>
            <a:r>
              <a:rPr dirty="0"/>
              <a:t>and </a:t>
            </a:r>
            <a:r>
              <a:rPr dirty="0">
                <a:solidFill>
                  <a:srgbClr val="00B0F0"/>
                </a:solidFill>
              </a:rPr>
              <a:t>stability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5CEAB6-2852-17C4-5F73-349C36D4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 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F983C-8D99-7492-EFE5-B544554C0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</a:t>
            </a:r>
          </a:p>
        </p:txBody>
      </p:sp>
    </p:spTree>
    <p:extLst>
      <p:ext uri="{BB962C8B-B14F-4D97-AF65-F5344CB8AC3E}">
        <p14:creationId xmlns:p14="http://schemas.microsoft.com/office/powerpoint/2010/main" val="131996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SAR in HDAC Inhibitor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320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b="1" dirty="0">
                <a:solidFill>
                  <a:schemeClr val="tx2"/>
                </a:solidFill>
              </a:rPr>
              <a:t>HDAC inhibitors </a:t>
            </a:r>
            <a:r>
              <a:rPr dirty="0"/>
              <a:t>consist of three key regions:</a:t>
            </a:r>
          </a:p>
          <a:p>
            <a:pPr marL="0" indent="0">
              <a:buNone/>
            </a:pPr>
            <a:r>
              <a:rPr dirty="0"/>
              <a:t>1. Zinc-binding group (ZBG)</a:t>
            </a:r>
          </a:p>
          <a:p>
            <a:pPr marL="0" indent="0">
              <a:buNone/>
            </a:pPr>
            <a:r>
              <a:rPr dirty="0"/>
              <a:t>2. Linker</a:t>
            </a:r>
          </a:p>
          <a:p>
            <a:pPr marL="0" indent="0">
              <a:buNone/>
            </a:pPr>
            <a:r>
              <a:rPr dirty="0"/>
              <a:t>3. Cap group</a:t>
            </a:r>
          </a:p>
          <a:p>
            <a:endParaRPr dirty="0"/>
          </a:p>
          <a:p>
            <a:r>
              <a:rPr dirty="0"/>
              <a:t>Each region contributes to </a:t>
            </a:r>
            <a:r>
              <a:rPr b="1" dirty="0"/>
              <a:t>selectivity</a:t>
            </a:r>
            <a:r>
              <a:rPr dirty="0"/>
              <a:t> and </a:t>
            </a:r>
            <a:r>
              <a:rPr b="1" dirty="0"/>
              <a:t>activity</a:t>
            </a:r>
            <a:r>
              <a:rPr dirty="0"/>
              <a:t> toward HDAC isoforms.</a:t>
            </a:r>
          </a:p>
        </p:txBody>
      </p:sp>
      <p:pic>
        <p:nvPicPr>
          <p:cNvPr id="1026" name="Picture 2" descr="Full article: Recent Advances in Nanomedicine-Based Delivery of Histone  Deacetylase Inhibitors for Cancer Therapy">
            <a:extLst>
              <a:ext uri="{FF2B5EF4-FFF2-40B4-BE49-F238E27FC236}">
                <a16:creationId xmlns:a16="http://schemas.microsoft.com/office/drawing/2014/main" id="{A0D49565-1E31-5A4C-CD56-DCA14446C9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871" y="4932219"/>
            <a:ext cx="5619750" cy="172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Binding Interaction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/>
              <a:t>Interactions:</a:t>
            </a:r>
          </a:p>
          <a:p>
            <a:pPr marL="0" indent="0">
              <a:buNone/>
            </a:pPr>
            <a:r>
              <a:rPr dirty="0"/>
              <a:t>- Zn²⁺ coordination by ZBG</a:t>
            </a:r>
          </a:p>
          <a:p>
            <a:pPr marL="0" indent="0">
              <a:buNone/>
            </a:pPr>
            <a:r>
              <a:rPr dirty="0"/>
              <a:t>- H-bonding with Asp and His residues</a:t>
            </a:r>
          </a:p>
          <a:p>
            <a:pPr marL="0" indent="0">
              <a:buNone/>
            </a:pPr>
            <a:r>
              <a:rPr dirty="0"/>
              <a:t>- π–π stacking with phenylalanine and tyrosine</a:t>
            </a:r>
          </a:p>
          <a:p>
            <a:pPr marL="0" indent="0">
              <a:buNone/>
            </a:pPr>
            <a:r>
              <a:rPr dirty="0"/>
              <a:t>- Hydrophobic channel occupancy by linker.</a:t>
            </a:r>
          </a:p>
        </p:txBody>
      </p:sp>
    </p:spTree>
    <p:extLst>
      <p:ext uri="{BB962C8B-B14F-4D97-AF65-F5344CB8AC3E}">
        <p14:creationId xmlns:p14="http://schemas.microsoft.com/office/powerpoint/2010/main" val="128870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038C9-99C4-0EEE-D36C-2006FB10E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</a:t>
            </a:r>
            <a:endParaRPr lang="en-US" dirty="0"/>
          </a:p>
        </p:txBody>
      </p:sp>
      <p:pic>
        <p:nvPicPr>
          <p:cNvPr id="9" name="Content Placeholder 8" descr="A diagram of a structure&#10;&#10;AI-generated content may be incorrect.">
            <a:extLst>
              <a:ext uri="{FF2B5EF4-FFF2-40B4-BE49-F238E27FC236}">
                <a16:creationId xmlns:a16="http://schemas.microsoft.com/office/drawing/2014/main" id="{29AC2FD8-8505-CECC-B512-C5D043E061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3564" y="554182"/>
            <a:ext cx="7883236" cy="555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51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SAHA (Vorinostat)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FDA-approved HDAC inhibitor for cutaneous T-cell lymphoma.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Features:</a:t>
            </a:r>
          </a:p>
          <a:p>
            <a:pPr marL="0" indent="0">
              <a:buNone/>
            </a:pPr>
            <a:r>
              <a:rPr dirty="0"/>
              <a:t>- Hydroxamate ZBG</a:t>
            </a:r>
          </a:p>
          <a:p>
            <a:pPr marL="0" indent="0">
              <a:buNone/>
            </a:pPr>
            <a:r>
              <a:rPr dirty="0"/>
              <a:t>- Flexible aliphatic linker</a:t>
            </a:r>
          </a:p>
          <a:p>
            <a:pPr marL="0" indent="0">
              <a:buNone/>
            </a:pPr>
            <a:r>
              <a:rPr dirty="0"/>
              <a:t>- Aromatic cap group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b="1" dirty="0"/>
              <a:t>Limitation: </a:t>
            </a:r>
            <a:r>
              <a:rPr dirty="0">
                <a:solidFill>
                  <a:srgbClr val="FF0000"/>
                </a:solidFill>
              </a:rPr>
              <a:t>Non-selective</a:t>
            </a:r>
            <a:r>
              <a:rPr dirty="0"/>
              <a:t> and prone to </a:t>
            </a:r>
            <a:r>
              <a:rPr dirty="0">
                <a:solidFill>
                  <a:srgbClr val="FF0000"/>
                </a:solidFill>
              </a:rPr>
              <a:t>metabolic instability.</a:t>
            </a:r>
          </a:p>
        </p:txBody>
      </p:sp>
    </p:spTree>
    <p:extLst>
      <p:ext uri="{BB962C8B-B14F-4D97-AF65-F5344CB8AC3E}">
        <p14:creationId xmlns:p14="http://schemas.microsoft.com/office/powerpoint/2010/main" val="3983737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Zinc-Binding Group (ZBG) </a:t>
            </a:r>
            <a:r>
              <a:rPr b="1" dirty="0">
                <a:solidFill>
                  <a:srgbClr val="7030A0"/>
                </a:solidFill>
              </a:rPr>
              <a:t>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Common ZBGs:</a:t>
            </a:r>
          </a:p>
          <a:p>
            <a:pPr marL="0" indent="0">
              <a:buNone/>
            </a:pPr>
            <a:r>
              <a:rPr b="1" dirty="0"/>
              <a:t>- Hydroxamate</a:t>
            </a:r>
            <a:r>
              <a:rPr dirty="0"/>
              <a:t>: Strong Zn²⁺ chelator (used in SAHA)</a:t>
            </a:r>
          </a:p>
          <a:p>
            <a:pPr marL="0" indent="0">
              <a:buNone/>
            </a:pPr>
            <a:r>
              <a:rPr b="1" dirty="0"/>
              <a:t>-</a:t>
            </a:r>
            <a:r>
              <a:rPr dirty="0"/>
              <a:t> </a:t>
            </a:r>
            <a:r>
              <a:rPr b="1" dirty="0"/>
              <a:t>Benzamide</a:t>
            </a:r>
            <a:r>
              <a:rPr dirty="0"/>
              <a:t>: Selective for class I HDACs</a:t>
            </a:r>
          </a:p>
          <a:p>
            <a:pPr marL="0" indent="0">
              <a:buNone/>
            </a:pPr>
            <a:r>
              <a:rPr b="1" dirty="0"/>
              <a:t>- Oxadiazole and thiol</a:t>
            </a:r>
            <a:r>
              <a:rPr dirty="0"/>
              <a:t>: Alternative ZBGs improving metabolic stability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Example: Replacing hydroxamate with oxadiazole </a:t>
            </a:r>
            <a:r>
              <a:rPr dirty="0">
                <a:solidFill>
                  <a:srgbClr val="FF0000"/>
                </a:solidFill>
              </a:rPr>
              <a:t>enhances</a:t>
            </a:r>
            <a:r>
              <a:rPr dirty="0"/>
              <a:t> </a:t>
            </a:r>
            <a:r>
              <a:rPr dirty="0">
                <a:solidFill>
                  <a:srgbClr val="FF0000"/>
                </a:solidFill>
              </a:rPr>
              <a:t>selectivity and reduces toxicity.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Linker Region in HDAC Inhibitors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The linker determines the distance between ZBG and cap group.</a:t>
            </a:r>
          </a:p>
          <a:p>
            <a:pPr marL="0" indent="0">
              <a:buNone/>
            </a:pPr>
            <a:r>
              <a:rPr dirty="0"/>
              <a:t>SAR Notes: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b="1" dirty="0">
                <a:solidFill>
                  <a:srgbClr val="7030A0"/>
                </a:solidFill>
              </a:rPr>
              <a:t>Aliphatic linkers </a:t>
            </a:r>
            <a:r>
              <a:rPr dirty="0"/>
              <a:t>improve flexibility.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b="1" dirty="0">
                <a:solidFill>
                  <a:srgbClr val="7030A0"/>
                </a:solidFill>
              </a:rPr>
              <a:t>Aromatic linkers </a:t>
            </a:r>
            <a:r>
              <a:rPr dirty="0"/>
              <a:t>enhance π–π stacking.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b="1" dirty="0"/>
              <a:t>Optimal length ensures correct positioning of ZBG near Zn²⁺ site.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Cap Group Modification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331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Cap group interacts with the </a:t>
            </a:r>
            <a:r>
              <a:rPr dirty="0">
                <a:solidFill>
                  <a:srgbClr val="7030A0"/>
                </a:solidFill>
              </a:rPr>
              <a:t>rim of the HDAC active site.</a:t>
            </a:r>
          </a:p>
          <a:p>
            <a:pPr marL="0" indent="0">
              <a:buNone/>
            </a:pPr>
            <a:endParaRPr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dirty="0"/>
              <a:t>- Example: Incorporating heteroaromatic rings increases isoform selectivity.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SAR Trends Across HDAC Isoforms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Class I (HDAC1,2,3): Prefer planar aromatic caps and polar ZBGs.</a:t>
            </a:r>
          </a:p>
          <a:p>
            <a:pPr marL="0" indent="0">
              <a:buNone/>
            </a:pPr>
            <a:r>
              <a:rPr dirty="0"/>
              <a:t>• Class </a:t>
            </a:r>
            <a:r>
              <a:rPr dirty="0" err="1"/>
              <a:t>IIa</a:t>
            </a:r>
            <a:r>
              <a:rPr dirty="0"/>
              <a:t> (HDAC4,5,7,9): Require bulky hydrophobic caps.</a:t>
            </a:r>
          </a:p>
          <a:p>
            <a:pPr marL="0" indent="0">
              <a:buNone/>
            </a:pPr>
            <a:r>
              <a:rPr dirty="0"/>
              <a:t>• Class IIb (HDAC6,10): Need long linkers and flexible scaffolds.</a:t>
            </a:r>
          </a:p>
          <a:p>
            <a:pPr marL="0" indent="0">
              <a:buNone/>
            </a:pPr>
            <a:r>
              <a:rPr dirty="0"/>
              <a:t>• Class IV (HDAC11): Limited data but sensitive to lipophilicity.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Rational Drug Design in Pharmaceutical Chemistry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D68EF0BF-06B2-CAF8-1D82-AF5019C3AA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035225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SAR Summary – HDAC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Optimized design achieves:</a:t>
            </a:r>
          </a:p>
          <a:p>
            <a:pPr marL="0" indent="0">
              <a:buNone/>
            </a:pPr>
            <a:r>
              <a:rPr dirty="0"/>
              <a:t>- Strong Zn²⁺ </a:t>
            </a:r>
            <a:r>
              <a:rPr b="1" dirty="0"/>
              <a:t>coordination</a:t>
            </a:r>
          </a:p>
          <a:p>
            <a:pPr marL="0" indent="0">
              <a:buNone/>
            </a:pPr>
            <a:r>
              <a:rPr dirty="0"/>
              <a:t>- Favorable hydrophobic and hydrogen-bonding contacts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Balanced </a:t>
            </a:r>
            <a:r>
              <a:rPr lang="en-US" b="1" dirty="0"/>
              <a:t>solubility</a:t>
            </a:r>
            <a:r>
              <a:rPr lang="en-US" dirty="0"/>
              <a:t> and </a:t>
            </a:r>
            <a:r>
              <a:rPr lang="en-US" b="1" dirty="0"/>
              <a:t>permeability</a:t>
            </a:r>
            <a:endParaRPr dirty="0"/>
          </a:p>
          <a:p>
            <a:pPr marL="0" indent="0">
              <a:buNone/>
            </a:pPr>
            <a:r>
              <a:rPr dirty="0"/>
              <a:t>- Enhanced </a:t>
            </a:r>
            <a:r>
              <a:rPr b="1" dirty="0"/>
              <a:t>selectivity</a:t>
            </a:r>
            <a:r>
              <a:rPr dirty="0"/>
              <a:t> (HDAC2 or HDAC6)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631B-D86D-00C7-6714-D188AFD34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  <p:pic>
        <p:nvPicPr>
          <p:cNvPr id="2050" name="Picture 2" descr="2-(Difluoromethyl)-1,3,4-oxadiazoles: The Future of Selective Histone  Deacetylase 6 Modulation? | ACS Pharmacology &amp; Translational Science">
            <a:extLst>
              <a:ext uri="{FF2B5EF4-FFF2-40B4-BE49-F238E27FC236}">
                <a16:creationId xmlns:a16="http://schemas.microsoft.com/office/drawing/2014/main" id="{C4823338-1EB8-9293-8FC7-0EADF8996F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382"/>
          <a:stretch>
            <a:fillRect/>
          </a:stretch>
        </p:blipFill>
        <p:spPr bwMode="auto">
          <a:xfrm>
            <a:off x="2230581" y="3018715"/>
            <a:ext cx="7093527" cy="473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43344" y="27218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Design of Oxadiazole-Based HDAC Inhibitors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6BE46E-531B-AE0C-09C0-0167E1C53D71}"/>
              </a:ext>
            </a:extLst>
          </p:cNvPr>
          <p:cNvSpPr txBox="1"/>
          <p:nvPr/>
        </p:nvSpPr>
        <p:spPr>
          <a:xfrm>
            <a:off x="457200" y="1697894"/>
            <a:ext cx="86036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/>
              <a:t>Objective</a:t>
            </a:r>
            <a:r>
              <a:rPr lang="en-US" sz="2800" dirty="0"/>
              <a:t>: Replace hydroxamate with 1,3,4-oxadiazole or its trifluoromethyl analogs.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FCEDC5-9637-5D07-AEEA-83E9271D7DE7}"/>
              </a:ext>
            </a:extLst>
          </p:cNvPr>
          <p:cNvSpPr txBox="1"/>
          <p:nvPr/>
        </p:nvSpPr>
        <p:spPr>
          <a:xfrm>
            <a:off x="457200" y="3005671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</a:rPr>
              <a:t>Benefits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dirty="0"/>
              <a:t>- Improved metabolic </a:t>
            </a:r>
            <a:r>
              <a:rPr lang="en-US" sz="2400" b="1" dirty="0"/>
              <a:t>stability</a:t>
            </a:r>
          </a:p>
          <a:p>
            <a:pPr marL="0" indent="0">
              <a:buNone/>
            </a:pPr>
            <a:r>
              <a:rPr lang="en-US" sz="2400" dirty="0"/>
              <a:t>- Reduced toxicity</a:t>
            </a:r>
          </a:p>
          <a:p>
            <a:pPr marL="0" indent="0">
              <a:buNone/>
            </a:pPr>
            <a:r>
              <a:rPr lang="en-US" sz="2400" dirty="0"/>
              <a:t>- Better HDAC </a:t>
            </a:r>
            <a:r>
              <a:rPr lang="en-US" sz="2400" b="1" dirty="0"/>
              <a:t>selectivity</a:t>
            </a:r>
          </a:p>
        </p:txBody>
      </p:sp>
    </p:spTree>
    <p:extLst>
      <p:ext uri="{BB962C8B-B14F-4D97-AF65-F5344CB8AC3E}">
        <p14:creationId xmlns:p14="http://schemas.microsoft.com/office/powerpoint/2010/main" val="3070105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ADME </a:t>
            </a:r>
            <a:r>
              <a:rPr lang="en-US" dirty="0"/>
              <a:t>,</a:t>
            </a:r>
            <a:r>
              <a:rPr dirty="0"/>
              <a:t>Toxicity </a:t>
            </a:r>
            <a:r>
              <a:rPr lang="en-US" dirty="0"/>
              <a:t> and In Vitro Validation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80764" cy="51608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ADME Evaluation:</a:t>
            </a:r>
          </a:p>
          <a:p>
            <a:pPr marL="0" indent="0">
              <a:buNone/>
            </a:pPr>
            <a:r>
              <a:rPr dirty="0"/>
              <a:t>- Lipinski’s Rule of Five</a:t>
            </a:r>
          </a:p>
          <a:p>
            <a:pPr marL="0" indent="0">
              <a:buNone/>
            </a:pPr>
            <a:r>
              <a:rPr b="1" dirty="0">
                <a:solidFill>
                  <a:srgbClr val="FF0000"/>
                </a:solidFill>
              </a:rPr>
              <a:t>Toxicity:</a:t>
            </a:r>
          </a:p>
          <a:p>
            <a:pPr marL="0" indent="0">
              <a:buNone/>
            </a:pPr>
            <a:r>
              <a:rPr dirty="0"/>
              <a:t>- Mutagenicity and hepatotoxicity screening using in silico tools.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In Vitro Validation</a:t>
            </a:r>
          </a:p>
          <a:p>
            <a:pPr marL="0" indent="0">
              <a:buNone/>
            </a:pPr>
            <a:r>
              <a:rPr lang="en-US" dirty="0"/>
              <a:t> - HDAC inhibition assay (colorimetric/fluorometric)</a:t>
            </a:r>
          </a:p>
          <a:p>
            <a:pPr marL="0" indent="0">
              <a:buNone/>
            </a:pPr>
            <a:r>
              <a:rPr lang="en-US" dirty="0"/>
              <a:t>- IC₅₀ determination</a:t>
            </a:r>
          </a:p>
          <a:p>
            <a:pPr marL="0" indent="0">
              <a:buNone/>
            </a:pPr>
            <a:r>
              <a:rPr lang="en-US" dirty="0"/>
              <a:t>- Ki estimation from enzyme kinetics</a:t>
            </a:r>
          </a:p>
          <a:p>
            <a:pPr marL="0" indent="0">
              <a:buNone/>
            </a:pPr>
            <a:r>
              <a:rPr lang="en-US" dirty="0"/>
              <a:t>- Cytotoxicity assay on cell lines.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b="1" dirty="0">
                <a:solidFill>
                  <a:schemeClr val="tx2"/>
                </a:solidFill>
              </a:rPr>
              <a:t>Rational design </a:t>
            </a:r>
            <a:r>
              <a:rPr dirty="0"/>
              <a:t>integrates biolog</a:t>
            </a:r>
            <a:r>
              <a:rPr lang="en-US" dirty="0"/>
              <a:t>y with </a:t>
            </a:r>
            <a:r>
              <a:rPr dirty="0"/>
              <a:t>chemistry.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b="1" dirty="0">
                <a:solidFill>
                  <a:schemeClr val="tx2"/>
                </a:solidFill>
              </a:rPr>
              <a:t>SAR</a:t>
            </a:r>
            <a:r>
              <a:rPr dirty="0"/>
              <a:t> is key to optimizing drug selectivity and potency.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1600" dirty="0"/>
              <a:t>1. Itoh Y, Takada Y, Yamashita Y, Suzuki T. Curr </a:t>
            </a:r>
            <a:r>
              <a:rPr sz="1600" dirty="0" err="1"/>
              <a:t>Opin</a:t>
            </a:r>
            <a:r>
              <a:rPr sz="1600" dirty="0"/>
              <a:t> Chem Biol. 2022;67:102130.</a:t>
            </a:r>
          </a:p>
          <a:p>
            <a:pPr marL="0" indent="0">
              <a:buNone/>
            </a:pPr>
            <a:r>
              <a:rPr sz="1600" dirty="0"/>
              <a:t>2. Pei H, et al. </a:t>
            </a:r>
            <a:r>
              <a:rPr sz="1600" dirty="0" err="1"/>
              <a:t>Eur</a:t>
            </a:r>
            <a:r>
              <a:rPr sz="1600" dirty="0"/>
              <a:t> J Med Chem. 2023;252:115907.</a:t>
            </a:r>
          </a:p>
          <a:p>
            <a:pPr marL="0" indent="0">
              <a:buNone/>
            </a:pPr>
            <a:r>
              <a:rPr sz="1600" dirty="0"/>
              <a:t>3. König B, Hansen F.K. J Biol Chem. 2023;299(5):104857.</a:t>
            </a:r>
          </a:p>
          <a:p>
            <a:pPr marL="0" indent="0">
              <a:buNone/>
            </a:pPr>
            <a:r>
              <a:rPr sz="1600" dirty="0"/>
              <a:t>4. Millán-Zambrano G, et al. Nat Rev Genet. 2022;23(9):563-580.</a:t>
            </a:r>
          </a:p>
          <a:p>
            <a:pPr marL="0" indent="0">
              <a:buNone/>
            </a:pPr>
            <a:r>
              <a:rPr sz="1600" dirty="0"/>
              <a:t>5. Fernandes MF, </a:t>
            </a:r>
            <a:r>
              <a:rPr sz="1600" dirty="0" err="1"/>
              <a:t>Vinolo</a:t>
            </a:r>
            <a:r>
              <a:rPr sz="1600" dirty="0"/>
              <a:t> MA. Digest Med Res. 2024;7.</a:t>
            </a:r>
          </a:p>
          <a:p>
            <a:pPr marL="0" indent="0">
              <a:buNone/>
            </a:pPr>
            <a:r>
              <a:rPr sz="1600" dirty="0"/>
              <a:t>6. Seto E, Yoshida M. Cold Spring Harb </a:t>
            </a:r>
            <a:r>
              <a:rPr sz="1600" dirty="0" err="1"/>
              <a:t>Perspect</a:t>
            </a:r>
            <a:r>
              <a:rPr sz="1600" dirty="0"/>
              <a:t> Biol. 2014;6:a018713.</a:t>
            </a:r>
          </a:p>
          <a:p>
            <a:pPr marL="0" indent="0">
              <a:buNone/>
            </a:pPr>
            <a:r>
              <a:rPr sz="1600" dirty="0"/>
              <a:t>7. Li G, et al. Sci Rep. 2025;15:12034.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ACA3A-42F9-2305-454E-B147BE6C3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Rational</a:t>
            </a:r>
            <a:r>
              <a:rPr lang="en-US" dirty="0">
                <a:solidFill>
                  <a:schemeClr val="tx2"/>
                </a:solidFill>
              </a:rPr>
              <a:t> Drug Design?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2D304-34AD-D91E-2250-6C2C647D6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pPr marL="0" lvl="0" indent="0">
              <a:buNone/>
              <a:defRPr cap="all"/>
            </a:pPr>
            <a:r>
              <a:rPr lang="en-US" b="1" dirty="0">
                <a:solidFill>
                  <a:schemeClr val="tx2"/>
                </a:solidFill>
              </a:rPr>
              <a:t>Definition</a:t>
            </a:r>
            <a:r>
              <a:rPr lang="en-US" b="1" dirty="0"/>
              <a:t>: </a:t>
            </a:r>
            <a:r>
              <a:rPr lang="en-US" dirty="0"/>
              <a:t>Design of drug molecules based on knowledge of biological </a:t>
            </a:r>
            <a:r>
              <a:rPr lang="en-US" b="1" dirty="0"/>
              <a:t>targets</a:t>
            </a:r>
            <a:r>
              <a:rPr lang="en-US" dirty="0"/>
              <a:t>.</a:t>
            </a:r>
          </a:p>
          <a:p>
            <a:pPr marL="0" lvl="0" indent="0">
              <a:buNone/>
              <a:defRPr cap="all"/>
            </a:pPr>
            <a:r>
              <a:rPr lang="en-US" b="1" dirty="0">
                <a:solidFill>
                  <a:schemeClr val="tx2"/>
                </a:solidFill>
              </a:rPr>
              <a:t>Advantages:</a:t>
            </a:r>
            <a:endParaRPr lang="en-US" dirty="0">
              <a:solidFill>
                <a:schemeClr val="tx2"/>
              </a:solidFill>
            </a:endParaRPr>
          </a:p>
          <a:p>
            <a:pPr lvl="0">
              <a:defRPr cap="all"/>
            </a:pPr>
            <a:r>
              <a:rPr lang="en-US" dirty="0"/>
              <a:t>Improves target </a:t>
            </a:r>
            <a:r>
              <a:rPr lang="en-US" b="1" dirty="0"/>
              <a:t>selectivity</a:t>
            </a:r>
            <a:r>
              <a:rPr lang="en-GB" dirty="0"/>
              <a:t>.</a:t>
            </a:r>
            <a:endParaRPr lang="en-US" dirty="0"/>
          </a:p>
          <a:p>
            <a:pPr lvl="0">
              <a:defRPr cap="all"/>
            </a:pPr>
            <a:r>
              <a:rPr lang="en-US" dirty="0"/>
              <a:t>Reduces discovery </a:t>
            </a:r>
            <a:r>
              <a:rPr lang="en-US" b="1" dirty="0"/>
              <a:t>cost and time</a:t>
            </a:r>
            <a:r>
              <a:rPr lang="en-GB" dirty="0"/>
              <a:t>.</a:t>
            </a:r>
            <a:endParaRPr lang="en-US" dirty="0"/>
          </a:p>
          <a:p>
            <a:pPr lvl="0">
              <a:defRPr cap="all"/>
            </a:pPr>
            <a:r>
              <a:rPr lang="en-US" dirty="0"/>
              <a:t>Facilitates optimization of </a:t>
            </a:r>
            <a:r>
              <a:rPr lang="en-US" b="1" dirty="0"/>
              <a:t>potency and safety</a:t>
            </a:r>
            <a:r>
              <a:rPr lang="en-GB" b="1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69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vs Rational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Traditional discovery:</a:t>
            </a:r>
          </a:p>
          <a:p>
            <a:r>
              <a:rPr lang="en-US" dirty="0"/>
              <a:t>relies on random screening of large chemical libraries to identify </a:t>
            </a:r>
            <a:r>
              <a:rPr lang="en-US" b="1" dirty="0"/>
              <a:t>biologically active compounds</a:t>
            </a:r>
            <a:r>
              <a:rPr lang="en-US" dirty="0"/>
              <a:t>, without prior structural or mechanistic knowledge of the target.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Low </a:t>
            </a:r>
            <a:r>
              <a:rPr lang="en-US" b="1" dirty="0"/>
              <a:t>hit rate </a:t>
            </a:r>
            <a:r>
              <a:rPr lang="en-US" dirty="0"/>
              <a:t>and high </a:t>
            </a:r>
            <a:r>
              <a:rPr lang="en-US" b="1" dirty="0"/>
              <a:t>cost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Rational design:</a:t>
            </a:r>
          </a:p>
          <a:p>
            <a:r>
              <a:rPr lang="en-US" dirty="0"/>
              <a:t> Guided by </a:t>
            </a:r>
            <a:r>
              <a:rPr lang="en-US" b="1" dirty="0"/>
              <a:t>structural </a:t>
            </a:r>
            <a:r>
              <a:rPr lang="en-US" dirty="0"/>
              <a:t>and </a:t>
            </a:r>
            <a:r>
              <a:rPr lang="en-US" b="1" dirty="0"/>
              <a:t>mechanistic</a:t>
            </a:r>
            <a:r>
              <a:rPr lang="en-US" dirty="0"/>
              <a:t> insight biological target.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Drug Discovery steps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1. </a:t>
            </a:r>
            <a:r>
              <a:rPr b="1" dirty="0"/>
              <a:t>Target</a:t>
            </a:r>
            <a:r>
              <a:rPr dirty="0"/>
              <a:t> Identification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2. </a:t>
            </a:r>
            <a:r>
              <a:rPr b="1" dirty="0"/>
              <a:t>Hit</a:t>
            </a:r>
            <a:r>
              <a:rPr dirty="0"/>
              <a:t> Identification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>
                <a:solidFill>
                  <a:schemeClr val="tx2"/>
                </a:solidFill>
              </a:rPr>
              <a:t>3. </a:t>
            </a:r>
            <a:r>
              <a:rPr b="1" dirty="0">
                <a:solidFill>
                  <a:schemeClr val="tx2"/>
                </a:solidFill>
              </a:rPr>
              <a:t>Lead</a:t>
            </a:r>
            <a:r>
              <a:rPr dirty="0">
                <a:solidFill>
                  <a:schemeClr val="tx2"/>
                </a:solidFill>
              </a:rPr>
              <a:t> Optimization (SAR studies)</a:t>
            </a:r>
            <a:endParaRPr lang="en-GB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4. Preclinical </a:t>
            </a:r>
            <a:r>
              <a:rPr b="1" dirty="0"/>
              <a:t>evaluation</a:t>
            </a:r>
            <a:endParaRPr lang="en-GB" b="1" dirty="0"/>
          </a:p>
          <a:p>
            <a:pPr marL="0" indent="0">
              <a:buNone/>
            </a:pPr>
            <a:endParaRPr b="1" dirty="0"/>
          </a:p>
          <a:p>
            <a:pPr marL="0" indent="0">
              <a:buNone/>
            </a:pPr>
            <a:r>
              <a:rPr dirty="0"/>
              <a:t>5. </a:t>
            </a:r>
            <a:r>
              <a:rPr b="1" dirty="0"/>
              <a:t>Clinical trials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1. </a:t>
            </a:r>
            <a:r>
              <a:rPr dirty="0">
                <a:solidFill>
                  <a:srgbClr val="FF0000"/>
                </a:solidFill>
              </a:rPr>
              <a:t>Target Identification &amp;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b="1" dirty="0"/>
              <a:t>Purpose: </a:t>
            </a:r>
            <a:r>
              <a:rPr dirty="0"/>
              <a:t>Find and confirm </a:t>
            </a:r>
            <a:r>
              <a:rPr b="1" dirty="0">
                <a:solidFill>
                  <a:schemeClr val="tx2"/>
                </a:solidFill>
              </a:rPr>
              <a:t>biomolecules </a:t>
            </a:r>
            <a:r>
              <a:rPr dirty="0"/>
              <a:t>essential to disease mechanism.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r>
              <a:rPr b="1" dirty="0"/>
              <a:t>Techniques:</a:t>
            </a:r>
          </a:p>
          <a:p>
            <a:r>
              <a:rPr dirty="0"/>
              <a:t>- Genomic and proteomic profiling</a:t>
            </a:r>
          </a:p>
          <a:p>
            <a:r>
              <a:rPr dirty="0"/>
              <a:t>- Structural bioinformatics</a:t>
            </a:r>
          </a:p>
          <a:p>
            <a:r>
              <a:rPr dirty="0"/>
              <a:t>- mutagenesis studies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2. </a:t>
            </a:r>
            <a:r>
              <a:rPr dirty="0">
                <a:solidFill>
                  <a:srgbClr val="FF0000"/>
                </a:solidFill>
              </a:rPr>
              <a:t>Hit Identification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/>
              <a:t>Approaches:</a:t>
            </a:r>
          </a:p>
          <a:p>
            <a:r>
              <a:rPr dirty="0"/>
              <a:t>High-throughput screening (HTS)</a:t>
            </a:r>
          </a:p>
          <a:p>
            <a:r>
              <a:rPr dirty="0"/>
              <a:t>Fragment-based screening</a:t>
            </a:r>
          </a:p>
          <a:p>
            <a:r>
              <a:rPr dirty="0"/>
              <a:t>ligand-based screening</a:t>
            </a:r>
          </a:p>
          <a:p>
            <a:endParaRPr dirty="0"/>
          </a:p>
          <a:p>
            <a:r>
              <a:rPr b="1" dirty="0"/>
              <a:t>Goal: </a:t>
            </a:r>
            <a:r>
              <a:rPr dirty="0"/>
              <a:t>Discover initial compounds (hits) with measurable bioactivity.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3. </a:t>
            </a:r>
            <a:r>
              <a:rPr dirty="0">
                <a:solidFill>
                  <a:srgbClr val="FF0000"/>
                </a:solidFill>
              </a:rPr>
              <a:t>Concept of SAR: Structure–Activity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b="1" dirty="0"/>
              <a:t>Definition: </a:t>
            </a:r>
            <a:r>
              <a:rPr dirty="0"/>
              <a:t>Relationship between a compound’s structure and its biological activity.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b="1" dirty="0"/>
              <a:t>Purpose:</a:t>
            </a:r>
          </a:p>
          <a:p>
            <a:r>
              <a:rPr dirty="0"/>
              <a:t>Identify </a:t>
            </a:r>
            <a:r>
              <a:rPr b="1" dirty="0"/>
              <a:t>functional groups </a:t>
            </a:r>
            <a:r>
              <a:rPr dirty="0"/>
              <a:t>responsible for activity.</a:t>
            </a:r>
          </a:p>
          <a:p>
            <a:r>
              <a:rPr dirty="0"/>
              <a:t>Optimize </a:t>
            </a:r>
            <a:r>
              <a:rPr b="1" dirty="0"/>
              <a:t>molecular features </a:t>
            </a:r>
            <a:r>
              <a:rPr dirty="0"/>
              <a:t>for improved potency.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b="1" dirty="0"/>
              <a:t>Approach:</a:t>
            </a:r>
          </a:p>
          <a:p>
            <a:r>
              <a:rPr dirty="0"/>
              <a:t>Systematic modification of substituents and evaluation of activity changes.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SAR Workflow in Drug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/>
              <a:t>Steps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1. Identify lead compound.</a:t>
            </a:r>
          </a:p>
          <a:p>
            <a:pPr marL="0" indent="0">
              <a:buNone/>
            </a:pPr>
            <a:r>
              <a:rPr dirty="0">
                <a:solidFill>
                  <a:schemeClr val="accent6"/>
                </a:solidFill>
              </a:rPr>
              <a:t>2. Modify functional groups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3. Evaluate biological response.</a:t>
            </a:r>
          </a:p>
          <a:p>
            <a:pPr marL="0" indent="0">
              <a:buNone/>
            </a:pPr>
            <a:r>
              <a:rPr dirty="0"/>
              <a:t>4. Refine substituents to balance potency, selectivity, and ADME.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1389</Words>
  <Application>Microsoft Office PowerPoint</Application>
  <PresentationFormat>On-screen Show (4:3)</PresentationFormat>
  <Paragraphs>201</Paragraphs>
  <Slides>24</Slides>
  <Notes>19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  </vt:lpstr>
      <vt:lpstr>Rational Drug Design in Pharmaceutical Chemistry</vt:lpstr>
      <vt:lpstr>Rational Drug Design?</vt:lpstr>
      <vt:lpstr>Traditional vs Rational Approach</vt:lpstr>
      <vt:lpstr>Drug Discovery steps</vt:lpstr>
      <vt:lpstr>1. Target Identification &amp; Validation</vt:lpstr>
      <vt:lpstr>2. Hit Identification Methods</vt:lpstr>
      <vt:lpstr>3. Concept of SAR: Structure–Activity Relationship</vt:lpstr>
      <vt:lpstr>SAR Workflow in Drug Optimization</vt:lpstr>
      <vt:lpstr>Principles of SAR Studies</vt:lpstr>
      <vt:lpstr>  </vt:lpstr>
      <vt:lpstr>SAR in HDAC Inhibitor Design</vt:lpstr>
      <vt:lpstr>Binding Interaction Overview</vt:lpstr>
      <vt:lpstr>  </vt:lpstr>
      <vt:lpstr>SAHA (Vorinostat) Overview</vt:lpstr>
      <vt:lpstr>Zinc-Binding Group (ZBG) Optimization</vt:lpstr>
      <vt:lpstr>Linker Region in HDAC Inhibitors</vt:lpstr>
      <vt:lpstr>Cap Group Modification</vt:lpstr>
      <vt:lpstr>SAR Trends Across HDAC Isoforms</vt:lpstr>
      <vt:lpstr>SAR Summary – HDAC Example</vt:lpstr>
      <vt:lpstr>  </vt:lpstr>
      <vt:lpstr>ADME ,Toxicity  and In Vitro Validation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halah sahib</cp:lastModifiedBy>
  <cp:revision>11</cp:revision>
  <dcterms:created xsi:type="dcterms:W3CDTF">2013-01-27T09:14:16Z</dcterms:created>
  <dcterms:modified xsi:type="dcterms:W3CDTF">2026-01-26T18:32:17Z</dcterms:modified>
  <cp:category/>
</cp:coreProperties>
</file>