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57" r:id="rId4"/>
    <p:sldId id="264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7" r:id="rId13"/>
    <p:sldId id="268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lexandria Medium" panose="020B0604020202020204" charset="-78"/>
      <p:regular r:id="rId20"/>
    </p:embeddedFont>
    <p:embeddedFont>
      <p:font typeface="Akhbar MT" pitchFamily="2" charset="-78"/>
      <p:regular r:id="rId21"/>
      <p:bold r:id="rId22"/>
    </p:embeddedFont>
    <p:embeddedFont>
      <p:font typeface="Manrope" panose="020B0604020202020204" charset="0"/>
      <p:regular r:id="rId23"/>
    </p:embeddedFont>
    <p:embeddedFont>
      <p:font typeface="DecoType Naskh Variants" panose="02010400000000000000" pitchFamily="2" charset="-78"/>
      <p:regular r:id="rId24"/>
    </p:embeddedFont>
  </p:embeddedFontLst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75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0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50" y="0"/>
            <a:ext cx="683895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496923" y="10701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5B6E8C"/>
                </a:solidFill>
                <a:latin typeface="Alexandria Medium" panose="020B0604020202020204" charset="-78"/>
                <a:ea typeface="Alexandria Medium" pitchFamily="34" charset="-122"/>
                <a:cs typeface="+mj-cs"/>
              </a:rPr>
              <a:t>عجائب التكيف في </a:t>
            </a:r>
            <a:r>
              <a:rPr lang="en-US" sz="5400" b="1" dirty="0" smtClean="0">
                <a:solidFill>
                  <a:srgbClr val="5B6E8C"/>
                </a:solidFill>
                <a:latin typeface="Alexandria Medium" panose="020B0604020202020204" charset="-78"/>
                <a:ea typeface="Alexandria Medium" pitchFamily="34" charset="-122"/>
                <a:cs typeface="+mj-cs"/>
              </a:rPr>
              <a:t>الحشرات</a:t>
            </a:r>
          </a:p>
          <a:p>
            <a:pPr marL="0" indent="0" algn="r" rtl="1">
              <a:lnSpc>
                <a:spcPts val="5550"/>
              </a:lnSpc>
              <a:buNone/>
            </a:pPr>
            <a:endParaRPr lang="en-US" sz="4450" dirty="0"/>
          </a:p>
          <a:p>
            <a:pPr marL="0" indent="0" algn="ctr" rtl="1">
              <a:lnSpc>
                <a:spcPts val="5550"/>
              </a:lnSpc>
              <a:buNone/>
            </a:pPr>
            <a:r>
              <a:rPr lang="ar-IQ" sz="4450" dirty="0" smtClean="0">
                <a:solidFill>
                  <a:srgbClr val="5B6E8C"/>
                </a:solidFill>
                <a:latin typeface="Alexandria Medium" pitchFamily="34" charset="0"/>
                <a:cs typeface="Akhbar MT" pitchFamily="2" charset="-78"/>
              </a:rPr>
              <a:t>م. م. فاطمة حسين بريج </a:t>
            </a:r>
            <a:endParaRPr lang="ar-IQ" sz="4450" dirty="0" smtClean="0">
              <a:solidFill>
                <a:srgbClr val="5B6E8C"/>
              </a:solidFill>
              <a:latin typeface="Alexandria Medium" pitchFamily="34" charset="0"/>
              <a:cs typeface="Akhbar MT" pitchFamily="2" charset="-78"/>
            </a:endParaRPr>
          </a:p>
          <a:p>
            <a:pPr marL="0" indent="0" algn="ctr" rtl="1">
              <a:lnSpc>
                <a:spcPts val="5550"/>
              </a:lnSpc>
              <a:buNone/>
            </a:pPr>
            <a:r>
              <a:rPr lang="ar-IQ" sz="4450" smtClean="0">
                <a:solidFill>
                  <a:srgbClr val="5B6E8C"/>
                </a:solidFill>
                <a:latin typeface="Alexandria Medium" pitchFamily="34" charset="0"/>
                <a:cs typeface="Akhbar MT" pitchFamily="2" charset="-78"/>
              </a:rPr>
              <a:t>علياء إسماعيل </a:t>
            </a:r>
            <a:endParaRPr lang="en-US" sz="4450" dirty="0">
              <a:solidFill>
                <a:srgbClr val="5B6E8C"/>
              </a:solidFill>
              <a:latin typeface="Alexandria Medium" pitchFamily="34" charset="0"/>
              <a:cs typeface="Akhbar MT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62" y="4114800"/>
            <a:ext cx="2676376" cy="390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4579" y="400407"/>
            <a:ext cx="7927181" cy="1086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4250"/>
              </a:lnSpc>
              <a:buNone/>
            </a:pPr>
            <a:r>
              <a:rPr lang="en-US" sz="4000" b="1" dirty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الحشرات </a:t>
            </a:r>
            <a:r>
              <a:rPr lang="ar-IQ" sz="4000" b="1" dirty="0" smtClean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و </a:t>
            </a:r>
            <a:r>
              <a:rPr lang="en-US" sz="4000" b="1" dirty="0" smtClean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الإنسان</a:t>
            </a:r>
            <a:endParaRPr lang="en-US" sz="4000" b="1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01" y="1749265"/>
            <a:ext cx="7927181" cy="6954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485375" y="2645509"/>
            <a:ext cx="217324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2000" b="1" dirty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الاستفادة من التكيف</a:t>
            </a:r>
            <a:endParaRPr lang="en-US" sz="2000" b="1" dirty="0"/>
          </a:p>
        </p:txBody>
      </p:sp>
      <p:sp>
        <p:nvSpPr>
          <p:cNvPr id="6" name="Text 2"/>
          <p:cNvSpPr/>
          <p:nvPr/>
        </p:nvSpPr>
        <p:spPr>
          <a:xfrm>
            <a:off x="782241" y="3139796"/>
            <a:ext cx="7579519" cy="460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0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يمكننا الاستفادة من فهم تكيف الحشرات في تطوير حلول مبتكرة لإدارة الكوارث والتحديات البيئية.</a:t>
            </a:r>
            <a:endParaRPr lang="en-US" sz="2000" b="1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09" y="3800832"/>
            <a:ext cx="7927181" cy="69544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311545" y="4573606"/>
            <a:ext cx="217324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2000" b="1" dirty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حماية النحل البري</a:t>
            </a:r>
            <a:endParaRPr lang="en-US" sz="2000" b="1" dirty="0"/>
          </a:p>
        </p:txBody>
      </p:sp>
      <p:sp>
        <p:nvSpPr>
          <p:cNvPr id="9" name="Text 4"/>
          <p:cNvSpPr/>
          <p:nvPr/>
        </p:nvSpPr>
        <p:spPr>
          <a:xfrm>
            <a:off x="782241" y="5045988"/>
            <a:ext cx="7579519" cy="556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150"/>
              </a:lnSpc>
              <a:buNone/>
            </a:pPr>
            <a:r>
              <a:rPr lang="en-US" sz="20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الحفاظ على النحل البري أمر بالغ الأهمية للحفاظ على التوازن البيئي وضمان تلقيح النباتات، فهو أساس للزراعة والحياة.</a:t>
            </a:r>
            <a:endParaRPr lang="en-US" sz="2000" b="1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09" y="5776079"/>
            <a:ext cx="7927181" cy="69544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485375" y="6645354"/>
            <a:ext cx="2173248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2000" b="1" dirty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تأثير النشاط البشري</a:t>
            </a:r>
            <a:endParaRPr lang="en-US" sz="2000" b="1" dirty="0"/>
          </a:p>
        </p:txBody>
      </p:sp>
      <p:sp>
        <p:nvSpPr>
          <p:cNvPr id="12" name="Text 6"/>
          <p:cNvSpPr/>
          <p:nvPr/>
        </p:nvSpPr>
        <p:spPr>
          <a:xfrm>
            <a:off x="1543050" y="7021234"/>
            <a:ext cx="6818710" cy="730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50"/>
              </a:lnSpc>
              <a:buNone/>
            </a:pPr>
            <a:r>
              <a:rPr lang="en-US" sz="20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للنشاط البشري تأثير كبير على تكيف الحشرات، مما يستدعي </a:t>
            </a:r>
            <a:r>
              <a:rPr lang="en-US" sz="2000" b="1" dirty="0" smtClean="0">
                <a:latin typeface="Manrope" pitchFamily="34" charset="0"/>
                <a:ea typeface="Manrope" pitchFamily="34" charset="-122"/>
                <a:cs typeface="Manrope" pitchFamily="34" charset="-120"/>
              </a:rPr>
              <a:t>ضرورة</a:t>
            </a:r>
          </a:p>
          <a:p>
            <a:pPr marL="0" indent="0" algn="ctr" rtl="1">
              <a:lnSpc>
                <a:spcPts val="2150"/>
              </a:lnSpc>
              <a:buNone/>
            </a:pPr>
            <a:r>
              <a:rPr lang="en-US" sz="2000" b="1" dirty="0" smtClean="0"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20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التوعية بأهمية الحفاظ على التنوع البيولوجي.</a:t>
            </a:r>
            <a:endParaRPr 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b="9491"/>
          <a:stretch/>
        </p:blipFill>
        <p:spPr>
          <a:xfrm>
            <a:off x="8568699" y="0"/>
            <a:ext cx="6061701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81250" y="467677"/>
            <a:ext cx="368296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ar-IQ" sz="4450" b="1" dirty="0" smtClean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الاستنتاج</a:t>
            </a:r>
            <a:endParaRPr lang="en-US" sz="4450" b="1" dirty="0"/>
          </a:p>
        </p:txBody>
      </p:sp>
      <p:sp>
        <p:nvSpPr>
          <p:cNvPr id="4" name="Text 1"/>
          <p:cNvSpPr/>
          <p:nvPr/>
        </p:nvSpPr>
        <p:spPr>
          <a:xfrm>
            <a:off x="368319" y="163877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 rtl="1">
              <a:lnSpc>
                <a:spcPts val="2850"/>
              </a:lnSpc>
              <a:buSzPct val="100000"/>
              <a:buChar char="•"/>
            </a:pPr>
            <a:r>
              <a:rPr lang="en-US" sz="28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التكيف ليس مجرد بقاء، بل هو إبداع طبيعي مستمر يظهر في كل تفاصيل حياة الحشرات وقدرتها على الازدهار في مختلف البيئات.</a:t>
            </a:r>
            <a:endParaRPr lang="en-US" sz="2800" b="1" dirty="0"/>
          </a:p>
        </p:txBody>
      </p:sp>
      <p:sp>
        <p:nvSpPr>
          <p:cNvPr id="5" name="Text 2"/>
          <p:cNvSpPr/>
          <p:nvPr/>
        </p:nvSpPr>
        <p:spPr>
          <a:xfrm>
            <a:off x="368319" y="280987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8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كل حشرة تحمل قصة نجاح فريدة في مواجهة الصعاب، مما يلهمنا بتحدي المستحيل والسعي نحو التطور والنمو.</a:t>
            </a:r>
            <a:endParaRPr lang="en-US" sz="2800" b="1" dirty="0"/>
          </a:p>
        </p:txBody>
      </p:sp>
      <p:sp>
        <p:nvSpPr>
          <p:cNvPr id="6" name="Text 3"/>
          <p:cNvSpPr/>
          <p:nvPr/>
        </p:nvSpPr>
        <p:spPr>
          <a:xfrm>
            <a:off x="368319" y="39809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 rtl="1">
              <a:lnSpc>
                <a:spcPts val="2850"/>
              </a:lnSpc>
              <a:buSzPct val="100000"/>
              <a:buChar char="•"/>
            </a:pPr>
            <a:r>
              <a:rPr lang="en-US" sz="28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هذه العجائب تدعونا للتأمل في روعة الطبيعة وحكمة الخالق، وتذكرنا بأهمية حماية التنوع البيولوجي لضمان استمرارية هذه القصص المذهلة.</a:t>
            </a:r>
            <a:endParaRPr lang="en-US" sz="2800" b="1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5033">
            <a:off x="443150" y="5193315"/>
            <a:ext cx="2593134" cy="2593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420011"/>
            <a:ext cx="141922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IQ" sz="4000" b="1" dirty="0" smtClean="0">
                <a:cs typeface="DecoType Naskh Variants" panose="02010400000000000000" pitchFamily="2" charset="-78"/>
              </a:rPr>
              <a:t>توصيات</a:t>
            </a:r>
            <a:endParaRPr lang="ar-IQ" sz="2800" b="1" dirty="0" smtClean="0">
              <a:cs typeface="DecoType Naskh Variants" panose="02010400000000000000" pitchFamily="2" charset="-78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ar-IQ" sz="2800" b="1" dirty="0" smtClean="0">
                <a:cs typeface="+mj-cs"/>
              </a:rPr>
              <a:t> </a:t>
            </a:r>
            <a:r>
              <a:rPr lang="ar-IQ" sz="2800" b="1" dirty="0" smtClean="0">
                <a:cs typeface="DecoType Naskh Variants" panose="02010400000000000000" pitchFamily="2" charset="-78"/>
              </a:rPr>
              <a:t>دراسة المحاكاة </a:t>
            </a:r>
            <a:r>
              <a:rPr lang="ar-IQ" sz="2800" b="1" dirty="0">
                <a:cs typeface="DecoType Naskh Variants" panose="02010400000000000000" pitchFamily="2" charset="-78"/>
              </a:rPr>
              <a:t>الحيوية </a:t>
            </a:r>
            <a:r>
              <a:rPr lang="en-US" sz="2800" b="1" dirty="0" smtClean="0">
                <a:cs typeface="DecoType Naskh Variants" panose="02010400000000000000" pitchFamily="2" charset="-78"/>
              </a:rPr>
              <a:t>Biomimicry</a:t>
            </a:r>
            <a:endParaRPr lang="ar-IQ" sz="2800" b="1" dirty="0" smtClean="0">
              <a:cs typeface="DecoType Naskh Variants" panose="02010400000000000000" pitchFamily="2" charset="-78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ar-IQ" sz="2800" b="1" dirty="0" smtClean="0">
                <a:cs typeface="DecoType Naskh Variants" panose="02010400000000000000" pitchFamily="2" charset="-78"/>
              </a:rPr>
              <a:t>الربط </a:t>
            </a:r>
            <a:r>
              <a:rPr lang="ar-IQ" sz="2800" b="1" dirty="0">
                <a:cs typeface="DecoType Naskh Variants" panose="02010400000000000000" pitchFamily="2" charset="-78"/>
              </a:rPr>
              <a:t>بين علوم الحشرات والهندسة، والبحث عن كيفية استنساخ ابتكارات الطبيعة في تصميم الروبوتات أو الأدوات الطبية</a:t>
            </a:r>
            <a:r>
              <a:rPr lang="ar-IQ" sz="2800" b="1" dirty="0" smtClean="0">
                <a:cs typeface="DecoType Naskh Variants" panose="02010400000000000000" pitchFamily="2" charset="-78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ar-IQ" sz="2800" b="1" dirty="0" smtClean="0">
                <a:cs typeface="DecoType Naskh Variants" panose="02010400000000000000" pitchFamily="2" charset="-78"/>
              </a:rPr>
              <a:t>التوسع </a:t>
            </a:r>
            <a:r>
              <a:rPr lang="ar-IQ" sz="2800" b="1" dirty="0">
                <a:cs typeface="DecoType Naskh Variants" panose="02010400000000000000" pitchFamily="2" charset="-78"/>
              </a:rPr>
              <a:t>في البحث الميداني: </a:t>
            </a:r>
            <a:r>
              <a:rPr lang="ar-IQ" sz="2800" b="1" dirty="0" smtClean="0">
                <a:cs typeface="DecoType Naskh Variants" panose="02010400000000000000" pitchFamily="2" charset="-78"/>
              </a:rPr>
              <a:t>مراقبة </a:t>
            </a:r>
            <a:r>
              <a:rPr lang="ar-IQ" sz="2800" b="1" dirty="0">
                <a:cs typeface="DecoType Naskh Variants" panose="02010400000000000000" pitchFamily="2" charset="-78"/>
              </a:rPr>
              <a:t>الحشرات في بيئاتها المحلية بدلاً من الاكتفاء بالصور، واستخدام تطبيقات </a:t>
            </a:r>
            <a:r>
              <a:rPr lang="ar-IQ" sz="2800" b="1" dirty="0" smtClean="0">
                <a:cs typeface="DecoType Naskh Variants" panose="02010400000000000000" pitchFamily="2" charset="-78"/>
              </a:rPr>
              <a:t>لتوثيق </a:t>
            </a:r>
            <a:r>
              <a:rPr lang="ar-IQ" sz="2800" b="1" dirty="0">
                <a:cs typeface="DecoType Naskh Variants" panose="02010400000000000000" pitchFamily="2" charset="-78"/>
              </a:rPr>
              <a:t>الأنواع </a:t>
            </a:r>
            <a:r>
              <a:rPr lang="ar-IQ" sz="2800" b="1" dirty="0" smtClean="0">
                <a:cs typeface="DecoType Naskh Variants" panose="02010400000000000000" pitchFamily="2" charset="-78"/>
              </a:rPr>
              <a:t>وتكيفاتها.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ar-IQ" sz="2800" b="1" dirty="0" smtClean="0">
                <a:cs typeface="DecoType Naskh Variants" panose="02010400000000000000" pitchFamily="2" charset="-78"/>
              </a:rPr>
              <a:t>الحفاظ على </a:t>
            </a:r>
            <a:r>
              <a:rPr lang="ar-IQ" sz="2800" b="1" dirty="0">
                <a:cs typeface="DecoType Naskh Variants" panose="02010400000000000000" pitchFamily="2" charset="-78"/>
              </a:rPr>
              <a:t>التنوع البيولوجي: </a:t>
            </a:r>
            <a:r>
              <a:rPr lang="ar-IQ" sz="2800" b="1" dirty="0" smtClean="0">
                <a:cs typeface="DecoType Naskh Variants" panose="02010400000000000000" pitchFamily="2" charset="-78"/>
              </a:rPr>
              <a:t>بتقليل </a:t>
            </a:r>
            <a:r>
              <a:rPr lang="ar-IQ" sz="2800" b="1" dirty="0">
                <a:cs typeface="DecoType Naskh Variants" panose="02010400000000000000" pitchFamily="2" charset="-78"/>
              </a:rPr>
              <a:t>استخدام المبيدات الحشرية العشوائية في المنازل والحدائق، لأن قتل الحشرات "المزعجة" قد يقضي على حشرات "نافعة" تمتلك تكيفات حيوية للتوازن البيئي</a:t>
            </a:r>
            <a:r>
              <a:rPr lang="ar-IQ" sz="2800" b="1" dirty="0" smtClean="0">
                <a:cs typeface="DecoType Naskh Variants" panose="02010400000000000000" pitchFamily="2" charset="-78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ar-IQ" sz="2800" b="1" dirty="0" smtClean="0">
                <a:cs typeface="DecoType Naskh Variants" panose="02010400000000000000" pitchFamily="2" charset="-78"/>
              </a:rPr>
              <a:t>حماية </a:t>
            </a:r>
            <a:r>
              <a:rPr lang="ar-IQ" sz="2800" b="1" dirty="0">
                <a:cs typeface="DecoType Naskh Variants" panose="02010400000000000000" pitchFamily="2" charset="-78"/>
              </a:rPr>
              <a:t>الموائل الطبيعية: العمل على زيادة المساحات الخضراء وزراعة النباتات المحلية التي توفر بيئة مناسبة لهذه الكائنات لممارسة تكيفاتها الطبيعية (مثل تلقيح الأزهار</a:t>
            </a:r>
            <a:r>
              <a:rPr lang="ar-IQ" sz="2800" b="1" dirty="0" smtClean="0">
                <a:cs typeface="DecoType Naskh Variants" panose="02010400000000000000" pitchFamily="2" charset="-78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ar-IQ" sz="2800" b="1" dirty="0" smtClean="0">
                <a:cs typeface="DecoType Naskh Variants" panose="02010400000000000000" pitchFamily="2" charset="-78"/>
              </a:rPr>
              <a:t>النظر </a:t>
            </a:r>
            <a:r>
              <a:rPr lang="ar-IQ" sz="2800" b="1" dirty="0">
                <a:cs typeface="DecoType Naskh Variants" panose="02010400000000000000" pitchFamily="2" charset="-78"/>
              </a:rPr>
              <a:t>إلى الحشرات كشركاء في الكوكب، وليس ككائنات عدائية، وتقدير الدور الذي تلعبه في استمرار حياة الإنسان (مثل النحل في إنتاج الغذاء</a:t>
            </a:r>
            <a:r>
              <a:rPr lang="ar-IQ" sz="2800" b="1" dirty="0" smtClean="0">
                <a:cs typeface="DecoType Naskh Variants" panose="02010400000000000000" pitchFamily="2" charset="-78"/>
              </a:rPr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ar-IQ" sz="2800" b="1" dirty="0">
                <a:cs typeface="DecoType Naskh Variants" panose="02010400000000000000" pitchFamily="2" charset="-78"/>
              </a:rPr>
              <a:t>ا</a:t>
            </a:r>
            <a:r>
              <a:rPr lang="ar-IQ" sz="2800" b="1" dirty="0" smtClean="0">
                <a:cs typeface="DecoType Naskh Variants" panose="02010400000000000000" pitchFamily="2" charset="-78"/>
              </a:rPr>
              <a:t>لمرونة </a:t>
            </a:r>
            <a:r>
              <a:rPr lang="ar-IQ" sz="2800" b="1" dirty="0">
                <a:cs typeface="DecoType Naskh Variants" panose="02010400000000000000" pitchFamily="2" charset="-78"/>
              </a:rPr>
              <a:t>في مواجهة التحديات: </a:t>
            </a:r>
            <a:r>
              <a:rPr lang="ar-IQ" sz="2800" b="1" dirty="0" smtClean="0">
                <a:cs typeface="DecoType Naskh Variants" panose="02010400000000000000" pitchFamily="2" charset="-78"/>
              </a:rPr>
              <a:t>فكما </a:t>
            </a:r>
            <a:r>
              <a:rPr lang="ar-IQ" sz="2800" b="1" dirty="0">
                <a:cs typeface="DecoType Naskh Variants" panose="02010400000000000000" pitchFamily="2" charset="-78"/>
              </a:rPr>
              <a:t>تطور الحشرة أجنحة للطيران أو دروعاً للحماية، يجب على الإنسان تطوير مهاراته لمواجهة تغيرات العصر.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2534900" y="7696200"/>
            <a:ext cx="1943100" cy="400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384509"/>
            <a:ext cx="4000500" cy="273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2" b="17750"/>
          <a:stretch/>
        </p:blipFill>
        <p:spPr>
          <a:xfrm rot="1648470">
            <a:off x="3631913" y="1420966"/>
            <a:ext cx="7516598" cy="537800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2573000" y="7639050"/>
            <a:ext cx="192405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00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323850" y="609600"/>
            <a:ext cx="14306550" cy="7581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IQ" sz="40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Variants" panose="02010400000000000000" pitchFamily="2" charset="-78"/>
              </a:rPr>
              <a:t>الهدف العلمي </a:t>
            </a:r>
          </a:p>
          <a:p>
            <a:pPr algn="ctr"/>
            <a:endParaRPr lang="ar-IQ" sz="40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 Variants" panose="02010400000000000000" pitchFamily="2" charset="-7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ar-IQ" sz="3200" b="1" dirty="0">
                <a:cs typeface="DecoType Naskh Variants" panose="02010400000000000000" pitchFamily="2" charset="-78"/>
              </a:rPr>
              <a:t>ف</a:t>
            </a:r>
            <a:r>
              <a:rPr lang="ar-IQ" sz="3200" b="1" dirty="0" smtClean="0">
                <a:cs typeface="DecoType Naskh Variants" panose="02010400000000000000" pitchFamily="2" charset="-78"/>
              </a:rPr>
              <a:t>هم </a:t>
            </a:r>
            <a:r>
              <a:rPr lang="ar-IQ" sz="3200" b="1" dirty="0">
                <a:cs typeface="DecoType Naskh Variants" panose="02010400000000000000" pitchFamily="2" charset="-78"/>
              </a:rPr>
              <a:t>آليات </a:t>
            </a:r>
            <a:r>
              <a:rPr lang="ar-IQ" sz="3200" b="1" dirty="0" smtClean="0">
                <a:cs typeface="DecoType Naskh Variants" panose="02010400000000000000" pitchFamily="2" charset="-78"/>
              </a:rPr>
              <a:t>البقاء فشكل </a:t>
            </a:r>
            <a:r>
              <a:rPr lang="ar-IQ" sz="3200" b="1" dirty="0">
                <a:cs typeface="DecoType Naskh Variants" panose="02010400000000000000" pitchFamily="2" charset="-78"/>
              </a:rPr>
              <a:t>الحشرة وسلوكها ليس عشوائياً، بل هو نتيجة ملايين السنين من التطوير لمواجهة التحديات</a:t>
            </a:r>
            <a:r>
              <a:rPr lang="ar-IQ" sz="3200" b="1" dirty="0" smtClean="0">
                <a:cs typeface="DecoType Naskh Variants" panose="02010400000000000000" pitchFamily="2" charset="-78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ar-IQ" sz="3200" b="1" dirty="0" smtClean="0">
                <a:cs typeface="DecoType Naskh Variants" panose="02010400000000000000" pitchFamily="2" charset="-78"/>
              </a:rPr>
              <a:t>تصحيح </a:t>
            </a:r>
            <a:r>
              <a:rPr lang="ar-IQ" sz="3200" b="1" dirty="0">
                <a:cs typeface="DecoType Naskh Variants" panose="02010400000000000000" pitchFamily="2" charset="-78"/>
              </a:rPr>
              <a:t>المفاهيم </a:t>
            </a:r>
            <a:r>
              <a:rPr lang="ar-IQ" sz="3200" b="1" dirty="0" smtClean="0">
                <a:cs typeface="DecoType Naskh Variants" panose="02010400000000000000" pitchFamily="2" charset="-78"/>
              </a:rPr>
              <a:t>الخاطئة</a:t>
            </a:r>
            <a:r>
              <a:rPr lang="ar-IQ" sz="3200" b="1" dirty="0">
                <a:cs typeface="DecoType Naskh Variants" panose="02010400000000000000" pitchFamily="2" charset="-78"/>
              </a:rPr>
              <a:t>: تغيير النظرة </a:t>
            </a:r>
            <a:r>
              <a:rPr lang="ar-IQ" sz="3200" b="1" dirty="0" smtClean="0">
                <a:cs typeface="DecoType Naskh Variants" panose="02010400000000000000" pitchFamily="2" charset="-78"/>
              </a:rPr>
              <a:t>للحشرات </a:t>
            </a:r>
            <a:r>
              <a:rPr lang="ar-IQ" sz="3200" b="1" dirty="0">
                <a:cs typeface="DecoType Naskh Variants" panose="02010400000000000000" pitchFamily="2" charset="-78"/>
              </a:rPr>
              <a:t>كـ "آفات مقززة" فقط، وإظهارها ككائنات معقدة تمتلك تكنولوجيا بيولوجية متطورة</a:t>
            </a:r>
            <a:r>
              <a:rPr lang="ar-IQ" sz="3200" b="1" dirty="0" smtClean="0">
                <a:cs typeface="DecoType Naskh Variants" panose="02010400000000000000" pitchFamily="2" charset="-78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ar-IQ" sz="3200" b="1" dirty="0" smtClean="0">
                <a:cs typeface="DecoType Naskh Variants" panose="02010400000000000000" pitchFamily="2" charset="-78"/>
              </a:rPr>
              <a:t>التعرف </a:t>
            </a:r>
            <a:r>
              <a:rPr lang="ar-IQ" sz="3200" b="1" dirty="0">
                <a:cs typeface="DecoType Naskh Variants" panose="02010400000000000000" pitchFamily="2" charset="-78"/>
              </a:rPr>
              <a:t>على التنوع البيولوجي: استيعاب مدى ضخامة واختلاف أنواع الحشرات وقدرتها على استعمار كل بيئة على الأرض (الصحاري، الجليد، المياه</a:t>
            </a:r>
            <a:r>
              <a:rPr lang="ar-IQ" sz="3200" b="1" dirty="0" smtClean="0">
                <a:cs typeface="DecoType Naskh Variants" panose="02010400000000000000" pitchFamily="2" charset="-78"/>
              </a:rPr>
              <a:t>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ar-IQ" sz="3200" b="1" dirty="0" smtClean="0">
                <a:cs typeface="DecoType Naskh Variants" panose="02010400000000000000" pitchFamily="2" charset="-78"/>
              </a:rPr>
              <a:t>تعزيز </a:t>
            </a:r>
            <a:r>
              <a:rPr lang="ar-IQ" sz="3200" b="1" dirty="0">
                <a:cs typeface="DecoType Naskh Variants" panose="02010400000000000000" pitchFamily="2" charset="-78"/>
              </a:rPr>
              <a:t>قيمة "الاستدامة": إدراك أن اختفاء هذه الكائنات الصغيرة قد يؤدي لانهيار النظام البيئي بالكامل، مما يولد شعوراً بالمسؤولية تجاه حماية </a:t>
            </a:r>
            <a:r>
              <a:rPr lang="ar-IQ" sz="3200" b="1" dirty="0" smtClean="0">
                <a:cs typeface="DecoType Naskh Variants" panose="02010400000000000000" pitchFamily="2" charset="-78"/>
              </a:rPr>
              <a:t>البيئة.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ar-IQ" sz="3200" b="1" dirty="0" smtClean="0">
                <a:cs typeface="DecoType Naskh Variants" panose="02010400000000000000" pitchFamily="2" charset="-78"/>
              </a:rPr>
              <a:t>الإلهام </a:t>
            </a:r>
            <a:r>
              <a:rPr lang="ar-IQ" sz="3200" b="1" dirty="0">
                <a:cs typeface="DecoType Naskh Variants" panose="02010400000000000000" pitchFamily="2" charset="-78"/>
              </a:rPr>
              <a:t>من الطبيعة </a:t>
            </a:r>
            <a:r>
              <a:rPr lang="en-US" sz="3200" b="1" dirty="0" smtClean="0">
                <a:cs typeface="DecoType Naskh Variants" panose="02010400000000000000" pitchFamily="2" charset="-78"/>
              </a:rPr>
              <a:t>: </a:t>
            </a:r>
            <a:r>
              <a:rPr lang="ar-IQ" sz="3200" b="1" dirty="0">
                <a:cs typeface="DecoType Naskh Variants" panose="02010400000000000000" pitchFamily="2" charset="-78"/>
              </a:rPr>
              <a:t>فتح آفاق التفكير حول كيفية استغلال هذه التكيفات في الصناعة؛ مثل</a:t>
            </a:r>
            <a:r>
              <a:rPr lang="ar-IQ" sz="3200" b="1" dirty="0" smtClean="0">
                <a:cs typeface="DecoType Naskh Variants" panose="02010400000000000000" pitchFamily="2" charset="-78"/>
              </a:rPr>
              <a:t>: صنع </a:t>
            </a:r>
            <a:r>
              <a:rPr lang="ar-IQ" sz="3200" b="1" dirty="0">
                <a:cs typeface="DecoType Naskh Variants" panose="02010400000000000000" pitchFamily="2" charset="-78"/>
              </a:rPr>
              <a:t>مواد بناء صلبة وخفيفة مستوحاة من هياكل </a:t>
            </a:r>
            <a:r>
              <a:rPr lang="ar-IQ" sz="3200" b="1" dirty="0" smtClean="0">
                <a:cs typeface="DecoType Naskh Variants" panose="02010400000000000000" pitchFamily="2" charset="-78"/>
              </a:rPr>
              <a:t>الحشرات.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ar-IQ" sz="3200" b="1" dirty="0" smtClean="0">
                <a:cs typeface="DecoType Naskh Variants" panose="02010400000000000000" pitchFamily="2" charset="-78"/>
              </a:rPr>
              <a:t>تطوير </a:t>
            </a:r>
            <a:r>
              <a:rPr lang="ar-IQ" sz="3200" b="1" dirty="0">
                <a:cs typeface="DecoType Naskh Variants" panose="02010400000000000000" pitchFamily="2" charset="-78"/>
              </a:rPr>
              <a:t>أجهزة استشعار دقيقة مستوحاة من قرون استشعار الفراشات</a:t>
            </a:r>
            <a:r>
              <a:rPr lang="ar-IQ" sz="3200" b="1" dirty="0" smtClean="0">
                <a:cs typeface="DecoType Naskh Variants" panose="02010400000000000000" pitchFamily="2" charset="-78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ar-IQ" sz="3200" b="1" dirty="0" smtClean="0">
                <a:cs typeface="DecoType Naskh Variants" panose="02010400000000000000" pitchFamily="2" charset="-78"/>
              </a:rPr>
              <a:t>ابتكار </a:t>
            </a:r>
            <a:r>
              <a:rPr lang="ar-IQ" sz="3200" b="1" dirty="0">
                <a:cs typeface="DecoType Naskh Variants" panose="02010400000000000000" pitchFamily="2" charset="-78"/>
              </a:rPr>
              <a:t>أنظمة تبريد مستوحاة من بيوت النمل الأبيض</a:t>
            </a:r>
            <a:r>
              <a:rPr lang="ar-IQ" sz="3200" b="1" dirty="0" smtClean="0">
                <a:cs typeface="DecoType Naskh Variants" panose="02010400000000000000" pitchFamily="2" charset="-78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ar-IQ" sz="3200" b="1" dirty="0">
              <a:cs typeface="DecoType Naskh Variants" panose="02010400000000000000" pitchFamily="2" charset="-7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ar-IQ" sz="3200" b="1" dirty="0" smtClean="0">
              <a:cs typeface="DecoType Naskh Variants" panose="02010400000000000000" pitchFamily="2" charset="-7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ar-IQ" sz="3200" b="1" dirty="0">
              <a:cs typeface="DecoType Naskh Variants" panose="020104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3" y="5543550"/>
            <a:ext cx="3918029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4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43050" y="1060042"/>
            <a:ext cx="24828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5400" b="1" dirty="0" smtClean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التكيف</a:t>
            </a:r>
            <a:endParaRPr lang="en-US" sz="5400" b="1" dirty="0"/>
          </a:p>
        </p:txBody>
      </p:sp>
      <p:sp>
        <p:nvSpPr>
          <p:cNvPr id="3" name="Text 1"/>
          <p:cNvSpPr/>
          <p:nvPr/>
        </p:nvSpPr>
        <p:spPr>
          <a:xfrm>
            <a:off x="533401" y="2234876"/>
            <a:ext cx="570226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850"/>
              </a:lnSpc>
              <a:buNone/>
            </a:pPr>
            <a:r>
              <a:rPr lang="en-US" sz="28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+mj-cs"/>
              </a:rPr>
              <a:t>التكيف هو قدرة الكائنات الحية على التغير لتناسب بيئتها وتحسين فرص بقائها. هذه القدرة الفطرية تسمح للكائنات بالازدهار في مواجهة التحديات البيئية المتغيرة.</a:t>
            </a:r>
            <a:endParaRPr lang="en-US" sz="2800" b="1" dirty="0">
              <a:cs typeface="+mj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152543"/>
            <a:ext cx="570226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 rtl="1">
              <a:lnSpc>
                <a:spcPts val="2850"/>
              </a:lnSpc>
              <a:buSzPct val="100000"/>
              <a:buChar char="•"/>
            </a:pPr>
            <a:r>
              <a:rPr lang="en-US" sz="28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+mj-cs"/>
              </a:rPr>
              <a:t>الحشرات تطورت عبر ملايين السنين لتكتسب تكيفات مذهلة جسدية وسلوكية وفسيولوجية، مما جعلها من أكثر الكائنات الحية نجاحًا على وجه الأرض.</a:t>
            </a:r>
            <a:endParaRPr lang="en-US" sz="2800" b="1" dirty="0">
              <a:cs typeface="+mj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6070210"/>
            <a:ext cx="5441871" cy="1029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just" rtl="1">
              <a:lnSpc>
                <a:spcPts val="2850"/>
              </a:lnSpc>
              <a:buSzPct val="100000"/>
              <a:buChar char="•"/>
            </a:pPr>
            <a:r>
              <a:rPr lang="en-US" sz="28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+mj-cs"/>
              </a:rPr>
              <a:t>مثال: النمل الأبيض ينظم مجتمعاته بذكاء عالي لمواجهة المخاطر، ويُعد نموذجًا رائعًا للتكيف الجماعي والبقاء.</a:t>
            </a:r>
            <a:endParaRPr lang="en-US" sz="2800" b="1" dirty="0">
              <a:cs typeface="+mj-cs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168" y="1909732"/>
            <a:ext cx="7293343" cy="4077475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2612414" y="7472855"/>
            <a:ext cx="1876097" cy="646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010343"/>
              </p:ext>
            </p:extLst>
          </p:nvPr>
        </p:nvGraphicFramePr>
        <p:xfrm>
          <a:off x="533401" y="4404003"/>
          <a:ext cx="13376274" cy="3273147"/>
        </p:xfrm>
        <a:graphic>
          <a:graphicData uri="http://schemas.openxmlformats.org/drawingml/2006/table">
            <a:tbl>
              <a:tblPr rtl="1"/>
              <a:tblGrid>
                <a:gridCol w="4458758"/>
                <a:gridCol w="4458758"/>
                <a:gridCol w="4458758"/>
              </a:tblGrid>
              <a:tr h="658983">
                <a:tc>
                  <a:txBody>
                    <a:bodyPr/>
                    <a:lstStyle/>
                    <a:p>
                      <a:pPr algn="ctr" rtl="1"/>
                      <a:r>
                        <a:rPr lang="ar-IQ" sz="4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  <a:cs typeface="DecoType Naskh Variants" panose="02010400000000000000" pitchFamily="2" charset="-78"/>
                        </a:rPr>
                        <a:t>نوع التكيف</a:t>
                      </a:r>
                      <a:endParaRPr lang="ar-IQ" sz="4000" dirty="0">
                        <a:solidFill>
                          <a:srgbClr val="1F1F1F"/>
                        </a:solidFill>
                        <a:effectLst/>
                        <a:latin typeface="Google Sans Text"/>
                        <a:cs typeface="DecoType Naskh Variants" panose="02010400000000000000" pitchFamily="2" charset="-78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IQ" sz="4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  <a:cs typeface="DecoType Naskh Variants" panose="02010400000000000000" pitchFamily="2" charset="-78"/>
                        </a:rPr>
                        <a:t>المثال</a:t>
                      </a:r>
                      <a:endParaRPr lang="ar-IQ" sz="3200" dirty="0">
                        <a:solidFill>
                          <a:srgbClr val="1F1F1F"/>
                        </a:solidFill>
                        <a:effectLst/>
                        <a:latin typeface="Google Sans Text"/>
                        <a:cs typeface="DecoType Naskh Variants" panose="02010400000000000000" pitchFamily="2" charset="-78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IQ" sz="40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  <a:cs typeface="DecoType Naskh Variants" panose="02010400000000000000" pitchFamily="2" charset="-78"/>
                        </a:rPr>
                        <a:t>الفائدة</a:t>
                      </a:r>
                      <a:endParaRPr lang="ar-IQ" sz="3200" dirty="0">
                        <a:solidFill>
                          <a:srgbClr val="1F1F1F"/>
                        </a:solidFill>
                        <a:effectLst/>
                        <a:latin typeface="Google Sans Text"/>
                        <a:cs typeface="DecoType Naskh Variants" panose="02010400000000000000" pitchFamily="2" charset="-78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37049">
                <a:tc>
                  <a:txBody>
                    <a:bodyPr/>
                    <a:lstStyle/>
                    <a:p>
                      <a:pPr algn="ctr" rtl="1"/>
                      <a:r>
                        <a:rPr lang="ar-IQ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مورفولوجي (شكلي)</a:t>
                      </a:r>
                      <a:endParaRPr lang="ar-IQ" sz="2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IQ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الهيكل الخارجي الصلب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IQ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حماية الأعضاء ومنع فقدان الماء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049">
                <a:tc>
                  <a:txBody>
                    <a:bodyPr/>
                    <a:lstStyle/>
                    <a:p>
                      <a:pPr algn="ctr" rtl="1"/>
                      <a:r>
                        <a:rPr lang="ar-IQ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سلوكي</a:t>
                      </a:r>
                      <a:endParaRPr lang="ar-IQ" sz="18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IQ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الهجرة (مثل فراشة الملك)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IQ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الهروب من برد الشتاء والبحث عن الغذاء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049">
                <a:tc>
                  <a:txBody>
                    <a:bodyPr/>
                    <a:lstStyle/>
                    <a:p>
                      <a:pPr algn="ctr" rtl="1"/>
                      <a:r>
                        <a:rPr lang="ar-IQ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فسيولوجي (وظيفي)</a:t>
                      </a:r>
                      <a:endParaRPr lang="ar-IQ" sz="2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IQ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إنتاج الجلسرين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IQ" sz="2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البقاء حية في درجات حرارة تحت الصفر</a:t>
                      </a:r>
                    </a:p>
                  </a:txBody>
                  <a:tcPr marL="114300" marR="114300" marT="76200" marB="762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ستطيل 4"/>
          <p:cNvSpPr/>
          <p:nvPr/>
        </p:nvSpPr>
        <p:spPr>
          <a:xfrm>
            <a:off x="12687300" y="7677150"/>
            <a:ext cx="1943100" cy="4762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0"/>
            <a:ext cx="7210426" cy="4089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47776" y="612358"/>
            <a:ext cx="99056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en-US" sz="4450" dirty="0">
                <a:latin typeface="Alexandria Medium" panose="020B0604020202020204" charset="-78"/>
                <a:ea typeface="Alexandria Medium" pitchFamily="34" charset="-122"/>
                <a:cs typeface="+mj-cs"/>
              </a:rPr>
              <a:t>التمويه والاختباء: سلاح الحشرات الخفي</a:t>
            </a:r>
            <a:endParaRPr lang="en-US" sz="4450" dirty="0">
              <a:latin typeface="Alexandria Medium" panose="020B0604020202020204" charset="-78"/>
              <a:cs typeface="+mj-cs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777" y="1889007"/>
            <a:ext cx="4184833" cy="25863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435802" y="47784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Alexandria Medium" panose="020B0604020202020204" charset="-78"/>
                <a:ea typeface="Alexandria Medium" pitchFamily="34" charset="-122"/>
                <a:cs typeface="+mj-cs"/>
              </a:rPr>
              <a:t>الحشرات العصوية</a:t>
            </a:r>
            <a:endParaRPr lang="en-US" sz="2800" b="1" dirty="0">
              <a:solidFill>
                <a:srgbClr val="FF0000"/>
              </a:solidFill>
              <a:latin typeface="Alexandria Medium" panose="020B0604020202020204" charset="-78"/>
              <a:cs typeface="+mj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9651777" y="532667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4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تشبه الأغصان والأوراق لتختفي ببراعة عن أعين المفترسين، مما يجعل اكتشافها مهمة صعبة للغاية.</a:t>
            </a:r>
            <a:endParaRPr lang="en-US" sz="2400" b="1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564" y="1820128"/>
            <a:ext cx="4184834" cy="25863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854422" y="4796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Alexandria Medium" pitchFamily="34" charset="0"/>
                <a:ea typeface="Alexandria Medium" pitchFamily="34" charset="-122"/>
                <a:cs typeface="+mj-cs"/>
              </a:rPr>
              <a:t>سرعوف الأوركيد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22783" y="532667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4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يتقمص شكل زهرة ليخدع فرائسه ويجذبها بسهولة، في استراتيجية صيد فريدة ومذهلة.</a:t>
            </a:r>
            <a:endParaRPr lang="en-US" sz="2400" b="1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1889007"/>
            <a:ext cx="4304279" cy="266013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73042" y="48335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latin typeface="Alexandria Medium" panose="020B0604020202020204" charset="-78"/>
                <a:ea typeface="Alexandria Medium" pitchFamily="34" charset="-122"/>
                <a:cs typeface="Alexandria Medium" panose="020B0604020202020204" charset="-78"/>
              </a:rPr>
              <a:t>حرباء الحشرات</a:t>
            </a:r>
            <a:endParaRPr lang="en-US" sz="2800" b="1" dirty="0">
              <a:solidFill>
                <a:srgbClr val="FF0000"/>
              </a:solidFill>
              <a:latin typeface="Alexandria Medium" panose="020B0604020202020204" charset="-78"/>
              <a:cs typeface="Alexandria Medium" panose="020B0604020202020204" charset="-78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98114" y="532667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24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بعض الحشرات تغير لون جسمها لتندمج تمامًا مع بيئتها، مما يوفر لها حماية فائقة.</a:t>
            </a:r>
            <a:endParaRPr lang="en-US" sz="2400" b="1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3500" y="6233932"/>
            <a:ext cx="1866900" cy="1994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1084" y="318256"/>
            <a:ext cx="12967810" cy="907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en-US" sz="4450" dirty="0">
                <a:latin typeface="Alexandria Medium" pitchFamily="34" charset="0"/>
                <a:ea typeface="Alexandria Medium" pitchFamily="34" charset="-122"/>
                <a:cs typeface="+mj-cs"/>
              </a:rPr>
              <a:t>التكيف السلوكي: ذكاء الحشرات في مواجهة التحديات</a:t>
            </a:r>
            <a:endParaRPr lang="en-US" sz="4450" dirty="0">
              <a:cs typeface="+mj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428667" y="2896433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417" y="2556272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990855" y="2630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Alexandria Medium" pitchFamily="34" charset="0"/>
                <a:ea typeface="Alexandria Medium" pitchFamily="34" charset="-122"/>
                <a:cs typeface="+mj-cs"/>
              </a:rPr>
              <a:t>تنظيم النمل الأبيض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sp>
        <p:nvSpPr>
          <p:cNvPr id="8" name="Text 4"/>
          <p:cNvSpPr/>
          <p:nvPr/>
        </p:nvSpPr>
        <p:spPr>
          <a:xfrm>
            <a:off x="7685961" y="3953828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b="1" dirty="0">
                <a:latin typeface="Manrope" pitchFamily="34" charset="0"/>
                <a:ea typeface="Manrope" pitchFamily="34" charset="-122"/>
                <a:cs typeface="+mj-cs"/>
              </a:rPr>
              <a:t>عند الذعر، يتجمع العمال في اتجاه والجنود في اتجاه آخر للدفاع عن المستعمرة بشكل منظم.</a:t>
            </a:r>
            <a:endParaRPr lang="en-US" sz="1750" b="1" dirty="0">
              <a:cs typeface="+mj-cs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93790" y="2896433"/>
            <a:ext cx="6408063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40" y="2556272"/>
            <a:ext cx="680442" cy="68044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395909" y="27603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Alexandria Medium" pitchFamily="34" charset="0"/>
                <a:ea typeface="Alexandria Medium" pitchFamily="34" charset="-122"/>
                <a:cs typeface="+mj-cs"/>
              </a:rPr>
              <a:t>تأثير النحل التجاري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051084" y="3953828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b="1" dirty="0">
                <a:latin typeface="Manrope" pitchFamily="34" charset="0"/>
                <a:ea typeface="Manrope" pitchFamily="34" charset="-122"/>
                <a:cs typeface="+mj-cs"/>
              </a:rPr>
              <a:t>قد ينقل النحل التجاري أمراضًا إلى النحل البري، مما يؤثر سلبًا على التوازن البيئي الطبيعي.</a:t>
            </a:r>
            <a:endParaRPr lang="en-US" sz="1750" b="1" dirty="0">
              <a:cs typeface="+mj-cs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9215020" y="61698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Alexandria Medium" pitchFamily="34" charset="0"/>
                <a:ea typeface="Alexandria Medium" pitchFamily="34" charset="-122"/>
                <a:cs typeface="+mj-cs"/>
              </a:rPr>
              <a:t>النشاط الليلي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7685961" y="6561296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b="1" dirty="0">
                <a:latin typeface="Manrope" pitchFamily="34" charset="0"/>
                <a:ea typeface="Manrope" pitchFamily="34" charset="-122"/>
                <a:cs typeface="+mj-cs"/>
              </a:rPr>
              <a:t>بعض الحشرات تنشط ليلاً لتجنب المفترسات النهارية ودرجات الحرارة المرتفعة، مما يزيد من فرص بقائها.</a:t>
            </a:r>
            <a:endParaRPr lang="en-US" sz="1750" b="1" dirty="0">
              <a:cs typeface="+mj-cs"/>
            </a:endParaRPr>
          </a:p>
        </p:txBody>
      </p:sp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40" y="5163741"/>
            <a:ext cx="680442" cy="680442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2070973" y="60708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Alexandria Medium" pitchFamily="34" charset="0"/>
                <a:ea typeface="Alexandria Medium" pitchFamily="34" charset="-122"/>
                <a:cs typeface="+mj-cs"/>
              </a:rPr>
              <a:t>هجرة الفراشات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6" name="Text 16"/>
          <p:cNvSpPr/>
          <p:nvPr/>
        </p:nvSpPr>
        <p:spPr>
          <a:xfrm>
            <a:off x="1051084" y="6561296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850"/>
              </a:lnSpc>
              <a:buNone/>
            </a:pPr>
            <a:r>
              <a:rPr lang="en-US" sz="1750" b="1" dirty="0">
                <a:latin typeface="Manrope" pitchFamily="34" charset="0"/>
                <a:ea typeface="Manrope" pitchFamily="34" charset="-122"/>
                <a:cs typeface="+mj-cs"/>
              </a:rPr>
              <a:t>تقوم بعض الفراشات برحلات هجرة ملحمية لمسافات طويلة بحثًا عن بيئات أفضل للتكاثر والغذاء، متكيفة مع تغير الفصول.</a:t>
            </a:r>
            <a:endParaRPr lang="en-US" sz="1750" b="1" dirty="0">
              <a:cs typeface="+mj-cs"/>
            </a:endParaRPr>
          </a:p>
        </p:txBody>
      </p:sp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014" y="1054206"/>
            <a:ext cx="2413623" cy="280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9" y="1444199"/>
            <a:ext cx="3564220" cy="2373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صورة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3" y="4688682"/>
            <a:ext cx="2466975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مستطيل 29"/>
          <p:cNvSpPr/>
          <p:nvPr/>
        </p:nvSpPr>
        <p:spPr>
          <a:xfrm>
            <a:off x="12703017" y="7600950"/>
            <a:ext cx="1790700" cy="5524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37" y="4765171"/>
            <a:ext cx="1828800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15317" y="514469"/>
            <a:ext cx="8144947" cy="582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70C0"/>
                </a:solidFill>
                <a:latin typeface="Alexandria Medium" panose="020B0604020202020204" charset="-78"/>
                <a:ea typeface="Alexandria Medium" pitchFamily="34" charset="-122"/>
                <a:cs typeface="Alexandria Medium" panose="020B0604020202020204" charset="-78"/>
              </a:rPr>
              <a:t>التكيف التركيبي: أجسام مصممة للبقاء</a:t>
            </a:r>
            <a:endParaRPr lang="en-US" sz="3650" b="1" dirty="0">
              <a:solidFill>
                <a:srgbClr val="0070C0"/>
              </a:solidFill>
              <a:latin typeface="Alexandria Medium" panose="020B0604020202020204" charset="-78"/>
              <a:cs typeface="Alexandria Medium" panose="020B0604020202020204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392" y="1586389"/>
            <a:ext cx="5669399" cy="416123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087767" y="5979378"/>
            <a:ext cx="2330648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3200" b="1" dirty="0">
                <a:latin typeface="Alexandria Medium" pitchFamily="34" charset="0"/>
                <a:ea typeface="Alexandria Medium" pitchFamily="34" charset="-122"/>
                <a:cs typeface="+mj-cs"/>
              </a:rPr>
              <a:t>أجنحة الفراشات</a:t>
            </a:r>
            <a:endParaRPr lang="en-US" sz="3200" b="1" dirty="0">
              <a:cs typeface="+mj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18392" y="6435090"/>
            <a:ext cx="5669399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300"/>
              </a:lnSpc>
              <a:buNone/>
            </a:pPr>
            <a:r>
              <a:rPr lang="en-US" b="1" dirty="0">
                <a:latin typeface="Manrope" pitchFamily="34" charset="0"/>
                <a:ea typeface="Manrope" pitchFamily="34" charset="-122"/>
                <a:cs typeface="+mj-cs"/>
              </a:rPr>
              <a:t>أجنحة الفراشات الملونة ليست فقط للجمال، بل تساعدها على التمويه وجذب الشركاء للتكاثر، وهي مصممة بدقة لتحقيق أقصى قدر من الديناميكية الهوائية.</a:t>
            </a:r>
            <a:endParaRPr lang="en-US" b="1" dirty="0">
              <a:cs typeface="+mj-cs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229" y="1586389"/>
            <a:ext cx="5669399" cy="416909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022080" y="5995095"/>
            <a:ext cx="2330648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3200" b="1" dirty="0">
                <a:latin typeface="Alexandria Medium" pitchFamily="34" charset="0"/>
                <a:ea typeface="Alexandria Medium" pitchFamily="34" charset="-122"/>
                <a:cs typeface="+mj-cs"/>
              </a:rPr>
              <a:t>مخالب قوية</a:t>
            </a:r>
            <a:endParaRPr lang="en-US" sz="3200" b="1" dirty="0">
              <a:cs typeface="+mj-cs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50229" y="6442948"/>
            <a:ext cx="5669399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300"/>
              </a:lnSpc>
              <a:buNone/>
            </a:pPr>
            <a:r>
              <a:rPr lang="en-US" b="1" dirty="0">
                <a:latin typeface="Manrope" pitchFamily="34" charset="0"/>
                <a:ea typeface="Manrope" pitchFamily="34" charset="-122"/>
                <a:cs typeface="+mj-cs"/>
              </a:rPr>
              <a:t>مخالب الحشرات الحادة تساعدها على الدفاع عن نفسها بفعالية ضد المفترسين والقبض على الفريسة بقوة، مما يضمن بقاءها.</a:t>
            </a:r>
            <a:endParaRPr lang="en-US" b="1" dirty="0">
              <a:cs typeface="+mj-cs"/>
            </a:endParaRPr>
          </a:p>
        </p:txBody>
      </p:sp>
      <p:sp>
        <p:nvSpPr>
          <p:cNvPr id="9" name="Text 5"/>
          <p:cNvSpPr/>
          <p:nvPr/>
        </p:nvSpPr>
        <p:spPr>
          <a:xfrm>
            <a:off x="1418392" y="7416879"/>
            <a:ext cx="11793617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3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latin typeface="Manrope" pitchFamily="34" charset="0"/>
                <a:ea typeface="Manrope" pitchFamily="34" charset="-122"/>
                <a:cs typeface="+mj-cs"/>
              </a:rPr>
              <a:t>أجسام الحشرات مغطاة بهياكل صلبة </a:t>
            </a:r>
            <a:r>
              <a:rPr lang="en-US" sz="2400" b="1" dirty="0" smtClean="0">
                <a:solidFill>
                  <a:schemeClr val="accent2"/>
                </a:solidFill>
                <a:latin typeface="Manrope" pitchFamily="34" charset="0"/>
                <a:ea typeface="Manrope" pitchFamily="34" charset="-122"/>
                <a:cs typeface="+mj-cs"/>
              </a:rPr>
              <a:t>)هيكل خارجي( </a:t>
            </a:r>
            <a:r>
              <a:rPr lang="en-US" sz="2400" b="1" dirty="0">
                <a:solidFill>
                  <a:schemeClr val="accent2"/>
                </a:solidFill>
                <a:latin typeface="Manrope" pitchFamily="34" charset="0"/>
                <a:ea typeface="Manrope" pitchFamily="34" charset="-122"/>
                <a:cs typeface="+mj-cs"/>
              </a:rPr>
              <a:t>تحميها من الجفاف والهجوم، وتوفر لها دعمًا هيكليًا ضروريًا.</a:t>
            </a:r>
            <a:endParaRPr lang="en-US" sz="2400" b="1" dirty="0">
              <a:solidFill>
                <a:schemeClr val="accent2"/>
              </a:solidFill>
              <a:cs typeface="+mj-cs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2725400" y="7715131"/>
            <a:ext cx="1752600" cy="3927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22921" y="757476"/>
            <a:ext cx="7670959" cy="1315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5150"/>
              </a:lnSpc>
              <a:buNone/>
            </a:pPr>
            <a:r>
              <a:rPr lang="en-US" sz="4100" b="1" dirty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التكيف الفسيولوجي: كيف تتحكم الحشرات في </a:t>
            </a:r>
            <a:r>
              <a:rPr lang="en-US" sz="4100" b="1" dirty="0" smtClean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أجسامها</a:t>
            </a:r>
            <a:endParaRPr lang="en-US" sz="4100" b="1" dirty="0"/>
          </a:p>
        </p:txBody>
      </p:sp>
      <p:sp>
        <p:nvSpPr>
          <p:cNvPr id="4" name="Shape 1"/>
          <p:cNvSpPr/>
          <p:nvPr/>
        </p:nvSpPr>
        <p:spPr>
          <a:xfrm>
            <a:off x="10163651" y="2388275"/>
            <a:ext cx="3730228" cy="2268379"/>
          </a:xfrm>
          <a:prstGeom prst="roundRect">
            <a:avLst>
              <a:gd name="adj" fmla="val 48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5299" y="2388275"/>
            <a:ext cx="91440" cy="226837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961370" y="2621518"/>
            <a:ext cx="2630686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550"/>
              </a:lnSpc>
              <a:buNone/>
            </a:pPr>
            <a:r>
              <a:rPr lang="en-US" sz="2800" b="1" dirty="0">
                <a:latin typeface="Alexandria Medium" pitchFamily="34" charset="0"/>
                <a:ea typeface="Alexandria Medium" pitchFamily="34" charset="-122"/>
                <a:cs typeface="+mj-cs"/>
              </a:rPr>
              <a:t>تنظيم درجة الحرارة</a:t>
            </a:r>
            <a:endParaRPr lang="en-US" sz="2800" b="1" dirty="0">
              <a:cs typeface="+mj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10396895" y="3076575"/>
            <a:ext cx="3195161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0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بعض الحشرات لديها القدرة على التحكم في درجة حرارة أجسامها داخليًا، مما يمكنها من العيش في بيئات متطرفة كالحرارة الشديدة أو البرودة القارسة.</a:t>
            </a:r>
            <a:endParaRPr lang="en-US" sz="2000" b="1" dirty="0"/>
          </a:p>
        </p:txBody>
      </p:sp>
      <p:sp>
        <p:nvSpPr>
          <p:cNvPr id="8" name="Shape 4"/>
          <p:cNvSpPr/>
          <p:nvPr/>
        </p:nvSpPr>
        <p:spPr>
          <a:xfrm>
            <a:off x="6222921" y="2388275"/>
            <a:ext cx="3730347" cy="2268379"/>
          </a:xfrm>
          <a:prstGeom prst="roundRect">
            <a:avLst>
              <a:gd name="adj" fmla="val 483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688" y="2388275"/>
            <a:ext cx="91440" cy="226837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20758" y="2621518"/>
            <a:ext cx="2630686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550"/>
              </a:lnSpc>
              <a:buNone/>
            </a:pPr>
            <a:r>
              <a:rPr lang="en-US" sz="2800" b="1" dirty="0">
                <a:latin typeface="Alexandria Medium" pitchFamily="34" charset="0"/>
                <a:ea typeface="Alexandria Medium" pitchFamily="34" charset="-122"/>
                <a:cs typeface="+mj-cs"/>
              </a:rPr>
              <a:t>إفراز مواد كيميائية</a:t>
            </a:r>
            <a:endParaRPr lang="en-US" sz="2800" b="1" dirty="0">
              <a:cs typeface="+mj-cs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350972" y="3076575"/>
            <a:ext cx="3474244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0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تفرز الحشرات مواد كيميائية مختلفة للدفاع، مثل السموم الفعالة لطرد المفترسات أو الروائح الكريهة التي تنفر الأعداء.</a:t>
            </a:r>
            <a:endParaRPr lang="en-US" sz="2000" b="1" dirty="0"/>
          </a:p>
        </p:txBody>
      </p:sp>
      <p:sp>
        <p:nvSpPr>
          <p:cNvPr id="12" name="Shape 7"/>
          <p:cNvSpPr/>
          <p:nvPr/>
        </p:nvSpPr>
        <p:spPr>
          <a:xfrm>
            <a:off x="10163651" y="4867037"/>
            <a:ext cx="3730228" cy="2605088"/>
          </a:xfrm>
          <a:prstGeom prst="roundRect">
            <a:avLst>
              <a:gd name="adj" fmla="val 4212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5299" y="4867037"/>
            <a:ext cx="91440" cy="260508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96895" y="5100280"/>
            <a:ext cx="2630686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800" b="1" dirty="0">
                <a:latin typeface="Alexandria Medium" pitchFamily="34" charset="0"/>
                <a:ea typeface="Alexandria Medium" pitchFamily="34" charset="-122"/>
                <a:cs typeface="+mj-cs"/>
              </a:rPr>
              <a:t>تهوية الأعشاش</a:t>
            </a:r>
            <a:endParaRPr lang="en-US" sz="2800" b="1" dirty="0">
              <a:cs typeface="+mj-cs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0291703" y="5555337"/>
            <a:ext cx="3405544" cy="1683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650"/>
              </a:lnSpc>
              <a:buNone/>
            </a:pPr>
            <a:r>
              <a:rPr lang="en-US" sz="2000" b="1" dirty="0">
                <a:latin typeface="Manrope" pitchFamily="34" charset="0"/>
                <a:ea typeface="Manrope" pitchFamily="34" charset="-122"/>
                <a:cs typeface="+mj-cs"/>
              </a:rPr>
              <a:t>يُظهر النمل الأبيض قدرة مذهلة على تنظيم درجة حرارة ورطوبة أعشاشه المعقدة، مما يخلق بيئة مستقرة وضرورية للحفاظ على حياة المستعمرة بأكملها.</a:t>
            </a:r>
            <a:endParaRPr lang="en-US" sz="2000" b="1" dirty="0">
              <a:cs typeface="+mj-cs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2839997" y="7682508"/>
            <a:ext cx="1714500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9" y="-43860"/>
            <a:ext cx="5626291" cy="455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8" y="4513436"/>
            <a:ext cx="3659252" cy="3659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568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5550"/>
              </a:lnSpc>
              <a:buNone/>
            </a:pPr>
            <a:r>
              <a:rPr lang="en-US" sz="4800" b="1" dirty="0" smtClean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النمل </a:t>
            </a:r>
            <a:r>
              <a:rPr lang="en-US" sz="4800" b="1" dirty="0"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الأبيض كنموذج للتكيف الجماعي</a:t>
            </a:r>
            <a:endParaRPr lang="en-US" sz="48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03239"/>
            <a:ext cx="4030980" cy="272188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841" y="2103239"/>
            <a:ext cx="4657011" cy="272188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303" y="2103239"/>
            <a:ext cx="3976568" cy="2721888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22390" y="517445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مجتمع النمل الأبيض يُعتبر من أقدم المجتمعات الحشرية، حيث يعود تاريخه لأكثر من 200 مليون سنة، مما يدل على استمراريته وتكيفه الفائق.</a:t>
            </a:r>
            <a:endParaRPr lang="en-US" sz="2400" b="1" dirty="0"/>
          </a:p>
        </p:txBody>
      </p:sp>
      <p:sp>
        <p:nvSpPr>
          <p:cNvPr id="7" name="Text 2"/>
          <p:cNvSpPr/>
          <p:nvPr/>
        </p:nvSpPr>
        <p:spPr>
          <a:xfrm>
            <a:off x="171450" y="5860730"/>
            <a:ext cx="1366516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يُظهر النمل الأبيض تنظيمًا ذكيًا للغاية في مواجهة الأزمات، حيث يتصرف الجنود والعمال بتناغم مثالي، كل فرد يؤدي دوره المحدد بفعالية لضمان بقاء المستعمرة.</a:t>
            </a:r>
            <a:endParaRPr lang="en-US" sz="2400" b="1" dirty="0"/>
          </a:p>
        </p:txBody>
      </p:sp>
      <p:sp>
        <p:nvSpPr>
          <p:cNvPr id="8" name="Text 3"/>
          <p:cNvSpPr/>
          <p:nvPr/>
        </p:nvSpPr>
        <p:spPr>
          <a:xfrm>
            <a:off x="793790" y="681799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latin typeface="Manrope" pitchFamily="34" charset="0"/>
                <a:ea typeface="Manrope" pitchFamily="34" charset="-122"/>
                <a:cs typeface="Manrope" pitchFamily="34" charset="-120"/>
              </a:rPr>
              <a:t>كشفت دراسات حديثة عن تعقيدات هذا التنظيم وكيف يساعد هذا التعاون الوثيق في النجاة الجماعية، مما يجعله مثالًا فريدًا على الذكاء الجماعي في الطبيعة.</a:t>
            </a:r>
            <a:endParaRPr lang="en-US" sz="2400" b="1" dirty="0"/>
          </a:p>
        </p:txBody>
      </p:sp>
      <p:sp>
        <p:nvSpPr>
          <p:cNvPr id="9" name="مستطيل 8"/>
          <p:cNvSpPr/>
          <p:nvPr/>
        </p:nvSpPr>
        <p:spPr>
          <a:xfrm>
            <a:off x="12534900" y="7715250"/>
            <a:ext cx="1962150" cy="3619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946</Words>
  <Application>Microsoft Office PowerPoint</Application>
  <PresentationFormat>مخصص</PresentationFormat>
  <Paragraphs>93</Paragraphs>
  <Slides>13</Slides>
  <Notes>10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3" baseType="lpstr">
      <vt:lpstr>Calibri</vt:lpstr>
      <vt:lpstr>Alexandria Medium</vt:lpstr>
      <vt:lpstr>Akhbar MT</vt:lpstr>
      <vt:lpstr>Times New Roman</vt:lpstr>
      <vt:lpstr>Manrope</vt:lpstr>
      <vt:lpstr>Wingdings</vt:lpstr>
      <vt:lpstr>Google Sans Text</vt:lpstr>
      <vt:lpstr>Arial</vt:lpstr>
      <vt:lpstr>DecoType Naskh Variants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subject/>
  <dc:creator/>
  <cp:lastModifiedBy>Maher</cp:lastModifiedBy>
  <cp:revision>39</cp:revision>
  <dcterms:created xsi:type="dcterms:W3CDTF">2026-01-11T06:38:31Z</dcterms:created>
  <dcterms:modified xsi:type="dcterms:W3CDTF">2026-01-18T08:58:29Z</dcterms:modified>
</cp:coreProperties>
</file>