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302" r:id="rId4"/>
    <p:sldId id="303" r:id="rId5"/>
    <p:sldId id="301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6C377-1476-4520-8459-8C3F9612668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81AA8-12AF-4DC4-B82A-2F0E775DC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032992" y="117980"/>
            <a:ext cx="7340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Workshop to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/>
              </a:rPr>
              <a:t> Create an AI Engine </a:t>
            </a:r>
            <a:endParaRPr lang="ar-IQ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" y="1426464"/>
            <a:ext cx="10728655" cy="4389120"/>
          </a:xfrm>
          <a:prstGeom prst="rect">
            <a:avLst/>
          </a:prstGeom>
          <a:solidFill>
            <a:srgbClr val="F3F4F6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97280" y="1496801"/>
            <a:ext cx="9997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1F2937"/>
                </a:solidFill>
              </a:defRPr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How to Create an AI Engine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6869FAF-A77C-6CFB-BF07-31E30F10545A}"/>
              </a:ext>
            </a:extLst>
          </p:cNvPr>
          <p:cNvSpPr txBox="1">
            <a:spLocks/>
          </p:cNvSpPr>
          <p:nvPr/>
        </p:nvSpPr>
        <p:spPr>
          <a:xfrm>
            <a:off x="2996665" y="4451053"/>
            <a:ext cx="5762563" cy="136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ar-IQ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43BA6-A497-133C-A054-C840CC049F30}"/>
              </a:ext>
            </a:extLst>
          </p:cNvPr>
          <p:cNvSpPr txBox="1"/>
          <p:nvPr/>
        </p:nvSpPr>
        <p:spPr>
          <a:xfrm>
            <a:off x="3055139" y="3348416"/>
            <a:ext cx="61401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44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إعداد: أسعد عبد الرحمن نايف</a:t>
            </a:r>
          </a:p>
          <a:p>
            <a:pPr algn="ctr" rtl="1"/>
            <a:r>
              <a:rPr lang="ar-IQ" sz="44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مركز الحاسبة الالكترونية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50D46-043F-767A-48D1-F1A5CA686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01977-7A33-E55D-8941-CC1F5743102C}"/>
              </a:ext>
            </a:extLst>
          </p:cNvPr>
          <p:cNvSpPr/>
          <p:nvPr/>
        </p:nvSpPr>
        <p:spPr>
          <a:xfrm>
            <a:off x="305" y="12001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008391-261C-9D43-E067-7DF9F510C1B3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13C89-6118-BFB5-18C0-9C3E073D2082}"/>
              </a:ext>
            </a:extLst>
          </p:cNvPr>
          <p:cNvSpPr txBox="1"/>
          <p:nvPr/>
        </p:nvSpPr>
        <p:spPr>
          <a:xfrm>
            <a:off x="2144064" y="188203"/>
            <a:ext cx="7065973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Core Components of an AI Engine: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E1DCDB-17D8-08E4-D76B-1DE8B91206CD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06C1F345-E009-E44E-93FB-9D539EF2DB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F275B-28A6-EC0E-06E1-3C1089785DC9}"/>
              </a:ext>
            </a:extLst>
          </p:cNvPr>
          <p:cNvSpPr txBox="1"/>
          <p:nvPr/>
        </p:nvSpPr>
        <p:spPr>
          <a:xfrm>
            <a:off x="301751" y="2100072"/>
            <a:ext cx="104853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Data Collection Layer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AI/ML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Workflow Automation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APIs and Integrations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Databases and Vector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Frontend and Backend Services</a:t>
            </a:r>
          </a:p>
        </p:txBody>
      </p:sp>
    </p:spTree>
    <p:extLst>
      <p:ext uri="{BB962C8B-B14F-4D97-AF65-F5344CB8AC3E}">
        <p14:creationId xmlns:p14="http://schemas.microsoft.com/office/powerpoint/2010/main" val="398421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F68E4-4ED9-9A96-E1D9-495A042FE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1BDB9-6DEC-9311-4AF4-124863AC5D07}"/>
              </a:ext>
            </a:extLst>
          </p:cNvPr>
          <p:cNvSpPr/>
          <p:nvPr/>
        </p:nvSpPr>
        <p:spPr>
          <a:xfrm>
            <a:off x="305" y="12001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B29447-D124-546C-AF60-EC2EA3DBA8CD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CF5E7-E68F-0152-55F2-748B6B639E6C}"/>
              </a:ext>
            </a:extLst>
          </p:cNvPr>
          <p:cNvSpPr txBox="1"/>
          <p:nvPr/>
        </p:nvSpPr>
        <p:spPr>
          <a:xfrm>
            <a:off x="2144064" y="188203"/>
            <a:ext cx="7065973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Main Components of an AI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BAC304-3F43-A600-9D78-910DA444F0CF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ED1ED50D-447A-F6E9-1925-FB56AD0AE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DCE50-C623-8AB1-7546-435307EE7299}"/>
              </a:ext>
            </a:extLst>
          </p:cNvPr>
          <p:cNvSpPr txBox="1"/>
          <p:nvPr/>
        </p:nvSpPr>
        <p:spPr>
          <a:xfrm>
            <a:off x="301751" y="1521202"/>
            <a:ext cx="104853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Data Input</a:t>
            </a:r>
          </a:p>
          <a:p>
            <a:r>
              <a:rPr lang="en-US" sz="4000" dirty="0"/>
              <a:t>The engine receives data such 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Text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Images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Audio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Video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Sensor data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Network logs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DD1B-2C3D-C515-EF5C-FF63ACCDD254}"/>
              </a:ext>
            </a:extLst>
          </p:cNvPr>
          <p:cNvSpPr txBox="1"/>
          <p:nvPr/>
        </p:nvSpPr>
        <p:spPr>
          <a:xfrm>
            <a:off x="4311252" y="2947332"/>
            <a:ext cx="73044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Example: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ChatGPT receives text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Security systems receive firewall logs</a:t>
            </a:r>
          </a:p>
        </p:txBody>
      </p:sp>
    </p:spTree>
    <p:extLst>
      <p:ext uri="{BB962C8B-B14F-4D97-AF65-F5344CB8AC3E}">
        <p14:creationId xmlns:p14="http://schemas.microsoft.com/office/powerpoint/2010/main" val="328699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ACB103-BFEB-0A73-D15A-895E2FB5F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70819E-775A-E713-1C54-E350CE975AB1}"/>
              </a:ext>
            </a:extLst>
          </p:cNvPr>
          <p:cNvSpPr/>
          <p:nvPr/>
        </p:nvSpPr>
        <p:spPr>
          <a:xfrm>
            <a:off x="305" y="12001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7031D-8C30-EC55-7A17-91B73E9C5878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265B9-6852-713A-CF01-BC54DC7387BC}"/>
              </a:ext>
            </a:extLst>
          </p:cNvPr>
          <p:cNvSpPr txBox="1"/>
          <p:nvPr/>
        </p:nvSpPr>
        <p:spPr>
          <a:xfrm>
            <a:off x="2144064" y="188203"/>
            <a:ext cx="7065973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Main Components of an AI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5BAA2-36E8-5471-FF0F-7E73A49621F0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8B1C0AA3-C100-5812-AAE1-B5C24A46AD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BDFF0D-2B30-7782-23EC-C6138D3E7E0A}"/>
              </a:ext>
            </a:extLst>
          </p:cNvPr>
          <p:cNvSpPr txBox="1"/>
          <p:nvPr/>
        </p:nvSpPr>
        <p:spPr>
          <a:xfrm>
            <a:off x="301751" y="1352198"/>
            <a:ext cx="114425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/>
              <a:t>2. Processing Layer</a:t>
            </a:r>
          </a:p>
          <a:p>
            <a:r>
              <a:rPr lang="en-US" sz="4000" dirty="0"/>
              <a:t>The AI analyzes the data using models and algorithms.</a:t>
            </a:r>
          </a:p>
          <a:p>
            <a:r>
              <a:rPr lang="en-US" sz="4000" dirty="0"/>
              <a:t>Examples: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Natural Language Processing (NLP)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Machine Learning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Deep Learning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84499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7C27B-F792-A83A-A5B7-381102EF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6BB16-276D-8BD5-6B1D-138C2CCC6D07}"/>
              </a:ext>
            </a:extLst>
          </p:cNvPr>
          <p:cNvSpPr/>
          <p:nvPr/>
        </p:nvSpPr>
        <p:spPr>
          <a:xfrm>
            <a:off x="305" y="12001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1DB29E-2065-CB82-EB53-EF39BCDA0CF1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75426-B412-2446-2C99-D5B356D41149}"/>
              </a:ext>
            </a:extLst>
          </p:cNvPr>
          <p:cNvSpPr txBox="1"/>
          <p:nvPr/>
        </p:nvSpPr>
        <p:spPr>
          <a:xfrm>
            <a:off x="2144064" y="188203"/>
            <a:ext cx="7065973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Main Components of an AI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FB656-B2BB-8F21-8F47-9F9F10861B9F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FDB2EF05-92F4-8A93-1670-F77BFDA6C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9A516-2E79-87A8-0098-A56E5C613085}"/>
              </a:ext>
            </a:extLst>
          </p:cNvPr>
          <p:cNvSpPr txBox="1"/>
          <p:nvPr/>
        </p:nvSpPr>
        <p:spPr>
          <a:xfrm>
            <a:off x="301751" y="1352198"/>
            <a:ext cx="114425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/>
              <a:t>3. Decision Engine</a:t>
            </a:r>
          </a:p>
          <a:p>
            <a:r>
              <a:rPr lang="en-US" sz="4000" dirty="0"/>
              <a:t>The AI decides what action to take.</a:t>
            </a:r>
          </a:p>
          <a:p>
            <a:r>
              <a:rPr lang="en-US" sz="4000" dirty="0"/>
              <a:t>Example:</a:t>
            </a:r>
          </a:p>
          <a:p>
            <a:r>
              <a:rPr lang="en-US" sz="4000" dirty="0"/>
              <a:t>Detect spam </a:t>
            </a:r>
          </a:p>
          <a:p>
            <a:r>
              <a:rPr lang="en-US" sz="4000" dirty="0"/>
              <a:t>Recommend a product </a:t>
            </a:r>
          </a:p>
          <a:p>
            <a:r>
              <a:rPr lang="en-US" sz="4000" dirty="0"/>
              <a:t>Identify cyber attacks </a:t>
            </a:r>
          </a:p>
          <a:p>
            <a:r>
              <a:rPr lang="en-US" sz="4000" dirty="0"/>
              <a:t>Generate text or images</a:t>
            </a:r>
          </a:p>
        </p:txBody>
      </p:sp>
    </p:spTree>
    <p:extLst>
      <p:ext uri="{BB962C8B-B14F-4D97-AF65-F5344CB8AC3E}">
        <p14:creationId xmlns:p14="http://schemas.microsoft.com/office/powerpoint/2010/main" val="173942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1A1CE-D5DC-8A63-9984-D480408CE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004C69-1A71-459E-118D-F2290E9E95E6}"/>
              </a:ext>
            </a:extLst>
          </p:cNvPr>
          <p:cNvSpPr/>
          <p:nvPr/>
        </p:nvSpPr>
        <p:spPr>
          <a:xfrm>
            <a:off x="305" y="12001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3138D4-D942-321C-0568-8F66096BCE86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BCBB2-C826-A3DE-7392-13CCCE2175AD}"/>
              </a:ext>
            </a:extLst>
          </p:cNvPr>
          <p:cNvSpPr txBox="1"/>
          <p:nvPr/>
        </p:nvSpPr>
        <p:spPr>
          <a:xfrm>
            <a:off x="2144064" y="188203"/>
            <a:ext cx="7065973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Main Components of an AI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3709B3-F4D7-2647-22D3-E04064A55893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FCD6B9A2-CBE2-918D-614C-9B25479440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AC8C2-788A-4211-CF80-DD3A970F6E55}"/>
              </a:ext>
            </a:extLst>
          </p:cNvPr>
          <p:cNvSpPr txBox="1"/>
          <p:nvPr/>
        </p:nvSpPr>
        <p:spPr>
          <a:xfrm>
            <a:off x="301751" y="1352198"/>
            <a:ext cx="114425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4. Memory / Database</a:t>
            </a:r>
          </a:p>
          <a:p>
            <a:r>
              <a:rPr lang="en-US" sz="4000" dirty="0"/>
              <a:t>Stores:</a:t>
            </a:r>
          </a:p>
          <a:p>
            <a:r>
              <a:rPr lang="en-US" sz="4000" dirty="0"/>
              <a:t>Previous conversations </a:t>
            </a:r>
          </a:p>
          <a:p>
            <a:r>
              <a:rPr lang="en-US" sz="4000" dirty="0"/>
              <a:t>User data </a:t>
            </a:r>
          </a:p>
          <a:p>
            <a:r>
              <a:rPr lang="en-US" sz="4000" dirty="0"/>
              <a:t>AI training data </a:t>
            </a:r>
          </a:p>
          <a:p>
            <a:r>
              <a:rPr lang="en-US" sz="4000" dirty="0"/>
              <a:t>Logs and analytics</a:t>
            </a:r>
          </a:p>
        </p:txBody>
      </p:sp>
    </p:spTree>
    <p:extLst>
      <p:ext uri="{BB962C8B-B14F-4D97-AF65-F5344CB8AC3E}">
        <p14:creationId xmlns:p14="http://schemas.microsoft.com/office/powerpoint/2010/main" val="421048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4776D-5072-B17B-4EC9-FA4C583E6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C0C20-A708-8359-5EF0-574CE1AA4890}"/>
              </a:ext>
            </a:extLst>
          </p:cNvPr>
          <p:cNvSpPr/>
          <p:nvPr/>
        </p:nvSpPr>
        <p:spPr>
          <a:xfrm>
            <a:off x="305" y="12001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123D88-5A48-C614-C8EF-DF7109C14489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FE8FD-1034-671C-3FB4-9346FD680615}"/>
              </a:ext>
            </a:extLst>
          </p:cNvPr>
          <p:cNvSpPr txBox="1"/>
          <p:nvPr/>
        </p:nvSpPr>
        <p:spPr>
          <a:xfrm>
            <a:off x="2144064" y="188203"/>
            <a:ext cx="7065973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Main Components of an AI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9A67C0-5186-DBFE-EBAC-AC58B2D7AB10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5DE806F7-D7BF-6F90-FC68-CBD0F41C6F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A7190-CD1A-2158-44BD-DD47C3536E17}"/>
              </a:ext>
            </a:extLst>
          </p:cNvPr>
          <p:cNvSpPr txBox="1"/>
          <p:nvPr/>
        </p:nvSpPr>
        <p:spPr>
          <a:xfrm>
            <a:off x="301751" y="1352198"/>
            <a:ext cx="114425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5. Output Layer</a:t>
            </a:r>
          </a:p>
          <a:p>
            <a:r>
              <a:rPr lang="en-US" sz="4000" dirty="0"/>
              <a:t>The AI returns results such as:</a:t>
            </a:r>
          </a:p>
          <a:p>
            <a:r>
              <a:rPr lang="en-US" sz="4000" dirty="0"/>
              <a:t>Text response </a:t>
            </a:r>
          </a:p>
          <a:p>
            <a:r>
              <a:rPr lang="en-US" sz="4000" dirty="0"/>
              <a:t>Alerts </a:t>
            </a:r>
          </a:p>
          <a:p>
            <a:r>
              <a:rPr lang="en-US" sz="4000" dirty="0"/>
              <a:t>Predictions </a:t>
            </a:r>
          </a:p>
          <a:p>
            <a:r>
              <a:rPr lang="en-US" sz="4000" dirty="0"/>
              <a:t>Images </a:t>
            </a:r>
          </a:p>
          <a:p>
            <a:r>
              <a:rPr lang="en-US" sz="4000" dirty="0"/>
              <a:t>Automation actions</a:t>
            </a:r>
          </a:p>
        </p:txBody>
      </p:sp>
    </p:spTree>
    <p:extLst>
      <p:ext uri="{BB962C8B-B14F-4D97-AF65-F5344CB8AC3E}">
        <p14:creationId xmlns:p14="http://schemas.microsoft.com/office/powerpoint/2010/main" val="148627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201168"/>
            <a:ext cx="10911535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800" b="1">
                <a:solidFill>
                  <a:srgbClr val="FFFFFF"/>
                </a:solidFill>
              </a:rPr>
              <a:t>Q&amp;A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10362895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5400" b="1">
                <a:solidFill>
                  <a:srgbClr val="1B5E20"/>
                </a:solidFill>
              </a:rPr>
              <a:t>Thank you!</a:t>
            </a:r>
          </a:p>
          <a:p>
            <a:pPr algn="ctr">
              <a:defRPr sz="2200">
                <a:solidFill>
                  <a:srgbClr val="1F2937"/>
                </a:solidFill>
              </a:defRPr>
            </a:pPr>
            <a:r>
              <a:t>Let’s discuss your production or research deployment needs.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03A7B-117B-048C-C7F6-A367860E8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53D6A-A17B-8251-6D56-250BFCCDC7F1}"/>
              </a:ext>
            </a:extLst>
          </p:cNvPr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76D3CA-5FC1-59DA-1520-5135FD341B2F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2A32D-A2D9-9F3E-C02C-D36E701A2F57}"/>
              </a:ext>
            </a:extLst>
          </p:cNvPr>
          <p:cNvSpPr txBox="1"/>
          <p:nvPr/>
        </p:nvSpPr>
        <p:spPr>
          <a:xfrm>
            <a:off x="2569464" y="216408"/>
            <a:ext cx="4557914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What is an AI Engine?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D4726C-655B-0F27-4FDA-9D4C0012D8AB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527AC95D-910E-F518-5BA8-29245FF6A7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62904-A46B-F255-9A9C-213FBBA342F1}"/>
              </a:ext>
            </a:extLst>
          </p:cNvPr>
          <p:cNvSpPr txBox="1"/>
          <p:nvPr/>
        </p:nvSpPr>
        <p:spPr>
          <a:xfrm>
            <a:off x="301751" y="2100072"/>
            <a:ext cx="1048531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B0F0"/>
                </a:solidFill>
              </a:rPr>
              <a:t>AI engine is a system that can process data, learn patterns, and make decisions</a:t>
            </a:r>
          </a:p>
          <a:p>
            <a:r>
              <a:rPr lang="en-US" sz="3800" dirty="0"/>
              <a:t>An AI Engine is the core system that gives a software application the ability to behave intelligently.</a:t>
            </a:r>
          </a:p>
        </p:txBody>
      </p:sp>
    </p:spTree>
    <p:extLst>
      <p:ext uri="{BB962C8B-B14F-4D97-AF65-F5344CB8AC3E}">
        <p14:creationId xmlns:p14="http://schemas.microsoft.com/office/powerpoint/2010/main" val="423145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C52EE-7E32-C289-EC24-3093E123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8AC90-375B-18F1-92CD-F610BF8AC8E4}"/>
              </a:ext>
            </a:extLst>
          </p:cNvPr>
          <p:cNvSpPr/>
          <p:nvPr/>
        </p:nvSpPr>
        <p:spPr>
          <a:xfrm>
            <a:off x="305" y="12001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80AB5-85DD-4137-7859-E8D6EC812FE3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5A988-E1A0-9BA8-9CB8-EF6145A2C437}"/>
              </a:ext>
            </a:extLst>
          </p:cNvPr>
          <p:cNvSpPr txBox="1"/>
          <p:nvPr/>
        </p:nvSpPr>
        <p:spPr>
          <a:xfrm>
            <a:off x="1386826" y="188203"/>
            <a:ext cx="8315161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AI Engine brain of an AI system that can: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645DE-8D76-7455-77F1-01627DB0905C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0A376B3B-A798-5A62-F57F-E67B8503B6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4419EE-C9AC-65B8-94E2-89C6653B8051}"/>
              </a:ext>
            </a:extLst>
          </p:cNvPr>
          <p:cNvSpPr txBox="1"/>
          <p:nvPr/>
        </p:nvSpPr>
        <p:spPr>
          <a:xfrm>
            <a:off x="301751" y="2100072"/>
            <a:ext cx="104853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Learn from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Understand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Make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Generate responses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Automate tasks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B0F0"/>
                </a:solidFill>
              </a:rPr>
              <a:t>Predict outcomes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16628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4A68C-719D-CCBF-338E-8A08AE7D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5C03B-9C7E-62B1-C77F-4A7C2CD8FEC2}"/>
              </a:ext>
            </a:extLst>
          </p:cNvPr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87939-503C-8122-F1D6-30DA5552E592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DF507-D8FC-68C6-E510-6C639CEA71C2}"/>
              </a:ext>
            </a:extLst>
          </p:cNvPr>
          <p:cNvSpPr txBox="1"/>
          <p:nvPr/>
        </p:nvSpPr>
        <p:spPr>
          <a:xfrm>
            <a:off x="2356137" y="211645"/>
            <a:ext cx="7479420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What Is n8n and How Does It Work?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62768-4517-794E-8E53-6E3BAD1EBEF0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CC4631A5-5DF1-29A0-9263-B584C71C2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6714F-8AA1-B3EA-1B4E-0DF613362838}"/>
              </a:ext>
            </a:extLst>
          </p:cNvPr>
          <p:cNvSpPr txBox="1"/>
          <p:nvPr/>
        </p:nvSpPr>
        <p:spPr>
          <a:xfrm>
            <a:off x="301751" y="2100072"/>
            <a:ext cx="1048531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solidFill>
                  <a:srgbClr val="00B0F0"/>
                </a:solidFill>
              </a:rPr>
              <a:t>It’s a source-available workflow automation tool that connects apps like Gmail, ChatGPT, and Google Sheets, letting them “talk to each other” and trigger automated actions without expensive per-task fees.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6272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CED6E8-B370-729C-6B06-43B3DE18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7A5DC-1243-CD60-9807-3349BFD46294}"/>
              </a:ext>
            </a:extLst>
          </p:cNvPr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571B8-F52C-32A2-972E-216AE9CE6A6A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0B3E7-2A13-105D-ECE3-720A9D7706BB}"/>
              </a:ext>
            </a:extLst>
          </p:cNvPr>
          <p:cNvSpPr txBox="1"/>
          <p:nvPr/>
        </p:nvSpPr>
        <p:spPr>
          <a:xfrm>
            <a:off x="2569464" y="216408"/>
            <a:ext cx="7479420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3800" b="1" dirty="0">
                <a:solidFill>
                  <a:srgbClr val="FFFFFF"/>
                </a:solidFill>
              </a:rPr>
              <a:t>What Is n8n and How Does It Work?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346239-F966-1C7E-014E-67F592A7264E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F3B85BF-E4FD-5535-6554-F6CA702FB9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7458F-59A2-D9B7-D2C8-37C72E5D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86" y="1342339"/>
            <a:ext cx="8675827" cy="55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3D883-70C5-33B2-2245-A035E29BE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A1107-EA6D-0F34-C5F1-A0F47E5B2F0B}"/>
              </a:ext>
            </a:extLst>
          </p:cNvPr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7BBC36-C148-1353-FF4F-D4521E1994EB}"/>
              </a:ext>
            </a:extLst>
          </p:cNvPr>
          <p:cNvSpPr/>
          <p:nvPr/>
        </p:nvSpPr>
        <p:spPr>
          <a:xfrm>
            <a:off x="0" y="1143000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5A296-8035-357A-2209-5746479C0EAF}"/>
              </a:ext>
            </a:extLst>
          </p:cNvPr>
          <p:cNvSpPr txBox="1"/>
          <p:nvPr/>
        </p:nvSpPr>
        <p:spPr>
          <a:xfrm>
            <a:off x="601964" y="216408"/>
            <a:ext cx="1053371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How Building Blocks of Every Automation by Nodes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437AA-CBDF-5360-44E5-125CE1A60EC5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6F96F78A-7FCD-D9E3-50C5-90ACAEBE37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F073E-9600-3A65-BDD8-4C671F5F60D0}"/>
              </a:ext>
            </a:extLst>
          </p:cNvPr>
          <p:cNvSpPr txBox="1"/>
          <p:nvPr/>
        </p:nvSpPr>
        <p:spPr>
          <a:xfrm>
            <a:off x="301751" y="2100072"/>
            <a:ext cx="104853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solidFill>
                  <a:srgbClr val="00B0F0"/>
                </a:solidFill>
              </a:rPr>
              <a:t>Nodes: The Building Blocks of Every Automation</a:t>
            </a:r>
          </a:p>
          <a:p>
            <a:pPr algn="just"/>
            <a:r>
              <a:rPr lang="en-US" sz="3800" dirty="0">
                <a:solidFill>
                  <a:srgbClr val="00B0F0"/>
                </a:solidFill>
              </a:rPr>
              <a:t>A node is a single, discrete unit of work within a workflow. </a:t>
            </a:r>
          </a:p>
          <a:p>
            <a:pPr algn="just"/>
            <a:r>
              <a:rPr lang="en-US" sz="3800" dirty="0">
                <a:solidFill>
                  <a:srgbClr val="00B0F0"/>
                </a:solidFill>
              </a:rPr>
              <a:t>Every node has one job: receive input data, do something with it, and pass output data to the next node.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2733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27B23-C870-4003-1489-4F9195A33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E6DF4C-CC6D-778B-BD1D-C417470B0249}"/>
              </a:ext>
            </a:extLst>
          </p:cNvPr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064FE-B550-E8F1-D484-72160FA83804}"/>
              </a:ext>
            </a:extLst>
          </p:cNvPr>
          <p:cNvSpPr/>
          <p:nvPr/>
        </p:nvSpPr>
        <p:spPr>
          <a:xfrm>
            <a:off x="-1" y="1109924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6EDCA-791D-249A-F2A1-4C2DB650475D}"/>
              </a:ext>
            </a:extLst>
          </p:cNvPr>
          <p:cNvSpPr txBox="1"/>
          <p:nvPr/>
        </p:nvSpPr>
        <p:spPr>
          <a:xfrm>
            <a:off x="601964" y="216408"/>
            <a:ext cx="1053371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How Building Blocks of Every Automation by Nodes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FE498C-E6D7-8567-9598-07D893D4CD2A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3E10BB1C-7DC5-93CB-EB7B-38C976ACD8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67ADB-DD87-06FF-8829-291475E31058}"/>
              </a:ext>
            </a:extLst>
          </p:cNvPr>
          <p:cNvSpPr txBox="1"/>
          <p:nvPr/>
        </p:nvSpPr>
        <p:spPr>
          <a:xfrm>
            <a:off x="1216151" y="1690062"/>
            <a:ext cx="1048531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solidFill>
                  <a:srgbClr val="00B0F0"/>
                </a:solidFill>
              </a:rPr>
              <a:t>n8n provides four core node types:</a:t>
            </a:r>
          </a:p>
          <a:p>
            <a:r>
              <a:rPr lang="en-US" sz="2400" b="1" dirty="0"/>
              <a:t>Trigger Nodes</a:t>
            </a:r>
            <a:r>
              <a:rPr lang="en-US" sz="2400" dirty="0"/>
              <a:t>, Start the workflow. Examples: “When a new email arrives in Gmail,” “When a Webhook receives a POST request,” “On a schedule every morning at 9 AM”</a:t>
            </a:r>
          </a:p>
          <a:p>
            <a:r>
              <a:rPr lang="en-US" sz="2400" b="1" dirty="0"/>
              <a:t>Action Nodes</a:t>
            </a:r>
            <a:r>
              <a:rPr lang="en-US" sz="2400" dirty="0"/>
              <a:t>, Perform an operation in an external app. Examples: “Create a row in Google Sheets,” “Send a Slack message,” “Create a contact in HubSpot”</a:t>
            </a:r>
          </a:p>
          <a:p>
            <a:r>
              <a:rPr lang="en-US" sz="2400" b="1" dirty="0"/>
              <a:t>Logic Nodes</a:t>
            </a:r>
            <a:r>
              <a:rPr lang="en-US" sz="2400" dirty="0"/>
              <a:t>, Control the flow of data. Examples: IF/ELSE conditions, Merge (combine multiple data streams), Switch (route data based on value matching)</a:t>
            </a:r>
          </a:p>
          <a:p>
            <a:r>
              <a:rPr lang="en-US" sz="2400" b="1" dirty="0"/>
              <a:t>Code Nodes</a:t>
            </a:r>
            <a:r>
              <a:rPr lang="en-US" sz="2400" dirty="0"/>
              <a:t>, Run custom JavaScript or Python for anything the built-in nodes don’t cover, the “escape hatch” for power users</a:t>
            </a:r>
          </a:p>
          <a:p>
            <a:pPr algn="just"/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6737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89434-60F9-F6FC-58C7-12721326F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4910A-D724-C375-F934-51CE9F520AD6}"/>
              </a:ext>
            </a:extLst>
          </p:cNvPr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E420DE-5DCA-9864-F836-4B8654160983}"/>
              </a:ext>
            </a:extLst>
          </p:cNvPr>
          <p:cNvSpPr/>
          <p:nvPr/>
        </p:nvSpPr>
        <p:spPr>
          <a:xfrm>
            <a:off x="-1" y="1109924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330CE-CA2D-E760-6C85-0B2DC4F4C9CD}"/>
              </a:ext>
            </a:extLst>
          </p:cNvPr>
          <p:cNvSpPr txBox="1"/>
          <p:nvPr/>
        </p:nvSpPr>
        <p:spPr>
          <a:xfrm>
            <a:off x="601964" y="216408"/>
            <a:ext cx="1053371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How Building Blocks of Every Automation by Nodes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24900-7262-AEEE-8A95-DED6BF9102EE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E61966FC-27DE-4C16-1685-2CA522FFCE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40318-5BB3-40B8-D0C8-C7FD6F2D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6" y="1887321"/>
            <a:ext cx="10760659" cy="39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8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15CEE-160B-4E9A-3D58-007DEA3A1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F07EB9-0DE0-D6C8-4DCC-24253AF88768}"/>
              </a:ext>
            </a:extLst>
          </p:cNvPr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3D381-5F3F-1538-4EDE-33C2597D95CD}"/>
              </a:ext>
            </a:extLst>
          </p:cNvPr>
          <p:cNvSpPr/>
          <p:nvPr/>
        </p:nvSpPr>
        <p:spPr>
          <a:xfrm>
            <a:off x="-1" y="1109924"/>
            <a:ext cx="12191695" cy="109728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66D65-0A98-4BB3-6D87-F60819965224}"/>
              </a:ext>
            </a:extLst>
          </p:cNvPr>
          <p:cNvSpPr txBox="1"/>
          <p:nvPr/>
        </p:nvSpPr>
        <p:spPr>
          <a:xfrm>
            <a:off x="601964" y="216408"/>
            <a:ext cx="1053371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How Does n8n Build Intelligent AI Agent Systems?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E56E22-94FF-9EED-6290-B12B6FFDB572}"/>
              </a:ext>
            </a:extLst>
          </p:cNvPr>
          <p:cNvSpPr/>
          <p:nvPr/>
        </p:nvSpPr>
        <p:spPr>
          <a:xfrm>
            <a:off x="0" y="6537960"/>
            <a:ext cx="12191695" cy="18288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54EC22F3-6EDA-17D8-A1CD-A7A3C327B4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9BB70-6C89-7FD9-8662-1C04717B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33" y="1219652"/>
            <a:ext cx="9304934" cy="6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5228</TotalTime>
  <Words>538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Asaad</dc:creator>
  <cp:keywords/>
  <dc:description>generated using python-pptx</dc:description>
  <cp:lastModifiedBy>Asaad</cp:lastModifiedBy>
  <cp:revision>105</cp:revision>
  <dcterms:created xsi:type="dcterms:W3CDTF">2013-01-27T09:14:16Z</dcterms:created>
  <dcterms:modified xsi:type="dcterms:W3CDTF">2026-05-18T04:41:05Z</dcterms:modified>
  <cp:category/>
</cp:coreProperties>
</file>