
<file path=[Content_Types].xml><?xml version="1.0" encoding="utf-8"?>
<Types xmlns="http://schemas.openxmlformats.org/package/2006/content-types">
  <Default ContentType="image/svg+xml" Extension="sv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8229600" cx="14630400"/>
  <p:notesSz cx="8229600" cy="14630400"/>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2-1.png"/><Relationship Id="rId3"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3-1.png"/><Relationship Id="rId3"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4-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slideLayout" Target="../slideLayouts/slideLayout5.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745016" y="3352086"/>
            <a:ext cx="6091595" cy="708779"/>
          </a:xfrm>
          <a:prstGeom prst="rect">
            <a:avLst/>
          </a:prstGeom>
          <a:noFill/>
          <a:ln/>
        </p:spPr>
        <p:txBody>
          <a:bodyPr wrap="none" lIns="0" tIns="0" rIns="0" bIns="0" rtlCol="0" anchor="t"/>
          <a:lstStyle/>
          <a:p>
            <a:pPr rtl="1" algn="r" indent="0" marL="0">
              <a:lnSpc>
                <a:spcPts val="5550"/>
              </a:lnSpc>
              <a:buNone/>
            </a:pPr>
            <a:r>
              <a:rPr lang="en-US" sz="4450" dirty="0">
                <a:solidFill>
                  <a:srgbClr val="FBF3FA"/>
                </a:solidFill>
                <a:latin typeface="Fira Mono Medium" pitchFamily="34" charset="0"/>
                <a:ea typeface="Fira Mono Medium" pitchFamily="34" charset="-122"/>
                <a:cs typeface="Fira Mono Medium" pitchFamily="34" charset="-120"/>
              </a:rPr>
              <a:t>م.م مصطفى سليم كاظم</a:t>
            </a:r>
            <a:endParaRPr lang="en-US" sz="4450" dirty="0"/>
          </a:p>
        </p:txBody>
      </p:sp>
      <p:sp>
        <p:nvSpPr>
          <p:cNvPr id="3" name="Text 1"/>
          <p:cNvSpPr/>
          <p:nvPr/>
        </p:nvSpPr>
        <p:spPr>
          <a:xfrm>
            <a:off x="793790" y="4514493"/>
            <a:ext cx="13042821" cy="362903"/>
          </a:xfrm>
          <a:prstGeom prst="rect">
            <a:avLst/>
          </a:prstGeom>
          <a:noFill/>
          <a:ln/>
        </p:spPr>
        <p:txBody>
          <a:bodyPr wrap="none" lIns="0" tIns="0" rIns="0" bIns="0" rtlCol="0" anchor="t"/>
          <a:lstStyle/>
          <a:p>
            <a:pPr rtl="1" algn="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جامعة بغداد \ مركز بحوث ومتحف التاريخ الطبيعي</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618173" y="1053703"/>
            <a:ext cx="1601510" cy="332065"/>
          </a:xfrm>
          <a:prstGeom prst="roundRect">
            <a:avLst>
              <a:gd name="adj" fmla="val 6383"/>
            </a:avLst>
          </a:prstGeom>
          <a:solidFill>
            <a:srgbClr val="4D0038"/>
          </a:solidFill>
          <a:ln/>
        </p:spPr>
      </p:sp>
      <p:sp>
        <p:nvSpPr>
          <p:cNvPr id="4" name="Text 1"/>
          <p:cNvSpPr/>
          <p:nvPr/>
        </p:nvSpPr>
        <p:spPr>
          <a:xfrm>
            <a:off x="724138" y="1106686"/>
            <a:ext cx="1389578" cy="226100"/>
          </a:xfrm>
          <a:prstGeom prst="rect">
            <a:avLst/>
          </a:prstGeom>
          <a:noFill/>
          <a:ln/>
        </p:spPr>
        <p:txBody>
          <a:bodyPr wrap="none" lIns="0" tIns="0" rIns="0" bIns="0" rtlCol="0" anchor="t"/>
          <a:lstStyle/>
          <a:p>
            <a:pPr algn="l" indent="0" marL="0">
              <a:lnSpc>
                <a:spcPts val="1750"/>
              </a:lnSpc>
              <a:buNone/>
            </a:pPr>
            <a:r>
              <a:rPr lang="en-US" sz="1100" dirty="0">
                <a:solidFill>
                  <a:srgbClr val="E0D6DE"/>
                </a:solidFill>
                <a:latin typeface="Fira Sans" pitchFamily="34" charset="0"/>
                <a:ea typeface="Fira Sans" pitchFamily="34" charset="-122"/>
                <a:cs typeface="Fira Sans" pitchFamily="34" charset="-120"/>
              </a:rPr>
              <a:t>LEGAL RAMIFICATIONS</a:t>
            </a:r>
            <a:endParaRPr lang="en-US" sz="1100" dirty="0"/>
          </a:p>
        </p:txBody>
      </p:sp>
      <p:sp>
        <p:nvSpPr>
          <p:cNvPr id="5" name="Text 2"/>
          <p:cNvSpPr/>
          <p:nvPr/>
        </p:nvSpPr>
        <p:spPr>
          <a:xfrm>
            <a:off x="618173" y="1456373"/>
            <a:ext cx="7907655" cy="1103948"/>
          </a:xfrm>
          <a:prstGeom prst="rect">
            <a:avLst/>
          </a:prstGeom>
          <a:noFill/>
          <a:ln/>
        </p:spPr>
        <p:txBody>
          <a:bodyPr wrap="square" lIns="0" tIns="0" rIns="0" bIns="0" rtlCol="0" anchor="t"/>
          <a:lstStyle/>
          <a:p>
            <a:pPr algn="l" indent="0" marL="0">
              <a:lnSpc>
                <a:spcPts val="4300"/>
              </a:lnSpc>
              <a:buNone/>
            </a:pPr>
            <a:r>
              <a:rPr lang="en-US" sz="3450" dirty="0">
                <a:solidFill>
                  <a:srgbClr val="FBF3FA"/>
                </a:solidFill>
                <a:latin typeface="Fira Mono Medium" pitchFamily="34" charset="0"/>
                <a:ea typeface="Fira Mono Medium" pitchFamily="34" charset="-122"/>
                <a:cs typeface="Fira Mono Medium" pitchFamily="34" charset="-120"/>
              </a:rPr>
              <a:t>Forensic Entomology in the Courtroom</a:t>
            </a:r>
            <a:endParaRPr lang="en-US" sz="3450" dirty="0"/>
          </a:p>
        </p:txBody>
      </p:sp>
      <p:sp>
        <p:nvSpPr>
          <p:cNvPr id="6" name="Shape 3"/>
          <p:cNvSpPr/>
          <p:nvPr/>
        </p:nvSpPr>
        <p:spPr>
          <a:xfrm>
            <a:off x="618173" y="2825234"/>
            <a:ext cx="3865483" cy="2651879"/>
          </a:xfrm>
          <a:prstGeom prst="roundRect">
            <a:avLst>
              <a:gd name="adj" fmla="val 999"/>
            </a:avLst>
          </a:prstGeom>
          <a:solidFill>
            <a:srgbClr val="0F0F10"/>
          </a:solidFill>
          <a:ln w="22860">
            <a:solidFill>
              <a:srgbClr val="474748"/>
            </a:solidFill>
            <a:prstDash val="solid"/>
          </a:ln>
        </p:spPr>
      </p:sp>
      <p:pic>
        <p:nvPicPr>
          <p:cNvPr id="7" name="Image 1" descr="preencoded.png">    </p:cNvPr>
          <p:cNvPicPr>
            <a:picLocks noChangeAspect="1"/>
          </p:cNvPicPr>
          <p:nvPr/>
        </p:nvPicPr>
        <p:blipFill>
          <a:blip r:embed="rId2"/>
          <a:stretch>
            <a:fillRect/>
          </a:stretch>
        </p:blipFill>
        <p:spPr>
          <a:xfrm>
            <a:off x="535067" y="2742128"/>
            <a:ext cx="211931" cy="211931"/>
          </a:xfrm>
          <a:prstGeom prst="rect">
            <a:avLst/>
          </a:prstGeom>
        </p:spPr>
      </p:pic>
      <p:pic>
        <p:nvPicPr>
          <p:cNvPr id="8" name="Image 2" descr="preencoded.png">    </p:cNvPr>
          <p:cNvPicPr>
            <a:picLocks noChangeAspect="1"/>
          </p:cNvPicPr>
          <p:nvPr/>
        </p:nvPicPr>
        <p:blipFill>
          <a:blip r:embed="rId3"/>
          <a:stretch>
            <a:fillRect/>
          </a:stretch>
        </p:blipFill>
        <p:spPr>
          <a:xfrm>
            <a:off x="4354830" y="5348287"/>
            <a:ext cx="211931" cy="211931"/>
          </a:xfrm>
          <a:prstGeom prst="rect">
            <a:avLst/>
          </a:prstGeom>
        </p:spPr>
      </p:pic>
      <p:sp>
        <p:nvSpPr>
          <p:cNvPr id="9" name="Text 4"/>
          <p:cNvSpPr/>
          <p:nvPr/>
        </p:nvSpPr>
        <p:spPr>
          <a:xfrm>
            <a:off x="905947" y="3113008"/>
            <a:ext cx="2207657" cy="275868"/>
          </a:xfrm>
          <a:prstGeom prst="rect">
            <a:avLst/>
          </a:prstGeom>
          <a:noFill/>
          <a:ln/>
        </p:spPr>
        <p:txBody>
          <a:bodyPr wrap="none" lIns="0" tIns="0" rIns="0" bIns="0" rtlCol="0" anchor="t"/>
          <a:lstStyle/>
          <a:p>
            <a:pPr algn="l" indent="0" marL="0">
              <a:lnSpc>
                <a:spcPts val="2150"/>
              </a:lnSpc>
              <a:buNone/>
            </a:pPr>
            <a:r>
              <a:rPr lang="en-US" sz="1700" dirty="0">
                <a:solidFill>
                  <a:srgbClr val="E0D6DE"/>
                </a:solidFill>
                <a:latin typeface="Fira Mono Medium" pitchFamily="34" charset="0"/>
                <a:ea typeface="Fira Mono Medium" pitchFamily="34" charset="-122"/>
                <a:cs typeface="Fira Mono Medium" pitchFamily="34" charset="-120"/>
              </a:rPr>
              <a:t>Expert Testimony</a:t>
            </a:r>
            <a:endParaRPr lang="en-US" sz="1700" dirty="0"/>
          </a:p>
        </p:txBody>
      </p:sp>
      <p:sp>
        <p:nvSpPr>
          <p:cNvPr id="10" name="Text 5"/>
          <p:cNvSpPr/>
          <p:nvPr/>
        </p:nvSpPr>
        <p:spPr>
          <a:xfrm>
            <a:off x="905947" y="3494842"/>
            <a:ext cx="3289935" cy="1694498"/>
          </a:xfrm>
          <a:prstGeom prst="rect">
            <a:avLst/>
          </a:prstGeom>
          <a:noFill/>
          <a:ln/>
        </p:spPr>
        <p:txBody>
          <a:bodyPr wrap="square" lIns="0" tIns="0" rIns="0" bIns="0" rtlCol="0" anchor="t"/>
          <a:lstStyle/>
          <a:p>
            <a:pPr algn="l" indent="0" marL="0">
              <a:lnSpc>
                <a:spcPts val="2200"/>
              </a:lnSpc>
              <a:buNone/>
            </a:pPr>
            <a:r>
              <a:rPr lang="en-US" sz="1350" dirty="0">
                <a:solidFill>
                  <a:srgbClr val="E0D6DE"/>
                </a:solidFill>
                <a:latin typeface="Fira Sans" pitchFamily="34" charset="0"/>
                <a:ea typeface="Fira Sans" pitchFamily="34" charset="-122"/>
                <a:cs typeface="Fira Sans" pitchFamily="34" charset="-120"/>
              </a:rPr>
              <a:t>Forensic entomologists serve as expert witnesses, translating complex scientific findings into clear, concise evidence for judges and juries. Their testimony can be pivotal in determining guilt or innocence.</a:t>
            </a:r>
            <a:endParaRPr lang="en-US" sz="1350" dirty="0"/>
          </a:p>
        </p:txBody>
      </p:sp>
      <p:sp>
        <p:nvSpPr>
          <p:cNvPr id="11" name="Shape 6"/>
          <p:cNvSpPr/>
          <p:nvPr/>
        </p:nvSpPr>
        <p:spPr>
          <a:xfrm>
            <a:off x="4660225" y="2825234"/>
            <a:ext cx="3865602" cy="2651879"/>
          </a:xfrm>
          <a:prstGeom prst="roundRect">
            <a:avLst>
              <a:gd name="adj" fmla="val 999"/>
            </a:avLst>
          </a:prstGeom>
          <a:solidFill>
            <a:srgbClr val="0F0F10"/>
          </a:solidFill>
          <a:ln w="22860">
            <a:solidFill>
              <a:srgbClr val="474748"/>
            </a:solidFill>
            <a:prstDash val="solid"/>
          </a:ln>
        </p:spPr>
      </p:sp>
      <p:pic>
        <p:nvPicPr>
          <p:cNvPr id="12" name="Image 3" descr="preencoded.png">    </p:cNvPr>
          <p:cNvPicPr>
            <a:picLocks noChangeAspect="1"/>
          </p:cNvPicPr>
          <p:nvPr/>
        </p:nvPicPr>
        <p:blipFill>
          <a:blip r:embed="rId4"/>
          <a:stretch>
            <a:fillRect/>
          </a:stretch>
        </p:blipFill>
        <p:spPr>
          <a:xfrm>
            <a:off x="4577120" y="2742128"/>
            <a:ext cx="211931" cy="211931"/>
          </a:xfrm>
          <a:prstGeom prst="rect">
            <a:avLst/>
          </a:prstGeom>
        </p:spPr>
      </p:pic>
      <p:pic>
        <p:nvPicPr>
          <p:cNvPr id="13" name="Image 4" descr="preencoded.png">    </p:cNvPr>
          <p:cNvPicPr>
            <a:picLocks noChangeAspect="1"/>
          </p:cNvPicPr>
          <p:nvPr/>
        </p:nvPicPr>
        <p:blipFill>
          <a:blip r:embed="rId5"/>
          <a:stretch>
            <a:fillRect/>
          </a:stretch>
        </p:blipFill>
        <p:spPr>
          <a:xfrm>
            <a:off x="8397002" y="5348287"/>
            <a:ext cx="211931" cy="211931"/>
          </a:xfrm>
          <a:prstGeom prst="rect">
            <a:avLst/>
          </a:prstGeom>
        </p:spPr>
      </p:pic>
      <p:sp>
        <p:nvSpPr>
          <p:cNvPr id="14" name="Text 7"/>
          <p:cNvSpPr/>
          <p:nvPr/>
        </p:nvSpPr>
        <p:spPr>
          <a:xfrm>
            <a:off x="4947999" y="3113008"/>
            <a:ext cx="2913817" cy="275868"/>
          </a:xfrm>
          <a:prstGeom prst="rect">
            <a:avLst/>
          </a:prstGeom>
          <a:noFill/>
          <a:ln/>
        </p:spPr>
        <p:txBody>
          <a:bodyPr wrap="none" lIns="0" tIns="0" rIns="0" bIns="0" rtlCol="0" anchor="t"/>
          <a:lstStyle/>
          <a:p>
            <a:pPr algn="l" indent="0" marL="0">
              <a:lnSpc>
                <a:spcPts val="2150"/>
              </a:lnSpc>
              <a:buNone/>
            </a:pPr>
            <a:r>
              <a:rPr lang="en-US" sz="1700" dirty="0">
                <a:solidFill>
                  <a:srgbClr val="E0D6DE"/>
                </a:solidFill>
                <a:latin typeface="Fira Mono Medium" pitchFamily="34" charset="0"/>
                <a:ea typeface="Fira Mono Medium" pitchFamily="34" charset="-122"/>
                <a:cs typeface="Fira Mono Medium" pitchFamily="34" charset="-120"/>
              </a:rPr>
              <a:t>Corroborating Evidence</a:t>
            </a:r>
            <a:endParaRPr lang="en-US" sz="1700" dirty="0"/>
          </a:p>
        </p:txBody>
      </p:sp>
      <p:sp>
        <p:nvSpPr>
          <p:cNvPr id="15" name="Text 8"/>
          <p:cNvSpPr/>
          <p:nvPr/>
        </p:nvSpPr>
        <p:spPr>
          <a:xfrm>
            <a:off x="4947999" y="3494842"/>
            <a:ext cx="3290054" cy="1129665"/>
          </a:xfrm>
          <a:prstGeom prst="rect">
            <a:avLst/>
          </a:prstGeom>
          <a:noFill/>
          <a:ln/>
        </p:spPr>
        <p:txBody>
          <a:bodyPr wrap="square" lIns="0" tIns="0" rIns="0" bIns="0" rtlCol="0" anchor="t"/>
          <a:lstStyle/>
          <a:p>
            <a:pPr algn="l" indent="0" marL="0">
              <a:lnSpc>
                <a:spcPts val="2200"/>
              </a:lnSpc>
              <a:buNone/>
            </a:pPr>
            <a:r>
              <a:rPr lang="en-US" sz="1350" dirty="0">
                <a:solidFill>
                  <a:srgbClr val="E0D6DE"/>
                </a:solidFill>
                <a:latin typeface="Fira Sans" pitchFamily="34" charset="0"/>
                <a:ea typeface="Fira Sans" pitchFamily="34" charset="-122"/>
                <a:cs typeface="Fira Sans" pitchFamily="34" charset="-120"/>
              </a:rPr>
              <a:t>Insect evidence often supports or refutes witness statements and alibis, building a more complete picture of events surrounding a death.</a:t>
            </a:r>
            <a:endParaRPr lang="en-US" sz="1350" dirty="0"/>
          </a:p>
        </p:txBody>
      </p:sp>
      <p:sp>
        <p:nvSpPr>
          <p:cNvPr id="16" name="Shape 9"/>
          <p:cNvSpPr/>
          <p:nvPr/>
        </p:nvSpPr>
        <p:spPr>
          <a:xfrm>
            <a:off x="618173" y="5653683"/>
            <a:ext cx="7907655" cy="1522214"/>
          </a:xfrm>
          <a:prstGeom prst="roundRect">
            <a:avLst>
              <a:gd name="adj" fmla="val 1740"/>
            </a:avLst>
          </a:prstGeom>
          <a:solidFill>
            <a:srgbClr val="0F0F10"/>
          </a:solidFill>
          <a:ln w="22860">
            <a:solidFill>
              <a:srgbClr val="474748"/>
            </a:solidFill>
            <a:prstDash val="solid"/>
          </a:ln>
        </p:spPr>
      </p:sp>
      <p:pic>
        <p:nvPicPr>
          <p:cNvPr id="17" name="Image 5" descr="preencoded.png">    </p:cNvPr>
          <p:cNvPicPr>
            <a:picLocks noChangeAspect="1"/>
          </p:cNvPicPr>
          <p:nvPr/>
        </p:nvPicPr>
        <p:blipFill>
          <a:blip r:embed="rId6"/>
          <a:stretch>
            <a:fillRect/>
          </a:stretch>
        </p:blipFill>
        <p:spPr>
          <a:xfrm>
            <a:off x="535067" y="5570577"/>
            <a:ext cx="211931" cy="211931"/>
          </a:xfrm>
          <a:prstGeom prst="rect">
            <a:avLst/>
          </a:prstGeom>
        </p:spPr>
      </p:pic>
      <p:pic>
        <p:nvPicPr>
          <p:cNvPr id="18" name="Image 6" descr="preencoded.png">    </p:cNvPr>
          <p:cNvPicPr>
            <a:picLocks noChangeAspect="1"/>
          </p:cNvPicPr>
          <p:nvPr/>
        </p:nvPicPr>
        <p:blipFill>
          <a:blip r:embed="rId7"/>
          <a:stretch>
            <a:fillRect/>
          </a:stretch>
        </p:blipFill>
        <p:spPr>
          <a:xfrm>
            <a:off x="8397002" y="7047071"/>
            <a:ext cx="211931" cy="211931"/>
          </a:xfrm>
          <a:prstGeom prst="rect">
            <a:avLst/>
          </a:prstGeom>
        </p:spPr>
      </p:pic>
      <p:sp>
        <p:nvSpPr>
          <p:cNvPr id="19" name="Text 10"/>
          <p:cNvSpPr/>
          <p:nvPr/>
        </p:nvSpPr>
        <p:spPr>
          <a:xfrm>
            <a:off x="905947" y="5941457"/>
            <a:ext cx="2207657" cy="275868"/>
          </a:xfrm>
          <a:prstGeom prst="rect">
            <a:avLst/>
          </a:prstGeom>
          <a:noFill/>
          <a:ln/>
        </p:spPr>
        <p:txBody>
          <a:bodyPr wrap="none" lIns="0" tIns="0" rIns="0" bIns="0" rtlCol="0" anchor="t"/>
          <a:lstStyle/>
          <a:p>
            <a:pPr algn="l" indent="0" marL="0">
              <a:lnSpc>
                <a:spcPts val="2150"/>
              </a:lnSpc>
              <a:buNone/>
            </a:pPr>
            <a:r>
              <a:rPr lang="en-US" sz="1700" dirty="0">
                <a:solidFill>
                  <a:srgbClr val="E0D6DE"/>
                </a:solidFill>
                <a:latin typeface="Fira Mono Medium" pitchFamily="34" charset="0"/>
                <a:ea typeface="Fira Mono Medium" pitchFamily="34" charset="-122"/>
                <a:cs typeface="Fira Mono Medium" pitchFamily="34" charset="-120"/>
              </a:rPr>
              <a:t>Pivotal Cases</a:t>
            </a:r>
            <a:endParaRPr lang="en-US" sz="1700" dirty="0"/>
          </a:p>
        </p:txBody>
      </p:sp>
      <p:sp>
        <p:nvSpPr>
          <p:cNvPr id="20" name="Text 11"/>
          <p:cNvSpPr/>
          <p:nvPr/>
        </p:nvSpPr>
        <p:spPr>
          <a:xfrm>
            <a:off x="905947" y="6323290"/>
            <a:ext cx="7332107" cy="564833"/>
          </a:xfrm>
          <a:prstGeom prst="rect">
            <a:avLst/>
          </a:prstGeom>
          <a:noFill/>
          <a:ln/>
        </p:spPr>
        <p:txBody>
          <a:bodyPr wrap="square" lIns="0" tIns="0" rIns="0" bIns="0" rtlCol="0" anchor="t"/>
          <a:lstStyle/>
          <a:p>
            <a:pPr algn="l" indent="0" marL="0">
              <a:lnSpc>
                <a:spcPts val="2200"/>
              </a:lnSpc>
              <a:buNone/>
            </a:pPr>
            <a:r>
              <a:rPr lang="en-US" sz="1350" dirty="0">
                <a:solidFill>
                  <a:srgbClr val="E0D6DE"/>
                </a:solidFill>
                <a:latin typeface="Fira Sans" pitchFamily="34" charset="0"/>
                <a:ea typeface="Fira Sans" pitchFamily="34" charset="-122"/>
                <a:cs typeface="Fira Sans" pitchFamily="34" charset="-120"/>
              </a:rPr>
              <a:t>Numerous high-profile cases have seen forensic entomology play a decisive role, securing convictions or leading to exonerations by precisely dating events.</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679847" y="1147167"/>
            <a:ext cx="1480304" cy="365046"/>
          </a:xfrm>
          <a:prstGeom prst="roundRect">
            <a:avLst>
              <a:gd name="adj" fmla="val 6386"/>
            </a:avLst>
          </a:prstGeom>
          <a:solidFill>
            <a:srgbClr val="4D0038"/>
          </a:solidFill>
          <a:ln/>
        </p:spPr>
      </p:sp>
      <p:sp>
        <p:nvSpPr>
          <p:cNvPr id="4" name="Text 1"/>
          <p:cNvSpPr/>
          <p:nvPr/>
        </p:nvSpPr>
        <p:spPr>
          <a:xfrm>
            <a:off x="796290" y="1205389"/>
            <a:ext cx="1247418" cy="248603"/>
          </a:xfrm>
          <a:prstGeom prst="rect">
            <a:avLst/>
          </a:prstGeom>
          <a:noFill/>
          <a:ln/>
        </p:spPr>
        <p:txBody>
          <a:bodyPr wrap="none" lIns="0" tIns="0" rIns="0" bIns="0" rtlCol="0" anchor="t"/>
          <a:lstStyle/>
          <a:p>
            <a:pPr algn="l" indent="0" marL="0">
              <a:lnSpc>
                <a:spcPts val="1950"/>
              </a:lnSpc>
              <a:buNone/>
            </a:pPr>
            <a:r>
              <a:rPr lang="en-US" sz="1200" dirty="0">
                <a:solidFill>
                  <a:srgbClr val="E0D6DE"/>
                </a:solidFill>
                <a:latin typeface="Fira Sans" pitchFamily="34" charset="0"/>
                <a:ea typeface="Fira Sans" pitchFamily="34" charset="-122"/>
                <a:cs typeface="Fira Sans" pitchFamily="34" charset="-120"/>
              </a:rPr>
              <a:t>FUTURE OUTLOOK</a:t>
            </a:r>
            <a:endParaRPr lang="en-US" sz="1200" dirty="0"/>
          </a:p>
        </p:txBody>
      </p:sp>
      <p:sp>
        <p:nvSpPr>
          <p:cNvPr id="5" name="Text 2"/>
          <p:cNvSpPr/>
          <p:nvPr/>
        </p:nvSpPr>
        <p:spPr>
          <a:xfrm>
            <a:off x="679847" y="1589842"/>
            <a:ext cx="7784306" cy="1213961"/>
          </a:xfrm>
          <a:prstGeom prst="rect">
            <a:avLst/>
          </a:prstGeom>
          <a:noFill/>
          <a:ln/>
        </p:spPr>
        <p:txBody>
          <a:bodyPr wrap="square" lIns="0" tIns="0" rIns="0" bIns="0" rtlCol="0" anchor="t"/>
          <a:lstStyle/>
          <a:p>
            <a:pPr algn="l" indent="0" marL="0">
              <a:lnSpc>
                <a:spcPts val="4750"/>
              </a:lnSpc>
              <a:buNone/>
            </a:pPr>
            <a:r>
              <a:rPr lang="en-US" sz="3800" dirty="0">
                <a:solidFill>
                  <a:srgbClr val="FBF3FA"/>
                </a:solidFill>
                <a:latin typeface="Fira Mono Medium" pitchFamily="34" charset="0"/>
                <a:ea typeface="Fira Mono Medium" pitchFamily="34" charset="-122"/>
                <a:cs typeface="Fira Mono Medium" pitchFamily="34" charset="-120"/>
              </a:rPr>
              <a:t>Conclusion: The Silent Witnesses of Crime Scenes</a:t>
            </a:r>
            <a:endParaRPr lang="en-US" sz="3800" dirty="0"/>
          </a:p>
        </p:txBody>
      </p:sp>
      <p:sp>
        <p:nvSpPr>
          <p:cNvPr id="6" name="Shape 3"/>
          <p:cNvSpPr/>
          <p:nvPr/>
        </p:nvSpPr>
        <p:spPr>
          <a:xfrm>
            <a:off x="679847" y="3095149"/>
            <a:ext cx="3794998" cy="2362795"/>
          </a:xfrm>
          <a:prstGeom prst="roundRect">
            <a:avLst>
              <a:gd name="adj" fmla="val 19733"/>
            </a:avLst>
          </a:prstGeom>
          <a:solidFill>
            <a:srgbClr val="2E2E2F"/>
          </a:solidFill>
          <a:ln/>
        </p:spPr>
      </p:sp>
      <p:sp>
        <p:nvSpPr>
          <p:cNvPr id="7" name="Text 4"/>
          <p:cNvSpPr/>
          <p:nvPr/>
        </p:nvSpPr>
        <p:spPr>
          <a:xfrm>
            <a:off x="874038" y="3289340"/>
            <a:ext cx="2621994" cy="303609"/>
          </a:xfrm>
          <a:prstGeom prst="rect">
            <a:avLst/>
          </a:prstGeom>
          <a:noFill/>
          <a:ln/>
        </p:spPr>
        <p:txBody>
          <a:bodyPr wrap="none" lIns="0" tIns="0" rIns="0" bIns="0" rtlCol="0" anchor="t"/>
          <a:lstStyle/>
          <a:p>
            <a:pPr algn="l" indent="0" marL="0">
              <a:lnSpc>
                <a:spcPts val="2350"/>
              </a:lnSpc>
              <a:buNone/>
            </a:pPr>
            <a:r>
              <a:rPr lang="en-US" sz="1900" dirty="0">
                <a:solidFill>
                  <a:srgbClr val="E0D6DE"/>
                </a:solidFill>
                <a:latin typeface="Fira Mono Medium" pitchFamily="34" charset="0"/>
                <a:ea typeface="Fira Mono Medium" pitchFamily="34" charset="-122"/>
                <a:cs typeface="Fira Mono Medium" pitchFamily="34" charset="-120"/>
              </a:rPr>
              <a:t>Reliable Timelines</a:t>
            </a:r>
            <a:endParaRPr lang="en-US" sz="1900" dirty="0"/>
          </a:p>
        </p:txBody>
      </p:sp>
      <p:sp>
        <p:nvSpPr>
          <p:cNvPr id="8" name="Text 5"/>
          <p:cNvSpPr/>
          <p:nvPr/>
        </p:nvSpPr>
        <p:spPr>
          <a:xfrm>
            <a:off x="874038" y="3709392"/>
            <a:ext cx="3406616" cy="1243489"/>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Fira Sans" pitchFamily="34" charset="0"/>
                <a:ea typeface="Fira Sans" pitchFamily="34" charset="-122"/>
                <a:cs typeface="Fira Sans" pitchFamily="34" charset="-120"/>
              </a:rPr>
              <a:t>Insects consistently provide a unique and remarkably reliable timeline for death investigations, offering insights where other methods fall short.</a:t>
            </a:r>
            <a:endParaRPr lang="en-US" sz="1500" dirty="0"/>
          </a:p>
        </p:txBody>
      </p:sp>
      <p:sp>
        <p:nvSpPr>
          <p:cNvPr id="9" name="Shape 6"/>
          <p:cNvSpPr/>
          <p:nvPr/>
        </p:nvSpPr>
        <p:spPr>
          <a:xfrm>
            <a:off x="4669036" y="3095149"/>
            <a:ext cx="3795117" cy="2362795"/>
          </a:xfrm>
          <a:prstGeom prst="roundRect">
            <a:avLst>
              <a:gd name="adj" fmla="val 19733"/>
            </a:avLst>
          </a:prstGeom>
          <a:solidFill>
            <a:srgbClr val="2E2E2F"/>
          </a:solidFill>
          <a:ln/>
        </p:spPr>
      </p:sp>
      <p:sp>
        <p:nvSpPr>
          <p:cNvPr id="10" name="Text 7"/>
          <p:cNvSpPr/>
          <p:nvPr/>
        </p:nvSpPr>
        <p:spPr>
          <a:xfrm>
            <a:off x="4863227" y="3289340"/>
            <a:ext cx="2621994" cy="303609"/>
          </a:xfrm>
          <a:prstGeom prst="rect">
            <a:avLst/>
          </a:prstGeom>
          <a:noFill/>
          <a:ln/>
        </p:spPr>
        <p:txBody>
          <a:bodyPr wrap="none" lIns="0" tIns="0" rIns="0" bIns="0" rtlCol="0" anchor="t"/>
          <a:lstStyle/>
          <a:p>
            <a:pPr algn="l" indent="0" marL="0">
              <a:lnSpc>
                <a:spcPts val="2350"/>
              </a:lnSpc>
              <a:buNone/>
            </a:pPr>
            <a:r>
              <a:rPr lang="en-US" sz="1900" dirty="0">
                <a:solidFill>
                  <a:srgbClr val="E0D6DE"/>
                </a:solidFill>
                <a:latin typeface="Fira Mono Medium" pitchFamily="34" charset="0"/>
                <a:ea typeface="Fira Mono Medium" pitchFamily="34" charset="-122"/>
                <a:cs typeface="Fira Mono Medium" pitchFamily="34" charset="-120"/>
              </a:rPr>
              <a:t>Advancing Accuracy</a:t>
            </a:r>
            <a:endParaRPr lang="en-US" sz="1900" dirty="0"/>
          </a:p>
        </p:txBody>
      </p:sp>
      <p:sp>
        <p:nvSpPr>
          <p:cNvPr id="11" name="Text 8"/>
          <p:cNvSpPr/>
          <p:nvPr/>
        </p:nvSpPr>
        <p:spPr>
          <a:xfrm>
            <a:off x="4863227" y="3709392"/>
            <a:ext cx="3406735" cy="1554361"/>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Fira Sans" pitchFamily="34" charset="0"/>
                <a:ea typeface="Fira Sans" pitchFamily="34" charset="-122"/>
                <a:cs typeface="Fira Sans" pitchFamily="34" charset="-120"/>
              </a:rPr>
              <a:t>Ongoing research and technological advancements continue to enhance the precision and scope of forensic entomology, making it an even more powerful tool.</a:t>
            </a:r>
            <a:endParaRPr lang="en-US" sz="1500" dirty="0"/>
          </a:p>
        </p:txBody>
      </p:sp>
      <p:sp>
        <p:nvSpPr>
          <p:cNvPr id="12" name="Shape 9"/>
          <p:cNvSpPr/>
          <p:nvPr/>
        </p:nvSpPr>
        <p:spPr>
          <a:xfrm>
            <a:off x="679847" y="5652135"/>
            <a:ext cx="7784306" cy="1430179"/>
          </a:xfrm>
          <a:prstGeom prst="roundRect">
            <a:avLst>
              <a:gd name="adj" fmla="val 32601"/>
            </a:avLst>
          </a:prstGeom>
          <a:solidFill>
            <a:srgbClr val="2E2E2F"/>
          </a:solidFill>
          <a:ln/>
        </p:spPr>
      </p:sp>
      <p:sp>
        <p:nvSpPr>
          <p:cNvPr id="13" name="Text 10"/>
          <p:cNvSpPr/>
          <p:nvPr/>
        </p:nvSpPr>
        <p:spPr>
          <a:xfrm>
            <a:off x="874038" y="5846326"/>
            <a:ext cx="2428280" cy="303609"/>
          </a:xfrm>
          <a:prstGeom prst="rect">
            <a:avLst/>
          </a:prstGeom>
          <a:noFill/>
          <a:ln/>
        </p:spPr>
        <p:txBody>
          <a:bodyPr wrap="none" lIns="0" tIns="0" rIns="0" bIns="0" rtlCol="0" anchor="t"/>
          <a:lstStyle/>
          <a:p>
            <a:pPr algn="l" indent="0" marL="0">
              <a:lnSpc>
                <a:spcPts val="2350"/>
              </a:lnSpc>
              <a:buNone/>
            </a:pPr>
            <a:r>
              <a:rPr lang="en-US" sz="1900" dirty="0">
                <a:solidFill>
                  <a:srgbClr val="E0D6DE"/>
                </a:solidFill>
                <a:latin typeface="Fira Mono Medium" pitchFamily="34" charset="0"/>
                <a:ea typeface="Fira Mono Medium" pitchFamily="34" charset="-122"/>
                <a:cs typeface="Fira Mono Medium" pitchFamily="34" charset="-120"/>
              </a:rPr>
              <a:t>Aiding Justice</a:t>
            </a:r>
            <a:endParaRPr lang="en-US" sz="1900" dirty="0"/>
          </a:p>
        </p:txBody>
      </p:sp>
      <p:sp>
        <p:nvSpPr>
          <p:cNvPr id="14" name="Text 11"/>
          <p:cNvSpPr/>
          <p:nvPr/>
        </p:nvSpPr>
        <p:spPr>
          <a:xfrm>
            <a:off x="874038" y="6266378"/>
            <a:ext cx="7395924" cy="621744"/>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Fira Sans" pitchFamily="34" charset="0"/>
                <a:ea typeface="Fira Sans" pitchFamily="34" charset="-122"/>
                <a:cs typeface="Fira Sans" pitchFamily="34" charset="-120"/>
              </a:rPr>
              <a:t>These tiny detectives reveal truths hidden from human eyes, ensuring that even the smallest organisms contribute significantly to the pursuit of justice.</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166021" y="3043118"/>
            <a:ext cx="5670590" cy="708779"/>
          </a:xfrm>
          <a:prstGeom prst="rect">
            <a:avLst/>
          </a:prstGeom>
          <a:noFill/>
          <a:ln/>
        </p:spPr>
        <p:txBody>
          <a:bodyPr wrap="none" lIns="0" tIns="0" rIns="0" bIns="0" rtlCol="0" anchor="t"/>
          <a:lstStyle/>
          <a:p>
            <a:pPr rtl="1" algn="r" indent="0" marL="0">
              <a:lnSpc>
                <a:spcPts val="5550"/>
              </a:lnSpc>
              <a:buNone/>
            </a:pPr>
            <a:r>
              <a:rPr lang="en-US" sz="4450" dirty="0">
                <a:solidFill>
                  <a:srgbClr val="FBF3FA"/>
                </a:solidFill>
                <a:latin typeface="Fira Mono Medium" pitchFamily="34" charset="0"/>
                <a:ea typeface="Fira Mono Medium" pitchFamily="34" charset="-122"/>
                <a:cs typeface="Fira Mono Medium" pitchFamily="34" charset="-120"/>
              </a:rPr>
              <a:t>الاهداف :</a:t>
            </a:r>
            <a:endParaRPr lang="en-US" sz="4450" dirty="0"/>
          </a:p>
        </p:txBody>
      </p:sp>
      <p:sp>
        <p:nvSpPr>
          <p:cNvPr id="3" name="Text 1"/>
          <p:cNvSpPr/>
          <p:nvPr/>
        </p:nvSpPr>
        <p:spPr>
          <a:xfrm>
            <a:off x="793790" y="4205526"/>
            <a:ext cx="13042821" cy="362903"/>
          </a:xfrm>
          <a:prstGeom prst="rect">
            <a:avLst/>
          </a:prstGeom>
          <a:noFill/>
          <a:ln/>
        </p:spPr>
        <p:txBody>
          <a:bodyPr wrap="none" lIns="0" tIns="0" rIns="0" bIns="0" rtlCol="0" anchor="t"/>
          <a:lstStyle/>
          <a:p>
            <a:pPr rtl="1" algn="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توعية الباحثين حول اهمية الحشرات</a:t>
            </a:r>
            <a:endParaRPr lang="en-US" sz="1750" dirty="0"/>
          </a:p>
        </p:txBody>
      </p:sp>
      <p:sp>
        <p:nvSpPr>
          <p:cNvPr id="4" name="Text 2"/>
          <p:cNvSpPr/>
          <p:nvPr/>
        </p:nvSpPr>
        <p:spPr>
          <a:xfrm>
            <a:off x="793790" y="4823579"/>
            <a:ext cx="13042821" cy="362903"/>
          </a:xfrm>
          <a:prstGeom prst="rect">
            <a:avLst/>
          </a:prstGeom>
          <a:noFill/>
          <a:ln/>
        </p:spPr>
        <p:txBody>
          <a:bodyPr wrap="none" lIns="0" tIns="0" rIns="0" bIns="0" rtlCol="0" anchor="t"/>
          <a:lstStyle/>
          <a:p>
            <a:pPr rtl="1" algn="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حث الباحثين لاجراء دراسات وبحوث حول الحشرات وفوائدها</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166021" y="3043118"/>
            <a:ext cx="5670590" cy="708779"/>
          </a:xfrm>
          <a:prstGeom prst="rect">
            <a:avLst/>
          </a:prstGeom>
          <a:noFill/>
          <a:ln/>
        </p:spPr>
        <p:txBody>
          <a:bodyPr wrap="none" lIns="0" tIns="0" rIns="0" bIns="0" rtlCol="0" anchor="t"/>
          <a:lstStyle/>
          <a:p>
            <a:pPr rtl="1" algn="r" indent="0" marL="0">
              <a:lnSpc>
                <a:spcPts val="5550"/>
              </a:lnSpc>
              <a:buNone/>
            </a:pPr>
            <a:r>
              <a:rPr lang="en-US" sz="4450" dirty="0">
                <a:solidFill>
                  <a:srgbClr val="FBF3FA"/>
                </a:solidFill>
                <a:latin typeface="Fira Mono Medium" pitchFamily="34" charset="0"/>
                <a:ea typeface="Fira Mono Medium" pitchFamily="34" charset="-122"/>
                <a:cs typeface="Fira Mono Medium" pitchFamily="34" charset="-120"/>
              </a:rPr>
              <a:t>التوصيات : </a:t>
            </a:r>
            <a:endParaRPr lang="en-US" sz="4450" dirty="0"/>
          </a:p>
        </p:txBody>
      </p:sp>
      <p:sp>
        <p:nvSpPr>
          <p:cNvPr id="3" name="Text 1"/>
          <p:cNvSpPr/>
          <p:nvPr/>
        </p:nvSpPr>
        <p:spPr>
          <a:xfrm>
            <a:off x="793790" y="4205526"/>
            <a:ext cx="13042821" cy="362903"/>
          </a:xfrm>
          <a:prstGeom prst="rect">
            <a:avLst/>
          </a:prstGeom>
          <a:noFill/>
          <a:ln/>
        </p:spPr>
        <p:txBody>
          <a:bodyPr wrap="none" lIns="0" tIns="0" rIns="0" bIns="0" rtlCol="0" anchor="t"/>
          <a:lstStyle/>
          <a:p>
            <a:pPr rtl="1" algn="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اخذ النظر باستخدام الحشرات لحل جرائم القتل</a:t>
            </a:r>
            <a:endParaRPr lang="en-US" sz="1750" dirty="0"/>
          </a:p>
        </p:txBody>
      </p:sp>
      <p:sp>
        <p:nvSpPr>
          <p:cNvPr id="4" name="Text 2"/>
          <p:cNvSpPr/>
          <p:nvPr/>
        </p:nvSpPr>
        <p:spPr>
          <a:xfrm>
            <a:off x="793790" y="4823579"/>
            <a:ext cx="13042821" cy="362903"/>
          </a:xfrm>
          <a:prstGeom prst="rect">
            <a:avLst/>
          </a:prstGeom>
          <a:noFill/>
          <a:ln/>
        </p:spPr>
        <p:txBody>
          <a:bodyPr wrap="none" lIns="0" tIns="0" rIns="0" bIns="0" rtlCol="0" anchor="t"/>
          <a:lstStyle/>
          <a:p>
            <a:pPr rtl="1" algn="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اعداد دورات تدريبية او توعوية لاهمية الحشرات</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801297"/>
            <a:ext cx="7556421" cy="2835116"/>
          </a:xfrm>
          <a:prstGeom prst="rect">
            <a:avLst/>
          </a:prstGeom>
          <a:noFill/>
          <a:ln/>
        </p:spPr>
        <p:txBody>
          <a:bodyPr wrap="square" lIns="0" tIns="0" rIns="0" bIns="0" rtlCol="0" anchor="t"/>
          <a:lstStyle/>
          <a:p>
            <a:pPr algn="l" indent="0" marL="0">
              <a:lnSpc>
                <a:spcPts val="5550"/>
              </a:lnSpc>
              <a:buNone/>
            </a:pPr>
            <a:r>
              <a:rPr lang="en-US" sz="4450" dirty="0">
                <a:solidFill>
                  <a:srgbClr val="FBF3FA"/>
                </a:solidFill>
                <a:latin typeface="Fira Mono Medium" pitchFamily="34" charset="0"/>
                <a:ea typeface="Fira Mono Medium" pitchFamily="34" charset="-122"/>
                <a:cs typeface="Fira Mono Medium" pitchFamily="34" charset="-120"/>
              </a:rPr>
              <a:t>Forensic Entomology: Insects as Nature’s Crime Scene Investigators</a:t>
            </a:r>
            <a:endParaRPr lang="en-US" sz="4450" dirty="0"/>
          </a:p>
        </p:txBody>
      </p:sp>
      <p:sp>
        <p:nvSpPr>
          <p:cNvPr id="4" name="Text 1"/>
          <p:cNvSpPr/>
          <p:nvPr/>
        </p:nvSpPr>
        <p:spPr>
          <a:xfrm>
            <a:off x="6280190" y="4976574"/>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Forensic entomology is the scientific study of insects and their arthropod relatives to aid legal investigations, primarily in criminal cases. These tiny creatures serve as invaluable, silent witnesses, providing critical clues to solve complex mysteries.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200507"/>
            <a:ext cx="1993463" cy="426244"/>
          </a:xfrm>
          <a:prstGeom prst="roundRect">
            <a:avLst>
              <a:gd name="adj" fmla="val 6386"/>
            </a:avLst>
          </a:prstGeom>
          <a:solidFill>
            <a:srgbClr val="4D0038"/>
          </a:solidFill>
          <a:ln/>
        </p:spPr>
      </p:sp>
      <p:sp>
        <p:nvSpPr>
          <p:cNvPr id="3" name="Text 1"/>
          <p:cNvSpPr/>
          <p:nvPr/>
        </p:nvSpPr>
        <p:spPr>
          <a:xfrm>
            <a:off x="929878" y="1268492"/>
            <a:ext cx="1721287" cy="290274"/>
          </a:xfrm>
          <a:prstGeom prst="rect">
            <a:avLst/>
          </a:prstGeom>
          <a:noFill/>
          <a:ln/>
        </p:spPr>
        <p:txBody>
          <a:bodyPr wrap="non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HISTORICAL CONTEXT</a:t>
            </a:r>
            <a:endParaRPr lang="en-US" sz="1400" dirty="0"/>
          </a:p>
        </p:txBody>
      </p:sp>
      <p:sp>
        <p:nvSpPr>
          <p:cNvPr id="4" name="Shape 2"/>
          <p:cNvSpPr/>
          <p:nvPr/>
        </p:nvSpPr>
        <p:spPr>
          <a:xfrm>
            <a:off x="2900601" y="1200507"/>
            <a:ext cx="1161098" cy="426244"/>
          </a:xfrm>
          <a:prstGeom prst="roundRect">
            <a:avLst>
              <a:gd name="adj" fmla="val 6386"/>
            </a:avLst>
          </a:prstGeom>
          <a:solidFill>
            <a:srgbClr val="4D0038"/>
          </a:solidFill>
          <a:ln/>
        </p:spPr>
      </p:sp>
      <p:sp>
        <p:nvSpPr>
          <p:cNvPr id="5" name="Text 3"/>
          <p:cNvSpPr/>
          <p:nvPr/>
        </p:nvSpPr>
        <p:spPr>
          <a:xfrm>
            <a:off x="3036689" y="1268492"/>
            <a:ext cx="888921" cy="290274"/>
          </a:xfrm>
          <a:prstGeom prst="rect">
            <a:avLst/>
          </a:prstGeom>
          <a:noFill/>
          <a:ln/>
        </p:spPr>
        <p:txBody>
          <a:bodyPr wrap="non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FIRST CASE</a:t>
            </a:r>
            <a:endParaRPr lang="en-US" sz="1400" dirty="0"/>
          </a:p>
        </p:txBody>
      </p:sp>
      <p:sp>
        <p:nvSpPr>
          <p:cNvPr id="6" name="Text 4"/>
          <p:cNvSpPr/>
          <p:nvPr/>
        </p:nvSpPr>
        <p:spPr>
          <a:xfrm>
            <a:off x="793790" y="1717477"/>
            <a:ext cx="11566327" cy="708779"/>
          </a:xfrm>
          <a:prstGeom prst="rect">
            <a:avLst/>
          </a:prstGeom>
          <a:noFill/>
          <a:ln/>
        </p:spPr>
        <p:txBody>
          <a:bodyPr wrap="none" lIns="0" tIns="0" rIns="0" bIns="0" rtlCol="0" anchor="t"/>
          <a:lstStyle/>
          <a:p>
            <a:pPr algn="l" indent="0" marL="0">
              <a:lnSpc>
                <a:spcPts val="5550"/>
              </a:lnSpc>
              <a:buNone/>
            </a:pPr>
            <a:r>
              <a:rPr lang="en-US" sz="4450" dirty="0">
                <a:solidFill>
                  <a:srgbClr val="FBF3FA"/>
                </a:solidFill>
                <a:latin typeface="Fira Mono Medium" pitchFamily="34" charset="0"/>
                <a:ea typeface="Fira Mono Medium" pitchFamily="34" charset="-122"/>
                <a:cs typeface="Fira Mono Medium" pitchFamily="34" charset="-120"/>
              </a:rPr>
              <a:t>The Origins of Forensic Entomology</a:t>
            </a:r>
            <a:endParaRPr lang="en-US" sz="4450" dirty="0"/>
          </a:p>
        </p:txBody>
      </p:sp>
      <p:sp>
        <p:nvSpPr>
          <p:cNvPr id="7" name="Shape 5"/>
          <p:cNvSpPr/>
          <p:nvPr/>
        </p:nvSpPr>
        <p:spPr>
          <a:xfrm>
            <a:off x="793790" y="2766417"/>
            <a:ext cx="4196358" cy="4262557"/>
          </a:xfrm>
          <a:prstGeom prst="roundRect">
            <a:avLst>
              <a:gd name="adj" fmla="val 3486"/>
            </a:avLst>
          </a:prstGeom>
          <a:solidFill>
            <a:srgbClr val="0F0F10"/>
          </a:solidFill>
          <a:ln w="30480">
            <a:solidFill>
              <a:srgbClr val="474748"/>
            </a:solidFill>
            <a:prstDash val="solid"/>
          </a:ln>
        </p:spPr>
      </p:sp>
      <p:sp>
        <p:nvSpPr>
          <p:cNvPr id="8" name="Shape 6"/>
          <p:cNvSpPr/>
          <p:nvPr/>
        </p:nvSpPr>
        <p:spPr>
          <a:xfrm>
            <a:off x="763310" y="2766417"/>
            <a:ext cx="121920" cy="4262557"/>
          </a:xfrm>
          <a:prstGeom prst="roundRect">
            <a:avLst>
              <a:gd name="adj" fmla="val 27907"/>
            </a:avLst>
          </a:prstGeom>
          <a:solidFill>
            <a:srgbClr val="FF6BD8"/>
          </a:solidFill>
          <a:ln/>
        </p:spPr>
      </p:sp>
      <p:sp>
        <p:nvSpPr>
          <p:cNvPr id="9" name="Text 7"/>
          <p:cNvSpPr/>
          <p:nvPr/>
        </p:nvSpPr>
        <p:spPr>
          <a:xfrm>
            <a:off x="1142524" y="3023711"/>
            <a:ext cx="3590330" cy="106299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1235 AD: Sung Tz'u's "The Washing Away of Wrongs"</a:t>
            </a:r>
            <a:endParaRPr lang="en-US" sz="2200" dirty="0"/>
          </a:p>
        </p:txBody>
      </p:sp>
      <p:sp>
        <p:nvSpPr>
          <p:cNvPr id="10" name="Text 8"/>
          <p:cNvSpPr/>
          <p:nvPr/>
        </p:nvSpPr>
        <p:spPr>
          <a:xfrm>
            <a:off x="1142524" y="4222790"/>
            <a:ext cx="3590330" cy="254031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The earliest recorded case of forensic entomology is detailed in Sung Tz'u's seminal text, where a murder was solved using insect behaviour, demonstrating remarkable deductive reasoning centuries ahead of its time.</a:t>
            </a:r>
            <a:endParaRPr lang="en-US" sz="1750" dirty="0"/>
          </a:p>
        </p:txBody>
      </p:sp>
      <p:sp>
        <p:nvSpPr>
          <p:cNvPr id="11" name="Shape 9"/>
          <p:cNvSpPr/>
          <p:nvPr/>
        </p:nvSpPr>
        <p:spPr>
          <a:xfrm>
            <a:off x="5216962" y="2766417"/>
            <a:ext cx="4196358" cy="4262557"/>
          </a:xfrm>
          <a:prstGeom prst="roundRect">
            <a:avLst>
              <a:gd name="adj" fmla="val 3486"/>
            </a:avLst>
          </a:prstGeom>
          <a:solidFill>
            <a:srgbClr val="0F0F10"/>
          </a:solidFill>
          <a:ln w="30480">
            <a:solidFill>
              <a:srgbClr val="474748"/>
            </a:solidFill>
            <a:prstDash val="solid"/>
          </a:ln>
        </p:spPr>
      </p:sp>
      <p:sp>
        <p:nvSpPr>
          <p:cNvPr id="12" name="Shape 10"/>
          <p:cNvSpPr/>
          <p:nvPr/>
        </p:nvSpPr>
        <p:spPr>
          <a:xfrm>
            <a:off x="5186482" y="2766417"/>
            <a:ext cx="121920" cy="4262557"/>
          </a:xfrm>
          <a:prstGeom prst="roundRect">
            <a:avLst>
              <a:gd name="adj" fmla="val 27907"/>
            </a:avLst>
          </a:prstGeom>
          <a:solidFill>
            <a:srgbClr val="FF6BD8"/>
          </a:solidFill>
          <a:ln/>
        </p:spPr>
      </p:sp>
      <p:sp>
        <p:nvSpPr>
          <p:cNvPr id="13" name="Text 11"/>
          <p:cNvSpPr/>
          <p:nvPr/>
        </p:nvSpPr>
        <p:spPr>
          <a:xfrm>
            <a:off x="5565696" y="3023711"/>
            <a:ext cx="3590330"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Flies Expose a Murderer</a:t>
            </a:r>
            <a:endParaRPr lang="en-US" sz="2200" dirty="0"/>
          </a:p>
        </p:txBody>
      </p:sp>
      <p:sp>
        <p:nvSpPr>
          <p:cNvPr id="14" name="Text 12"/>
          <p:cNvSpPr/>
          <p:nvPr/>
        </p:nvSpPr>
        <p:spPr>
          <a:xfrm>
            <a:off x="5565696" y="3868460"/>
            <a:ext cx="3590330" cy="290322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Villagers were gathered, and a specific sickle attracted flies, leading to a confession. The flies, drawn to residual traces of blood invisible to the human eye, pinpointed the weapon and its owner, establishing a foundational concept for insect evidence.</a:t>
            </a:r>
            <a:endParaRPr lang="en-US" sz="1750" dirty="0"/>
          </a:p>
        </p:txBody>
      </p:sp>
      <p:sp>
        <p:nvSpPr>
          <p:cNvPr id="15" name="Shape 13"/>
          <p:cNvSpPr/>
          <p:nvPr/>
        </p:nvSpPr>
        <p:spPr>
          <a:xfrm>
            <a:off x="9640133" y="2766417"/>
            <a:ext cx="4196358" cy="4262557"/>
          </a:xfrm>
          <a:prstGeom prst="roundRect">
            <a:avLst>
              <a:gd name="adj" fmla="val 3486"/>
            </a:avLst>
          </a:prstGeom>
          <a:solidFill>
            <a:srgbClr val="0F0F10"/>
          </a:solidFill>
          <a:ln w="30480">
            <a:solidFill>
              <a:srgbClr val="474748"/>
            </a:solidFill>
            <a:prstDash val="solid"/>
          </a:ln>
        </p:spPr>
      </p:sp>
      <p:sp>
        <p:nvSpPr>
          <p:cNvPr id="16" name="Shape 14"/>
          <p:cNvSpPr/>
          <p:nvPr/>
        </p:nvSpPr>
        <p:spPr>
          <a:xfrm>
            <a:off x="9609653" y="2766417"/>
            <a:ext cx="121920" cy="4262557"/>
          </a:xfrm>
          <a:prstGeom prst="roundRect">
            <a:avLst>
              <a:gd name="adj" fmla="val 27907"/>
            </a:avLst>
          </a:prstGeom>
          <a:solidFill>
            <a:srgbClr val="FF6BD8"/>
          </a:solidFill>
          <a:ln/>
        </p:spPr>
      </p:sp>
      <p:sp>
        <p:nvSpPr>
          <p:cNvPr id="17" name="Text 15"/>
          <p:cNvSpPr/>
          <p:nvPr/>
        </p:nvSpPr>
        <p:spPr>
          <a:xfrm>
            <a:off x="9988868" y="3023711"/>
            <a:ext cx="3400544"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Centuries of Insight</a:t>
            </a:r>
            <a:endParaRPr lang="en-US" sz="2200" dirty="0"/>
          </a:p>
        </p:txBody>
      </p:sp>
      <p:sp>
        <p:nvSpPr>
          <p:cNvPr id="18" name="Text 16"/>
          <p:cNvSpPr/>
          <p:nvPr/>
        </p:nvSpPr>
        <p:spPr>
          <a:xfrm>
            <a:off x="9988868" y="3514130"/>
            <a:ext cx="3590330" cy="254031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This ancient account laid the groundwork for using insects to understand the circumstances of death, proving that nature's processes hold keys to justice long before formal scientific disciplines emerged.</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528876" y="1134427"/>
            <a:ext cx="1023104" cy="299085"/>
          </a:xfrm>
          <a:prstGeom prst="roundRect">
            <a:avLst>
              <a:gd name="adj" fmla="val 6064"/>
            </a:avLst>
          </a:prstGeom>
          <a:noFill/>
          <a:ln w="7620">
            <a:solidFill>
              <a:srgbClr val="FF6BD8"/>
            </a:solidFill>
            <a:prstDash val="solid"/>
          </a:ln>
        </p:spPr>
      </p:sp>
      <p:sp>
        <p:nvSpPr>
          <p:cNvPr id="4" name="Text 1"/>
          <p:cNvSpPr/>
          <p:nvPr/>
        </p:nvSpPr>
        <p:spPr>
          <a:xfrm>
            <a:off x="627102" y="1187291"/>
            <a:ext cx="826651" cy="193358"/>
          </a:xfrm>
          <a:prstGeom prst="rect">
            <a:avLst/>
          </a:prstGeom>
          <a:noFill/>
          <a:ln/>
        </p:spPr>
        <p:txBody>
          <a:bodyPr wrap="none" lIns="0" tIns="0" rIns="0" bIns="0" rtlCol="0" anchor="t"/>
          <a:lstStyle/>
          <a:p>
            <a:pPr algn="l" indent="0" marL="0">
              <a:lnSpc>
                <a:spcPts val="1500"/>
              </a:lnSpc>
              <a:buNone/>
            </a:pPr>
            <a:r>
              <a:rPr lang="en-US" sz="950" dirty="0">
                <a:solidFill>
                  <a:srgbClr val="FF6BD8"/>
                </a:solidFill>
                <a:latin typeface="Fira Sans" pitchFamily="34" charset="0"/>
                <a:ea typeface="Fira Sans" pitchFamily="34" charset="-122"/>
                <a:cs typeface="Fira Sans" pitchFamily="34" charset="-120"/>
              </a:rPr>
              <a:t>METHODOLOGY</a:t>
            </a:r>
            <a:endParaRPr lang="en-US" sz="950" dirty="0"/>
          </a:p>
        </p:txBody>
      </p:sp>
      <p:sp>
        <p:nvSpPr>
          <p:cNvPr id="5" name="Text 2"/>
          <p:cNvSpPr/>
          <p:nvPr/>
        </p:nvSpPr>
        <p:spPr>
          <a:xfrm>
            <a:off x="528876" y="1493877"/>
            <a:ext cx="6800255" cy="472202"/>
          </a:xfrm>
          <a:prstGeom prst="rect">
            <a:avLst/>
          </a:prstGeom>
          <a:noFill/>
          <a:ln/>
        </p:spPr>
        <p:txBody>
          <a:bodyPr wrap="none" lIns="0" tIns="0" rIns="0" bIns="0" rtlCol="0" anchor="t"/>
          <a:lstStyle/>
          <a:p>
            <a:pPr algn="l" indent="0" marL="0">
              <a:lnSpc>
                <a:spcPts val="3700"/>
              </a:lnSpc>
              <a:buNone/>
            </a:pPr>
            <a:r>
              <a:rPr lang="en-US" sz="2950" dirty="0">
                <a:solidFill>
                  <a:srgbClr val="FBF3FA"/>
                </a:solidFill>
                <a:latin typeface="Fira Mono Medium" pitchFamily="34" charset="0"/>
                <a:ea typeface="Fira Mono Medium" pitchFamily="34" charset="-122"/>
                <a:cs typeface="Fira Mono Medium" pitchFamily="34" charset="-120"/>
              </a:rPr>
              <a:t>What Forensic Entomologists Do</a:t>
            </a:r>
            <a:endParaRPr lang="en-US" sz="2950" dirty="0"/>
          </a:p>
        </p:txBody>
      </p:sp>
      <p:sp>
        <p:nvSpPr>
          <p:cNvPr id="6" name="Shape 3"/>
          <p:cNvSpPr/>
          <p:nvPr/>
        </p:nvSpPr>
        <p:spPr>
          <a:xfrm>
            <a:off x="528876" y="2192655"/>
            <a:ext cx="604480" cy="1112282"/>
          </a:xfrm>
          <a:prstGeom prst="roundRect">
            <a:avLst>
              <a:gd name="adj" fmla="val 360013"/>
            </a:avLst>
          </a:prstGeom>
          <a:solidFill>
            <a:srgbClr val="2E2E2F"/>
          </a:solid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7828" y="2635448"/>
            <a:ext cx="226576" cy="226576"/>
          </a:xfrm>
          <a:prstGeom prst="rect">
            <a:avLst/>
          </a:prstGeom>
        </p:spPr>
      </p:pic>
      <p:sp>
        <p:nvSpPr>
          <p:cNvPr id="8" name="Text 4"/>
          <p:cNvSpPr/>
          <p:nvPr/>
        </p:nvSpPr>
        <p:spPr>
          <a:xfrm>
            <a:off x="1284446" y="2343745"/>
            <a:ext cx="1889046" cy="236101"/>
          </a:xfrm>
          <a:prstGeom prst="rect">
            <a:avLst/>
          </a:prstGeom>
          <a:noFill/>
          <a:ln/>
        </p:spPr>
        <p:txBody>
          <a:bodyPr wrap="none" lIns="0" tIns="0" rIns="0" bIns="0" rtlCol="0" anchor="t"/>
          <a:lstStyle/>
          <a:p>
            <a:pPr algn="l" indent="0" marL="0">
              <a:lnSpc>
                <a:spcPts val="1850"/>
              </a:lnSpc>
              <a:buNone/>
            </a:pPr>
            <a:r>
              <a:rPr lang="en-US" sz="1450" dirty="0">
                <a:solidFill>
                  <a:srgbClr val="E0D6DE"/>
                </a:solidFill>
                <a:latin typeface="Fira Mono Medium" pitchFamily="34" charset="0"/>
                <a:ea typeface="Fira Mono Medium" pitchFamily="34" charset="-122"/>
                <a:cs typeface="Fira Mono Medium" pitchFamily="34" charset="-120"/>
              </a:rPr>
              <a:t>Identify Insects</a:t>
            </a:r>
            <a:endParaRPr lang="en-US" sz="1450" dirty="0"/>
          </a:p>
        </p:txBody>
      </p:sp>
      <p:sp>
        <p:nvSpPr>
          <p:cNvPr id="9" name="Text 5"/>
          <p:cNvSpPr/>
          <p:nvPr/>
        </p:nvSpPr>
        <p:spPr>
          <a:xfrm>
            <a:off x="1284446" y="2670453"/>
            <a:ext cx="7330678" cy="483394"/>
          </a:xfrm>
          <a:prstGeom prst="rect">
            <a:avLst/>
          </a:prstGeom>
          <a:noFill/>
          <a:ln/>
        </p:spPr>
        <p:txBody>
          <a:bodyPr wrap="square" lIns="0" tIns="0" rIns="0" bIns="0" rtlCol="0" anchor="t"/>
          <a:lstStyle/>
          <a:p>
            <a:pPr algn="l" indent="0" marL="0">
              <a:lnSpc>
                <a:spcPts val="1900"/>
              </a:lnSpc>
              <a:buNone/>
            </a:pPr>
            <a:r>
              <a:rPr lang="en-US" sz="1150" dirty="0">
                <a:solidFill>
                  <a:srgbClr val="E0D6DE"/>
                </a:solidFill>
                <a:latin typeface="Fira Sans" pitchFamily="34" charset="0"/>
                <a:ea typeface="Fira Sans" pitchFamily="34" charset="-122"/>
                <a:cs typeface="Fira Sans" pitchFamily="34" charset="-120"/>
              </a:rPr>
              <a:t>Careful identification of insects at all stages—eggs, larvae, pupae, and adults—found on or near remains. This precision is vital for accurate analysis.</a:t>
            </a:r>
            <a:endParaRPr lang="en-US" sz="1150" dirty="0"/>
          </a:p>
        </p:txBody>
      </p:sp>
      <p:sp>
        <p:nvSpPr>
          <p:cNvPr id="10" name="Shape 6"/>
          <p:cNvSpPr/>
          <p:nvPr/>
        </p:nvSpPr>
        <p:spPr>
          <a:xfrm>
            <a:off x="528876" y="3456027"/>
            <a:ext cx="604480" cy="1112282"/>
          </a:xfrm>
          <a:prstGeom prst="roundRect">
            <a:avLst>
              <a:gd name="adj" fmla="val 360013"/>
            </a:avLst>
          </a:prstGeom>
          <a:solidFill>
            <a:srgbClr val="2E2E2F"/>
          </a:solidFill>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828" y="3898821"/>
            <a:ext cx="226576" cy="226576"/>
          </a:xfrm>
          <a:prstGeom prst="rect">
            <a:avLst/>
          </a:prstGeom>
        </p:spPr>
      </p:pic>
      <p:sp>
        <p:nvSpPr>
          <p:cNvPr id="12" name="Text 7"/>
          <p:cNvSpPr/>
          <p:nvPr/>
        </p:nvSpPr>
        <p:spPr>
          <a:xfrm>
            <a:off x="1284446" y="3607118"/>
            <a:ext cx="3059192" cy="236101"/>
          </a:xfrm>
          <a:prstGeom prst="rect">
            <a:avLst/>
          </a:prstGeom>
          <a:noFill/>
          <a:ln/>
        </p:spPr>
        <p:txBody>
          <a:bodyPr wrap="none" lIns="0" tIns="0" rIns="0" bIns="0" rtlCol="0" anchor="t"/>
          <a:lstStyle/>
          <a:p>
            <a:pPr algn="l" indent="0" marL="0">
              <a:lnSpc>
                <a:spcPts val="1850"/>
              </a:lnSpc>
              <a:buNone/>
            </a:pPr>
            <a:r>
              <a:rPr lang="en-US" sz="1450" dirty="0">
                <a:solidFill>
                  <a:srgbClr val="E0D6DE"/>
                </a:solidFill>
                <a:latin typeface="Fira Mono Medium" pitchFamily="34" charset="0"/>
                <a:ea typeface="Fira Mono Medium" pitchFamily="34" charset="-122"/>
                <a:cs typeface="Fira Mono Medium" pitchFamily="34" charset="-120"/>
              </a:rPr>
              <a:t>Collect &amp; Preserve Evidence</a:t>
            </a:r>
            <a:endParaRPr lang="en-US" sz="1450" dirty="0"/>
          </a:p>
        </p:txBody>
      </p:sp>
      <p:sp>
        <p:nvSpPr>
          <p:cNvPr id="13" name="Text 8"/>
          <p:cNvSpPr/>
          <p:nvPr/>
        </p:nvSpPr>
        <p:spPr>
          <a:xfrm>
            <a:off x="1284446" y="3933825"/>
            <a:ext cx="7330678" cy="483394"/>
          </a:xfrm>
          <a:prstGeom prst="rect">
            <a:avLst/>
          </a:prstGeom>
          <a:noFill/>
          <a:ln/>
        </p:spPr>
        <p:txBody>
          <a:bodyPr wrap="square" lIns="0" tIns="0" rIns="0" bIns="0" rtlCol="0" anchor="t"/>
          <a:lstStyle/>
          <a:p>
            <a:pPr algn="l" indent="0" marL="0">
              <a:lnSpc>
                <a:spcPts val="1900"/>
              </a:lnSpc>
              <a:buNone/>
            </a:pPr>
            <a:r>
              <a:rPr lang="en-US" sz="1150" dirty="0">
                <a:solidFill>
                  <a:srgbClr val="E0D6DE"/>
                </a:solidFill>
                <a:latin typeface="Fira Sans" pitchFamily="34" charset="0"/>
                <a:ea typeface="Fira Sans" pitchFamily="34" charset="-122"/>
                <a:cs typeface="Fira Sans" pitchFamily="34" charset="-120"/>
              </a:rPr>
              <a:t>Meticulous collection and preservation of insect specimens directly from crime scenes ensures the integrity and scientific value of the evidence.</a:t>
            </a:r>
            <a:endParaRPr lang="en-US" sz="1150" dirty="0"/>
          </a:p>
        </p:txBody>
      </p:sp>
      <p:sp>
        <p:nvSpPr>
          <p:cNvPr id="14" name="Shape 9"/>
          <p:cNvSpPr/>
          <p:nvPr/>
        </p:nvSpPr>
        <p:spPr>
          <a:xfrm>
            <a:off x="528876" y="4719399"/>
            <a:ext cx="604480" cy="1112282"/>
          </a:xfrm>
          <a:prstGeom prst="roundRect">
            <a:avLst>
              <a:gd name="adj" fmla="val 360013"/>
            </a:avLst>
          </a:prstGeom>
          <a:solidFill>
            <a:srgbClr val="2E2E2F"/>
          </a:solidFill>
          <a:ln/>
        </p:spPr>
      </p:sp>
      <p:pic>
        <p:nvPicPr>
          <p:cNvPr id="15"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828" y="5162193"/>
            <a:ext cx="226576" cy="226576"/>
          </a:xfrm>
          <a:prstGeom prst="rect">
            <a:avLst/>
          </a:prstGeom>
        </p:spPr>
      </p:pic>
      <p:sp>
        <p:nvSpPr>
          <p:cNvPr id="16" name="Text 10"/>
          <p:cNvSpPr/>
          <p:nvPr/>
        </p:nvSpPr>
        <p:spPr>
          <a:xfrm>
            <a:off x="1284446" y="4870490"/>
            <a:ext cx="3852267" cy="236101"/>
          </a:xfrm>
          <a:prstGeom prst="rect">
            <a:avLst/>
          </a:prstGeom>
          <a:noFill/>
          <a:ln/>
        </p:spPr>
        <p:txBody>
          <a:bodyPr wrap="none" lIns="0" tIns="0" rIns="0" bIns="0" rtlCol="0" anchor="t"/>
          <a:lstStyle/>
          <a:p>
            <a:pPr algn="l" indent="0" marL="0">
              <a:lnSpc>
                <a:spcPts val="1850"/>
              </a:lnSpc>
              <a:buNone/>
            </a:pPr>
            <a:r>
              <a:rPr lang="en-US" sz="1450" dirty="0">
                <a:solidFill>
                  <a:srgbClr val="E0D6DE"/>
                </a:solidFill>
                <a:latin typeface="Fira Mono Medium" pitchFamily="34" charset="0"/>
                <a:ea typeface="Fira Mono Medium" pitchFamily="34" charset="-122"/>
                <a:cs typeface="Fira Mono Medium" pitchFamily="34" charset="-120"/>
              </a:rPr>
              <a:t>Estimate Postmortem Interval (PMI)</a:t>
            </a:r>
            <a:endParaRPr lang="en-US" sz="1450" dirty="0"/>
          </a:p>
        </p:txBody>
      </p:sp>
      <p:sp>
        <p:nvSpPr>
          <p:cNvPr id="17" name="Text 11"/>
          <p:cNvSpPr/>
          <p:nvPr/>
        </p:nvSpPr>
        <p:spPr>
          <a:xfrm>
            <a:off x="1284446" y="5197197"/>
            <a:ext cx="7330678" cy="483394"/>
          </a:xfrm>
          <a:prstGeom prst="rect">
            <a:avLst/>
          </a:prstGeom>
          <a:noFill/>
          <a:ln/>
        </p:spPr>
        <p:txBody>
          <a:bodyPr wrap="square" lIns="0" tIns="0" rIns="0" bIns="0" rtlCol="0" anchor="t"/>
          <a:lstStyle/>
          <a:p>
            <a:pPr algn="l" indent="0" marL="0">
              <a:lnSpc>
                <a:spcPts val="1900"/>
              </a:lnSpc>
              <a:buNone/>
            </a:pPr>
            <a:r>
              <a:rPr lang="en-US" sz="1150" dirty="0">
                <a:solidFill>
                  <a:srgbClr val="E0D6DE"/>
                </a:solidFill>
                <a:latin typeface="Fira Sans" pitchFamily="34" charset="0"/>
                <a:ea typeface="Fira Sans" pitchFamily="34" charset="-122"/>
                <a:cs typeface="Fira Sans" pitchFamily="34" charset="-120"/>
              </a:rPr>
              <a:t>Using insect development rates and environmental data, entomologists accurately estimate the time elapsed since death, a critical aspect of investigations.</a:t>
            </a:r>
            <a:endParaRPr lang="en-US" sz="1150" dirty="0"/>
          </a:p>
        </p:txBody>
      </p:sp>
      <p:sp>
        <p:nvSpPr>
          <p:cNvPr id="18" name="Shape 12"/>
          <p:cNvSpPr/>
          <p:nvPr/>
        </p:nvSpPr>
        <p:spPr>
          <a:xfrm>
            <a:off x="528876" y="5982772"/>
            <a:ext cx="604480" cy="1112282"/>
          </a:xfrm>
          <a:prstGeom prst="roundRect">
            <a:avLst>
              <a:gd name="adj" fmla="val 360013"/>
            </a:avLst>
          </a:prstGeom>
          <a:solidFill>
            <a:srgbClr val="2E2E2F"/>
          </a:solidFill>
          <a:ln/>
        </p:spPr>
      </p:sp>
      <p:pic>
        <p:nvPicPr>
          <p:cNvPr id="19"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828" y="6425565"/>
            <a:ext cx="226576" cy="226576"/>
          </a:xfrm>
          <a:prstGeom prst="rect">
            <a:avLst/>
          </a:prstGeom>
        </p:spPr>
      </p:pic>
      <p:sp>
        <p:nvSpPr>
          <p:cNvPr id="20" name="Text 13"/>
          <p:cNvSpPr/>
          <p:nvPr/>
        </p:nvSpPr>
        <p:spPr>
          <a:xfrm>
            <a:off x="1284446" y="6133862"/>
            <a:ext cx="2719268" cy="236101"/>
          </a:xfrm>
          <a:prstGeom prst="rect">
            <a:avLst/>
          </a:prstGeom>
          <a:noFill/>
          <a:ln/>
        </p:spPr>
        <p:txBody>
          <a:bodyPr wrap="none" lIns="0" tIns="0" rIns="0" bIns="0" rtlCol="0" anchor="t"/>
          <a:lstStyle/>
          <a:p>
            <a:pPr algn="l" indent="0" marL="0">
              <a:lnSpc>
                <a:spcPts val="1850"/>
              </a:lnSpc>
              <a:buNone/>
            </a:pPr>
            <a:r>
              <a:rPr lang="en-US" sz="1450" dirty="0">
                <a:solidFill>
                  <a:srgbClr val="E0D6DE"/>
                </a:solidFill>
                <a:latin typeface="Fira Mono Medium" pitchFamily="34" charset="0"/>
                <a:ea typeface="Fira Mono Medium" pitchFamily="34" charset="-122"/>
                <a:cs typeface="Fira Mono Medium" pitchFamily="34" charset="-120"/>
              </a:rPr>
              <a:t>Provide Expert Testimony</a:t>
            </a:r>
            <a:endParaRPr lang="en-US" sz="1450" dirty="0"/>
          </a:p>
        </p:txBody>
      </p:sp>
      <p:sp>
        <p:nvSpPr>
          <p:cNvPr id="21" name="Text 14"/>
          <p:cNvSpPr/>
          <p:nvPr/>
        </p:nvSpPr>
        <p:spPr>
          <a:xfrm>
            <a:off x="1284446" y="6460569"/>
            <a:ext cx="7330678" cy="483394"/>
          </a:xfrm>
          <a:prstGeom prst="rect">
            <a:avLst/>
          </a:prstGeom>
          <a:noFill/>
          <a:ln/>
        </p:spPr>
        <p:txBody>
          <a:bodyPr wrap="square" lIns="0" tIns="0" rIns="0" bIns="0" rtlCol="0" anchor="t"/>
          <a:lstStyle/>
          <a:p>
            <a:pPr algn="l" indent="0" marL="0">
              <a:lnSpc>
                <a:spcPts val="1900"/>
              </a:lnSpc>
              <a:buNone/>
            </a:pPr>
            <a:r>
              <a:rPr lang="en-US" sz="1150" dirty="0">
                <a:solidFill>
                  <a:srgbClr val="E0D6DE"/>
                </a:solidFill>
                <a:latin typeface="Fira Sans" pitchFamily="34" charset="0"/>
                <a:ea typeface="Fira Sans" pitchFamily="34" charset="-122"/>
                <a:cs typeface="Fira Sans" pitchFamily="34" charset="-120"/>
              </a:rPr>
              <a:t>Presenting and explaining complex insect evidence in court, making scientific findings accessible and understandable to legal professionals and juries.</a:t>
            </a:r>
            <a:endParaRPr lang="en-US" sz="11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85813" y="617458"/>
            <a:ext cx="1258372" cy="421958"/>
          </a:xfrm>
          <a:prstGeom prst="roundRect">
            <a:avLst>
              <a:gd name="adj" fmla="val 6386"/>
            </a:avLst>
          </a:prstGeom>
          <a:solidFill>
            <a:srgbClr val="4D0038"/>
          </a:solidFill>
          <a:ln/>
        </p:spPr>
      </p:sp>
      <p:sp>
        <p:nvSpPr>
          <p:cNvPr id="3" name="Text 1"/>
          <p:cNvSpPr/>
          <p:nvPr/>
        </p:nvSpPr>
        <p:spPr>
          <a:xfrm>
            <a:off x="920472" y="684728"/>
            <a:ext cx="989052" cy="287417"/>
          </a:xfrm>
          <a:prstGeom prst="rect">
            <a:avLst/>
          </a:prstGeom>
          <a:noFill/>
          <a:ln/>
        </p:spPr>
        <p:txBody>
          <a:bodyPr wrap="non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KEY SPECIES</a:t>
            </a:r>
            <a:endParaRPr lang="en-US" sz="1400" dirty="0"/>
          </a:p>
        </p:txBody>
      </p:sp>
      <p:sp>
        <p:nvSpPr>
          <p:cNvPr id="4" name="Text 2"/>
          <p:cNvSpPr/>
          <p:nvPr/>
        </p:nvSpPr>
        <p:spPr>
          <a:xfrm>
            <a:off x="785813" y="1129189"/>
            <a:ext cx="13058775" cy="1403271"/>
          </a:xfrm>
          <a:prstGeom prst="rect">
            <a:avLst/>
          </a:prstGeom>
          <a:noFill/>
          <a:ln/>
        </p:spPr>
        <p:txBody>
          <a:bodyPr wrap="square" lIns="0" tIns="0" rIns="0" bIns="0" rtlCol="0" anchor="t"/>
          <a:lstStyle/>
          <a:p>
            <a:pPr algn="l" indent="0" marL="0">
              <a:lnSpc>
                <a:spcPts val="5500"/>
              </a:lnSpc>
              <a:buNone/>
            </a:pPr>
            <a:r>
              <a:rPr lang="en-US" sz="4400" dirty="0">
                <a:solidFill>
                  <a:srgbClr val="FBF3FA"/>
                </a:solidFill>
                <a:latin typeface="Fira Mono Medium" pitchFamily="34" charset="0"/>
                <a:ea typeface="Fira Mono Medium" pitchFamily="34" charset="-122"/>
                <a:cs typeface="Fira Mono Medium" pitchFamily="34" charset="-120"/>
              </a:rPr>
              <a:t>Key Insect Players in Forensic Investigations</a:t>
            </a:r>
            <a:endParaRPr lang="en-US" sz="4400" dirty="0"/>
          </a:p>
        </p:txBody>
      </p:sp>
      <p:pic>
        <p:nvPicPr>
          <p:cNvPr id="5" name="Image 0" descr="preencoded.png">    </p:cNvPr>
          <p:cNvPicPr>
            <a:picLocks noChangeAspect="1"/>
          </p:cNvPicPr>
          <p:nvPr/>
        </p:nvPicPr>
        <p:blipFill>
          <a:blip r:embed="rId1"/>
          <a:stretch>
            <a:fillRect/>
          </a:stretch>
        </p:blipFill>
        <p:spPr>
          <a:xfrm>
            <a:off x="785813" y="2869168"/>
            <a:ext cx="3054191" cy="1887617"/>
          </a:xfrm>
          <a:prstGeom prst="rect">
            <a:avLst/>
          </a:prstGeom>
        </p:spPr>
      </p:pic>
      <p:sp>
        <p:nvSpPr>
          <p:cNvPr id="6" name="Text 3"/>
          <p:cNvSpPr/>
          <p:nvPr/>
        </p:nvSpPr>
        <p:spPr>
          <a:xfrm>
            <a:off x="785813" y="4981218"/>
            <a:ext cx="3054191" cy="701516"/>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Blow Flies (Calliphoridae)</a:t>
            </a:r>
            <a:endParaRPr lang="en-US" sz="2200" dirty="0"/>
          </a:p>
        </p:txBody>
      </p:sp>
      <p:sp>
        <p:nvSpPr>
          <p:cNvPr id="7" name="Text 4"/>
          <p:cNvSpPr/>
          <p:nvPr/>
        </p:nvSpPr>
        <p:spPr>
          <a:xfrm>
            <a:off x="785813" y="5817394"/>
            <a:ext cx="3054191" cy="179605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Often the first responders to a body, their metallic blue-green bodies are drawn to fresh, moist flesh within minutes or hours of death.</a:t>
            </a:r>
            <a:endParaRPr lang="en-US" sz="1750" dirty="0"/>
          </a:p>
        </p:txBody>
      </p:sp>
      <p:pic>
        <p:nvPicPr>
          <p:cNvPr id="8" name="Image 1" descr="preencoded.png">    </p:cNvPr>
          <p:cNvPicPr>
            <a:picLocks noChangeAspect="1"/>
          </p:cNvPicPr>
          <p:nvPr/>
        </p:nvPicPr>
        <p:blipFill>
          <a:blip r:embed="rId2"/>
          <a:stretch>
            <a:fillRect/>
          </a:stretch>
        </p:blipFill>
        <p:spPr>
          <a:xfrm>
            <a:off x="4120634" y="2869168"/>
            <a:ext cx="3054191" cy="1887617"/>
          </a:xfrm>
          <a:prstGeom prst="rect">
            <a:avLst/>
          </a:prstGeom>
        </p:spPr>
      </p:pic>
      <p:sp>
        <p:nvSpPr>
          <p:cNvPr id="9" name="Text 5"/>
          <p:cNvSpPr/>
          <p:nvPr/>
        </p:nvSpPr>
        <p:spPr>
          <a:xfrm>
            <a:off x="4120634" y="4981218"/>
            <a:ext cx="3054191" cy="701516"/>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Flesh Flies (Sarcophagidae)</a:t>
            </a:r>
            <a:endParaRPr lang="en-US" sz="2200" dirty="0"/>
          </a:p>
        </p:txBody>
      </p:sp>
      <p:sp>
        <p:nvSpPr>
          <p:cNvPr id="10" name="Text 6"/>
          <p:cNvSpPr/>
          <p:nvPr/>
        </p:nvSpPr>
        <p:spPr>
          <a:xfrm>
            <a:off x="4120634" y="5817394"/>
            <a:ext cx="3054191" cy="179605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These flies deposit live larvae directly into wounds, playing a significant role during the initial stages of decomposition.</a:t>
            </a:r>
            <a:endParaRPr lang="en-US" sz="1750" dirty="0"/>
          </a:p>
        </p:txBody>
      </p:sp>
      <p:pic>
        <p:nvPicPr>
          <p:cNvPr id="11" name="Image 2" descr="preencoded.png">    </p:cNvPr>
          <p:cNvPicPr>
            <a:picLocks noChangeAspect="1"/>
          </p:cNvPicPr>
          <p:nvPr/>
        </p:nvPicPr>
        <p:blipFill>
          <a:blip r:embed="rId3"/>
          <a:stretch>
            <a:fillRect/>
          </a:stretch>
        </p:blipFill>
        <p:spPr>
          <a:xfrm>
            <a:off x="7455456" y="2869168"/>
            <a:ext cx="3054191" cy="1887617"/>
          </a:xfrm>
          <a:prstGeom prst="rect">
            <a:avLst/>
          </a:prstGeom>
        </p:spPr>
      </p:pic>
      <p:sp>
        <p:nvSpPr>
          <p:cNvPr id="12" name="Text 7"/>
          <p:cNvSpPr/>
          <p:nvPr/>
        </p:nvSpPr>
        <p:spPr>
          <a:xfrm>
            <a:off x="7455456" y="4981218"/>
            <a:ext cx="3054191" cy="701516"/>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Cheese Skippers (Piophilidae)</a:t>
            </a:r>
            <a:endParaRPr lang="en-US" sz="2200" dirty="0"/>
          </a:p>
        </p:txBody>
      </p:sp>
      <p:sp>
        <p:nvSpPr>
          <p:cNvPr id="13" name="Text 8"/>
          <p:cNvSpPr/>
          <p:nvPr/>
        </p:nvSpPr>
        <p:spPr>
          <a:xfrm>
            <a:off x="7455456" y="5817394"/>
            <a:ext cx="3054191" cy="179605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Identified by their distinctive jumping larvae, these insects typically appear months after death, associated with the butyric fermentation stage.</a:t>
            </a:r>
            <a:endParaRPr lang="en-US" sz="1750" dirty="0"/>
          </a:p>
        </p:txBody>
      </p:sp>
      <p:pic>
        <p:nvPicPr>
          <p:cNvPr id="14" name="Image 3" descr="preencoded.png">    </p:cNvPr>
          <p:cNvPicPr>
            <a:picLocks noChangeAspect="1"/>
          </p:cNvPicPr>
          <p:nvPr/>
        </p:nvPicPr>
        <p:blipFill>
          <a:blip r:embed="rId4"/>
          <a:stretch>
            <a:fillRect/>
          </a:stretch>
        </p:blipFill>
        <p:spPr>
          <a:xfrm>
            <a:off x="10790277" y="2869168"/>
            <a:ext cx="3054310" cy="1887617"/>
          </a:xfrm>
          <a:prstGeom prst="rect">
            <a:avLst/>
          </a:prstGeom>
        </p:spPr>
      </p:pic>
      <p:sp>
        <p:nvSpPr>
          <p:cNvPr id="15" name="Text 9"/>
          <p:cNvSpPr/>
          <p:nvPr/>
        </p:nvSpPr>
        <p:spPr>
          <a:xfrm>
            <a:off x="10790277" y="4981218"/>
            <a:ext cx="3054310" cy="701516"/>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Medium" pitchFamily="34" charset="0"/>
                <a:ea typeface="Fira Mono Medium" pitchFamily="34" charset="-122"/>
                <a:cs typeface="Fira Mono Medium" pitchFamily="34" charset="-120"/>
              </a:rPr>
              <a:t>Carrion Beetles (Silphidae)</a:t>
            </a:r>
            <a:endParaRPr lang="en-US" sz="2200" dirty="0"/>
          </a:p>
        </p:txBody>
      </p:sp>
      <p:sp>
        <p:nvSpPr>
          <p:cNvPr id="16" name="Text 10"/>
          <p:cNvSpPr/>
          <p:nvPr/>
        </p:nvSpPr>
        <p:spPr>
          <a:xfrm>
            <a:off x="10790277" y="5817394"/>
            <a:ext cx="3054310" cy="179605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These beetles arrive during later decay stages, often feeding on fly larvae and contributing to the breakdown of remains.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Shape 0"/>
          <p:cNvSpPr/>
          <p:nvPr/>
        </p:nvSpPr>
        <p:spPr>
          <a:xfrm>
            <a:off x="6008489" y="1476018"/>
            <a:ext cx="1198126" cy="295394"/>
          </a:xfrm>
          <a:prstGeom prst="roundRect">
            <a:avLst>
              <a:gd name="adj" fmla="val 6061"/>
            </a:avLst>
          </a:prstGeom>
          <a:noFill/>
          <a:ln w="7620">
            <a:solidFill>
              <a:srgbClr val="FF6BD8"/>
            </a:solidFill>
            <a:prstDash val="solid"/>
          </a:ln>
        </p:spPr>
      </p:sp>
      <p:sp>
        <p:nvSpPr>
          <p:cNvPr id="4" name="Text 1"/>
          <p:cNvSpPr/>
          <p:nvPr/>
        </p:nvSpPr>
        <p:spPr>
          <a:xfrm>
            <a:off x="6105525" y="1528286"/>
            <a:ext cx="1004054" cy="190857"/>
          </a:xfrm>
          <a:prstGeom prst="rect">
            <a:avLst/>
          </a:prstGeom>
          <a:noFill/>
          <a:ln/>
        </p:spPr>
        <p:txBody>
          <a:bodyPr wrap="none" lIns="0" tIns="0" rIns="0" bIns="0" rtlCol="0" anchor="t"/>
          <a:lstStyle/>
          <a:p>
            <a:pPr algn="l" indent="0" marL="0">
              <a:lnSpc>
                <a:spcPts val="1500"/>
              </a:lnSpc>
              <a:buNone/>
            </a:pPr>
            <a:r>
              <a:rPr lang="en-US" sz="900" dirty="0">
                <a:solidFill>
                  <a:srgbClr val="FF6BD8"/>
                </a:solidFill>
                <a:latin typeface="Fira Sans" pitchFamily="34" charset="0"/>
                <a:ea typeface="Fira Sans" pitchFamily="34" charset="-122"/>
                <a:cs typeface="Fira Sans" pitchFamily="34" charset="-120"/>
              </a:rPr>
              <a:t>BIOLOGICAL CLOCK</a:t>
            </a:r>
            <a:endParaRPr lang="en-US" sz="900" dirty="0"/>
          </a:p>
        </p:txBody>
      </p:sp>
      <p:sp>
        <p:nvSpPr>
          <p:cNvPr id="5" name="Text 2"/>
          <p:cNvSpPr/>
          <p:nvPr/>
        </p:nvSpPr>
        <p:spPr>
          <a:xfrm>
            <a:off x="6008489" y="1831062"/>
            <a:ext cx="8099822" cy="932498"/>
          </a:xfrm>
          <a:prstGeom prst="rect">
            <a:avLst/>
          </a:prstGeom>
          <a:noFill/>
          <a:ln/>
        </p:spPr>
        <p:txBody>
          <a:bodyPr wrap="square" lIns="0" tIns="0" rIns="0" bIns="0" rtlCol="0" anchor="t"/>
          <a:lstStyle/>
          <a:p>
            <a:pPr algn="l" indent="0" marL="0">
              <a:lnSpc>
                <a:spcPts val="3650"/>
              </a:lnSpc>
              <a:buNone/>
            </a:pPr>
            <a:r>
              <a:rPr lang="en-US" sz="2900" dirty="0">
                <a:solidFill>
                  <a:srgbClr val="FBF3FA"/>
                </a:solidFill>
                <a:latin typeface="Fira Mono Medium" pitchFamily="34" charset="0"/>
                <a:ea typeface="Fira Mono Medium" pitchFamily="34" charset="-122"/>
                <a:cs typeface="Fira Mono Medium" pitchFamily="34" charset="-120"/>
              </a:rPr>
              <a:t>The Blow Fly Life Cycle: A Biological Clock</a:t>
            </a:r>
            <a:endParaRPr lang="en-US" sz="2900" dirty="0"/>
          </a:p>
        </p:txBody>
      </p:sp>
      <p:sp>
        <p:nvSpPr>
          <p:cNvPr id="6" name="Shape 3"/>
          <p:cNvSpPr/>
          <p:nvPr/>
        </p:nvSpPr>
        <p:spPr>
          <a:xfrm>
            <a:off x="10050780" y="2987278"/>
            <a:ext cx="15240" cy="3766185"/>
          </a:xfrm>
          <a:prstGeom prst="roundRect">
            <a:avLst>
              <a:gd name="adj" fmla="val 146843"/>
            </a:avLst>
          </a:prstGeom>
          <a:solidFill>
            <a:srgbClr val="474748"/>
          </a:solidFill>
          <a:ln/>
        </p:spPr>
      </p:sp>
      <p:sp>
        <p:nvSpPr>
          <p:cNvPr id="7" name="Shape 4"/>
          <p:cNvSpPr/>
          <p:nvPr/>
        </p:nvSpPr>
        <p:spPr>
          <a:xfrm>
            <a:off x="9458265" y="3147417"/>
            <a:ext cx="447556" cy="15240"/>
          </a:xfrm>
          <a:prstGeom prst="roundRect">
            <a:avLst>
              <a:gd name="adj" fmla="val 146843"/>
            </a:avLst>
          </a:prstGeom>
          <a:solidFill>
            <a:srgbClr val="474748"/>
          </a:solidFill>
          <a:ln/>
        </p:spPr>
      </p:sp>
      <p:sp>
        <p:nvSpPr>
          <p:cNvPr id="8" name="Shape 5"/>
          <p:cNvSpPr/>
          <p:nvPr/>
        </p:nvSpPr>
        <p:spPr>
          <a:xfrm>
            <a:off x="9890581" y="2987278"/>
            <a:ext cx="335637" cy="335637"/>
          </a:xfrm>
          <a:prstGeom prst="roundRect">
            <a:avLst>
              <a:gd name="adj" fmla="val 6668"/>
            </a:avLst>
          </a:prstGeom>
          <a:solidFill>
            <a:srgbClr val="2E2E2F"/>
          </a:solidFill>
          <a:ln/>
        </p:spPr>
      </p:sp>
      <p:sp>
        <p:nvSpPr>
          <p:cNvPr id="9" name="Text 6"/>
          <p:cNvSpPr/>
          <p:nvPr/>
        </p:nvSpPr>
        <p:spPr>
          <a:xfrm>
            <a:off x="9946481" y="3015198"/>
            <a:ext cx="223718" cy="279678"/>
          </a:xfrm>
          <a:prstGeom prst="rect">
            <a:avLst/>
          </a:prstGeom>
          <a:noFill/>
          <a:ln/>
        </p:spPr>
        <p:txBody>
          <a:bodyPr wrap="none" lIns="0" tIns="0" rIns="0" bIns="0" rtlCol="0" anchor="t"/>
          <a:lstStyle/>
          <a:p>
            <a:pPr algn="ctr" indent="0" marL="0">
              <a:lnSpc>
                <a:spcPts val="1750"/>
              </a:lnSpc>
              <a:buNone/>
            </a:pPr>
            <a:r>
              <a:rPr lang="en-US" sz="1750" dirty="0">
                <a:solidFill>
                  <a:srgbClr val="E0D6DE"/>
                </a:solidFill>
                <a:latin typeface="Fira Mono Medium" pitchFamily="34" charset="0"/>
                <a:ea typeface="Fira Mono Medium" pitchFamily="34" charset="-122"/>
                <a:cs typeface="Fira Mono Medium" pitchFamily="34" charset="-120"/>
              </a:rPr>
              <a:t>1</a:t>
            </a:r>
            <a:endParaRPr lang="en-US" sz="1750" dirty="0"/>
          </a:p>
        </p:txBody>
      </p:sp>
      <p:sp>
        <p:nvSpPr>
          <p:cNvPr id="10" name="Text 7"/>
          <p:cNvSpPr/>
          <p:nvPr/>
        </p:nvSpPr>
        <p:spPr>
          <a:xfrm>
            <a:off x="7447598" y="3038475"/>
            <a:ext cx="1864876" cy="233005"/>
          </a:xfrm>
          <a:prstGeom prst="rect">
            <a:avLst/>
          </a:prstGeom>
          <a:noFill/>
          <a:ln/>
        </p:spPr>
        <p:txBody>
          <a:bodyPr wrap="none" lIns="0" tIns="0" rIns="0" bIns="0" rtlCol="0" anchor="t"/>
          <a:lstStyle/>
          <a:p>
            <a:pPr algn="r"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Eggs (0-1 Day)</a:t>
            </a:r>
            <a:endParaRPr lang="en-US" sz="1450" dirty="0"/>
          </a:p>
        </p:txBody>
      </p:sp>
      <p:sp>
        <p:nvSpPr>
          <p:cNvPr id="11" name="Text 8"/>
          <p:cNvSpPr/>
          <p:nvPr/>
        </p:nvSpPr>
        <p:spPr>
          <a:xfrm>
            <a:off x="6008489" y="3360896"/>
            <a:ext cx="3303984" cy="954405"/>
          </a:xfrm>
          <a:prstGeom prst="rect">
            <a:avLst/>
          </a:prstGeom>
          <a:noFill/>
          <a:ln/>
        </p:spPr>
        <p:txBody>
          <a:bodyPr wrap="square" lIns="0" tIns="0" rIns="0" bIns="0" rtlCol="0" anchor="t"/>
          <a:lstStyle/>
          <a:p>
            <a:pPr algn="r" indent="0" marL="0">
              <a:lnSpc>
                <a:spcPts val="1850"/>
              </a:lnSpc>
              <a:buNone/>
            </a:pPr>
            <a:r>
              <a:rPr lang="en-US" sz="1150" dirty="0">
                <a:solidFill>
                  <a:srgbClr val="E0D6DE"/>
                </a:solidFill>
                <a:latin typeface="Fira Sans" pitchFamily="34" charset="0"/>
                <a:ea typeface="Fira Sans" pitchFamily="34" charset="-122"/>
                <a:cs typeface="Fira Sans" pitchFamily="34" charset="-120"/>
              </a:rPr>
              <a:t>Laid in natural orifices or wounds within minutes to hours post-mortem, hatching into larvae typically within 12-24 hours, depending on temperature.</a:t>
            </a:r>
            <a:endParaRPr lang="en-US" sz="1150" dirty="0"/>
          </a:p>
        </p:txBody>
      </p:sp>
      <p:sp>
        <p:nvSpPr>
          <p:cNvPr id="12" name="Shape 9"/>
          <p:cNvSpPr/>
          <p:nvPr/>
        </p:nvSpPr>
        <p:spPr>
          <a:xfrm>
            <a:off x="10210979" y="4042529"/>
            <a:ext cx="447556" cy="15240"/>
          </a:xfrm>
          <a:prstGeom prst="roundRect">
            <a:avLst>
              <a:gd name="adj" fmla="val 146843"/>
            </a:avLst>
          </a:prstGeom>
          <a:solidFill>
            <a:srgbClr val="474748"/>
          </a:solidFill>
          <a:ln/>
        </p:spPr>
      </p:sp>
      <p:sp>
        <p:nvSpPr>
          <p:cNvPr id="13" name="Shape 10"/>
          <p:cNvSpPr/>
          <p:nvPr/>
        </p:nvSpPr>
        <p:spPr>
          <a:xfrm>
            <a:off x="9890581" y="3882390"/>
            <a:ext cx="335637" cy="335637"/>
          </a:xfrm>
          <a:prstGeom prst="roundRect">
            <a:avLst>
              <a:gd name="adj" fmla="val 6668"/>
            </a:avLst>
          </a:prstGeom>
          <a:solidFill>
            <a:srgbClr val="2E2E2F"/>
          </a:solidFill>
          <a:ln/>
        </p:spPr>
      </p:sp>
      <p:sp>
        <p:nvSpPr>
          <p:cNvPr id="14" name="Text 11"/>
          <p:cNvSpPr/>
          <p:nvPr/>
        </p:nvSpPr>
        <p:spPr>
          <a:xfrm>
            <a:off x="9946481" y="3910310"/>
            <a:ext cx="223718" cy="279678"/>
          </a:xfrm>
          <a:prstGeom prst="rect">
            <a:avLst/>
          </a:prstGeom>
          <a:noFill/>
          <a:ln/>
        </p:spPr>
        <p:txBody>
          <a:bodyPr wrap="none" lIns="0" tIns="0" rIns="0" bIns="0" rtlCol="0" anchor="t"/>
          <a:lstStyle/>
          <a:p>
            <a:pPr algn="ctr" indent="0" marL="0">
              <a:lnSpc>
                <a:spcPts val="1750"/>
              </a:lnSpc>
              <a:buNone/>
            </a:pPr>
            <a:r>
              <a:rPr lang="en-US" sz="1750" dirty="0">
                <a:solidFill>
                  <a:srgbClr val="E0D6DE"/>
                </a:solidFill>
                <a:latin typeface="Fira Mono Medium" pitchFamily="34" charset="0"/>
                <a:ea typeface="Fira Mono Medium" pitchFamily="34" charset="-122"/>
                <a:cs typeface="Fira Mono Medium" pitchFamily="34" charset="-120"/>
              </a:rPr>
              <a:t>2</a:t>
            </a:r>
            <a:endParaRPr lang="en-US" sz="1750" dirty="0"/>
          </a:p>
        </p:txBody>
      </p:sp>
      <p:sp>
        <p:nvSpPr>
          <p:cNvPr id="15" name="Text 12"/>
          <p:cNvSpPr/>
          <p:nvPr/>
        </p:nvSpPr>
        <p:spPr>
          <a:xfrm>
            <a:off x="10804327" y="3933587"/>
            <a:ext cx="2684978" cy="233005"/>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Larval Stages (4-5 Days)</a:t>
            </a:r>
            <a:endParaRPr lang="en-US" sz="1450" dirty="0"/>
          </a:p>
        </p:txBody>
      </p:sp>
      <p:sp>
        <p:nvSpPr>
          <p:cNvPr id="16" name="Text 13"/>
          <p:cNvSpPr/>
          <p:nvPr/>
        </p:nvSpPr>
        <p:spPr>
          <a:xfrm>
            <a:off x="10804327" y="4256008"/>
            <a:ext cx="3303984" cy="954405"/>
          </a:xfrm>
          <a:prstGeom prst="rect">
            <a:avLst/>
          </a:prstGeom>
          <a:noFill/>
          <a:ln/>
        </p:spPr>
        <p:txBody>
          <a:bodyPr wrap="squar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Comprises three instar stages (L1, L2, L3) where maggots feed voraciously on tissue, growing rapidly. The third instar is the largest and most active.</a:t>
            </a:r>
            <a:endParaRPr lang="en-US" sz="1150" dirty="0"/>
          </a:p>
        </p:txBody>
      </p:sp>
      <p:sp>
        <p:nvSpPr>
          <p:cNvPr id="17" name="Shape 14"/>
          <p:cNvSpPr/>
          <p:nvPr/>
        </p:nvSpPr>
        <p:spPr>
          <a:xfrm>
            <a:off x="9458265" y="4855726"/>
            <a:ext cx="447556" cy="15240"/>
          </a:xfrm>
          <a:prstGeom prst="roundRect">
            <a:avLst>
              <a:gd name="adj" fmla="val 146843"/>
            </a:avLst>
          </a:prstGeom>
          <a:solidFill>
            <a:srgbClr val="474748"/>
          </a:solidFill>
          <a:ln/>
        </p:spPr>
      </p:sp>
      <p:sp>
        <p:nvSpPr>
          <p:cNvPr id="18" name="Shape 15"/>
          <p:cNvSpPr/>
          <p:nvPr/>
        </p:nvSpPr>
        <p:spPr>
          <a:xfrm>
            <a:off x="9890581" y="4695587"/>
            <a:ext cx="335637" cy="335637"/>
          </a:xfrm>
          <a:prstGeom prst="roundRect">
            <a:avLst>
              <a:gd name="adj" fmla="val 6668"/>
            </a:avLst>
          </a:prstGeom>
          <a:solidFill>
            <a:srgbClr val="2E2E2F"/>
          </a:solidFill>
          <a:ln/>
        </p:spPr>
      </p:sp>
      <p:sp>
        <p:nvSpPr>
          <p:cNvPr id="19" name="Text 16"/>
          <p:cNvSpPr/>
          <p:nvPr/>
        </p:nvSpPr>
        <p:spPr>
          <a:xfrm>
            <a:off x="9946481" y="4723507"/>
            <a:ext cx="223718" cy="279678"/>
          </a:xfrm>
          <a:prstGeom prst="rect">
            <a:avLst/>
          </a:prstGeom>
          <a:noFill/>
          <a:ln/>
        </p:spPr>
        <p:txBody>
          <a:bodyPr wrap="none" lIns="0" tIns="0" rIns="0" bIns="0" rtlCol="0" anchor="t"/>
          <a:lstStyle/>
          <a:p>
            <a:pPr algn="ctr" indent="0" marL="0">
              <a:lnSpc>
                <a:spcPts val="1750"/>
              </a:lnSpc>
              <a:buNone/>
            </a:pPr>
            <a:r>
              <a:rPr lang="en-US" sz="1750" dirty="0">
                <a:solidFill>
                  <a:srgbClr val="E0D6DE"/>
                </a:solidFill>
                <a:latin typeface="Fira Mono Medium" pitchFamily="34" charset="0"/>
                <a:ea typeface="Fira Mono Medium" pitchFamily="34" charset="-122"/>
                <a:cs typeface="Fira Mono Medium" pitchFamily="34" charset="-120"/>
              </a:rPr>
              <a:t>3</a:t>
            </a:r>
            <a:endParaRPr lang="en-US" sz="1750" dirty="0"/>
          </a:p>
        </p:txBody>
      </p:sp>
      <p:sp>
        <p:nvSpPr>
          <p:cNvPr id="20" name="Text 17"/>
          <p:cNvSpPr/>
          <p:nvPr/>
        </p:nvSpPr>
        <p:spPr>
          <a:xfrm>
            <a:off x="7186851" y="4746784"/>
            <a:ext cx="2125623" cy="233005"/>
          </a:xfrm>
          <a:prstGeom prst="rect">
            <a:avLst/>
          </a:prstGeom>
          <a:noFill/>
          <a:ln/>
        </p:spPr>
        <p:txBody>
          <a:bodyPr wrap="none" lIns="0" tIns="0" rIns="0" bIns="0" rtlCol="0" anchor="t"/>
          <a:lstStyle/>
          <a:p>
            <a:pPr algn="r"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Pupation (6-8 Days)</a:t>
            </a:r>
            <a:endParaRPr lang="en-US" sz="1450" dirty="0"/>
          </a:p>
        </p:txBody>
      </p:sp>
      <p:sp>
        <p:nvSpPr>
          <p:cNvPr id="21" name="Text 18"/>
          <p:cNvSpPr/>
          <p:nvPr/>
        </p:nvSpPr>
        <p:spPr>
          <a:xfrm>
            <a:off x="6008489" y="5069205"/>
            <a:ext cx="3303984" cy="715804"/>
          </a:xfrm>
          <a:prstGeom prst="rect">
            <a:avLst/>
          </a:prstGeom>
          <a:noFill/>
          <a:ln/>
        </p:spPr>
        <p:txBody>
          <a:bodyPr wrap="square" lIns="0" tIns="0" rIns="0" bIns="0" rtlCol="0" anchor="t"/>
          <a:lstStyle/>
          <a:p>
            <a:pPr algn="r" indent="0" marL="0">
              <a:lnSpc>
                <a:spcPts val="1850"/>
              </a:lnSpc>
              <a:buNone/>
            </a:pPr>
            <a:r>
              <a:rPr lang="en-US" sz="1150" dirty="0">
                <a:solidFill>
                  <a:srgbClr val="E0D6DE"/>
                </a:solidFill>
                <a:latin typeface="Fira Sans" pitchFamily="34" charset="0"/>
                <a:ea typeface="Fira Sans" pitchFamily="34" charset="-122"/>
                <a:cs typeface="Fira Sans" pitchFamily="34" charset="-120"/>
              </a:rPr>
              <a:t>Larvae migrate away from the body to pupate in soil or concealed areas, transforming into pupae within a hardened casing.</a:t>
            </a:r>
            <a:endParaRPr lang="en-US" sz="1150" dirty="0"/>
          </a:p>
        </p:txBody>
      </p:sp>
      <p:sp>
        <p:nvSpPr>
          <p:cNvPr id="22" name="Shape 19"/>
          <p:cNvSpPr/>
          <p:nvPr/>
        </p:nvSpPr>
        <p:spPr>
          <a:xfrm>
            <a:off x="10210979" y="5668923"/>
            <a:ext cx="447556" cy="15240"/>
          </a:xfrm>
          <a:prstGeom prst="roundRect">
            <a:avLst>
              <a:gd name="adj" fmla="val 146843"/>
            </a:avLst>
          </a:prstGeom>
          <a:solidFill>
            <a:srgbClr val="474748"/>
          </a:solidFill>
          <a:ln/>
        </p:spPr>
      </p:sp>
      <p:sp>
        <p:nvSpPr>
          <p:cNvPr id="23" name="Shape 20"/>
          <p:cNvSpPr/>
          <p:nvPr/>
        </p:nvSpPr>
        <p:spPr>
          <a:xfrm>
            <a:off x="9890581" y="5508784"/>
            <a:ext cx="335637" cy="335637"/>
          </a:xfrm>
          <a:prstGeom prst="roundRect">
            <a:avLst>
              <a:gd name="adj" fmla="val 6668"/>
            </a:avLst>
          </a:prstGeom>
          <a:solidFill>
            <a:srgbClr val="2E2E2F"/>
          </a:solidFill>
          <a:ln/>
        </p:spPr>
      </p:sp>
      <p:sp>
        <p:nvSpPr>
          <p:cNvPr id="24" name="Text 21"/>
          <p:cNvSpPr/>
          <p:nvPr/>
        </p:nvSpPr>
        <p:spPr>
          <a:xfrm>
            <a:off x="9946481" y="5536704"/>
            <a:ext cx="223718" cy="279678"/>
          </a:xfrm>
          <a:prstGeom prst="rect">
            <a:avLst/>
          </a:prstGeom>
          <a:noFill/>
          <a:ln/>
        </p:spPr>
        <p:txBody>
          <a:bodyPr wrap="none" lIns="0" tIns="0" rIns="0" bIns="0" rtlCol="0" anchor="t"/>
          <a:lstStyle/>
          <a:p>
            <a:pPr algn="ctr" indent="0" marL="0">
              <a:lnSpc>
                <a:spcPts val="1750"/>
              </a:lnSpc>
              <a:buNone/>
            </a:pPr>
            <a:r>
              <a:rPr lang="en-US" sz="1750" dirty="0">
                <a:solidFill>
                  <a:srgbClr val="E0D6DE"/>
                </a:solidFill>
                <a:latin typeface="Fira Mono Medium" pitchFamily="34" charset="0"/>
                <a:ea typeface="Fira Mono Medium" pitchFamily="34" charset="-122"/>
                <a:cs typeface="Fira Mono Medium" pitchFamily="34" charset="-120"/>
              </a:rPr>
              <a:t>4</a:t>
            </a:r>
            <a:endParaRPr lang="en-US" sz="1750" dirty="0"/>
          </a:p>
        </p:txBody>
      </p:sp>
      <p:sp>
        <p:nvSpPr>
          <p:cNvPr id="25" name="Text 22"/>
          <p:cNvSpPr/>
          <p:nvPr/>
        </p:nvSpPr>
        <p:spPr>
          <a:xfrm>
            <a:off x="10804327" y="5559981"/>
            <a:ext cx="1864876" cy="233005"/>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Adult Emergence</a:t>
            </a:r>
            <a:endParaRPr lang="en-US" sz="1450" dirty="0"/>
          </a:p>
        </p:txBody>
      </p:sp>
      <p:sp>
        <p:nvSpPr>
          <p:cNvPr id="26" name="Text 23"/>
          <p:cNvSpPr/>
          <p:nvPr/>
        </p:nvSpPr>
        <p:spPr>
          <a:xfrm>
            <a:off x="10804327" y="5882402"/>
            <a:ext cx="3303984" cy="715804"/>
          </a:xfrm>
          <a:prstGeom prst="rect">
            <a:avLst/>
          </a:prstGeom>
          <a:noFill/>
          <a:ln/>
        </p:spPr>
        <p:txBody>
          <a:bodyPr wrap="squar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Adult flies emerge from the pupal cases, ready to mate and restart the cycle. The entire process provides a reliable indicator for PMI.</a:t>
            </a:r>
            <a:endParaRPr lang="en-US" sz="11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2579727" y="513040"/>
            <a:ext cx="1074301" cy="281345"/>
          </a:xfrm>
          <a:prstGeom prst="roundRect">
            <a:avLst>
              <a:gd name="adj" fmla="val 6387"/>
            </a:avLst>
          </a:prstGeom>
          <a:solidFill>
            <a:srgbClr val="4D0038"/>
          </a:solidFill>
          <a:ln/>
        </p:spPr>
      </p:sp>
      <p:sp>
        <p:nvSpPr>
          <p:cNvPr id="3" name="Text 1"/>
          <p:cNvSpPr/>
          <p:nvPr/>
        </p:nvSpPr>
        <p:spPr>
          <a:xfrm>
            <a:off x="2669500" y="557927"/>
            <a:ext cx="894755" cy="191572"/>
          </a:xfrm>
          <a:prstGeom prst="rect">
            <a:avLst/>
          </a:prstGeom>
          <a:noFill/>
          <a:ln/>
        </p:spPr>
        <p:txBody>
          <a:bodyPr wrap="none" lIns="0" tIns="0" rIns="0" bIns="0" rtlCol="0" anchor="t"/>
          <a:lstStyle/>
          <a:p>
            <a:pPr algn="l" indent="0" marL="0">
              <a:lnSpc>
                <a:spcPts val="1500"/>
              </a:lnSpc>
              <a:buNone/>
            </a:pPr>
            <a:r>
              <a:rPr lang="en-US" sz="900" dirty="0">
                <a:solidFill>
                  <a:srgbClr val="E0D6DE"/>
                </a:solidFill>
                <a:latin typeface="Fira Sans" pitchFamily="34" charset="0"/>
                <a:ea typeface="Fira Sans" pitchFamily="34" charset="-122"/>
                <a:cs typeface="Fira Sans" pitchFamily="34" charset="-120"/>
              </a:rPr>
              <a:t>DECOMPOSITION</a:t>
            </a:r>
            <a:endParaRPr lang="en-US" sz="900" dirty="0"/>
          </a:p>
        </p:txBody>
      </p:sp>
      <p:sp>
        <p:nvSpPr>
          <p:cNvPr id="4" name="Text 2"/>
          <p:cNvSpPr/>
          <p:nvPr/>
        </p:nvSpPr>
        <p:spPr>
          <a:xfrm>
            <a:off x="2579727" y="854273"/>
            <a:ext cx="9470946" cy="935831"/>
          </a:xfrm>
          <a:prstGeom prst="rect">
            <a:avLst/>
          </a:prstGeom>
          <a:noFill/>
          <a:ln/>
        </p:spPr>
        <p:txBody>
          <a:bodyPr wrap="square" lIns="0" tIns="0" rIns="0" bIns="0" rtlCol="0" anchor="t"/>
          <a:lstStyle/>
          <a:p>
            <a:pPr algn="l" indent="0" marL="0">
              <a:lnSpc>
                <a:spcPts val="3650"/>
              </a:lnSpc>
              <a:buNone/>
            </a:pPr>
            <a:r>
              <a:rPr lang="en-US" sz="2900" dirty="0">
                <a:solidFill>
                  <a:srgbClr val="FBF3FA"/>
                </a:solidFill>
                <a:latin typeface="Fira Mono Medium" pitchFamily="34" charset="0"/>
                <a:ea typeface="Fira Mono Medium" pitchFamily="34" charset="-122"/>
                <a:cs typeface="Fira Mono Medium" pitchFamily="34" charset="-120"/>
              </a:rPr>
              <a:t>Stages of Decomposition and Insect Succession</a:t>
            </a:r>
            <a:endParaRPr lang="en-US" sz="2900" dirty="0"/>
          </a:p>
        </p:txBody>
      </p:sp>
      <p:sp>
        <p:nvSpPr>
          <p:cNvPr id="5" name="Shape 3"/>
          <p:cNvSpPr/>
          <p:nvPr/>
        </p:nvSpPr>
        <p:spPr>
          <a:xfrm>
            <a:off x="2579727" y="2014657"/>
            <a:ext cx="149662" cy="898327"/>
          </a:xfrm>
          <a:prstGeom prst="roundRect">
            <a:avLst>
              <a:gd name="adj" fmla="val 15008"/>
            </a:avLst>
          </a:prstGeom>
          <a:solidFill>
            <a:srgbClr val="2E2E2F"/>
          </a:solidFill>
          <a:ln/>
        </p:spPr>
      </p:sp>
      <p:sp>
        <p:nvSpPr>
          <p:cNvPr id="6" name="Text 4"/>
          <p:cNvSpPr/>
          <p:nvPr/>
        </p:nvSpPr>
        <p:spPr>
          <a:xfrm>
            <a:off x="2879050" y="2164318"/>
            <a:ext cx="1871663" cy="233958"/>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Fresh</a:t>
            </a:r>
            <a:endParaRPr lang="en-US" sz="1450" dirty="0"/>
          </a:p>
        </p:txBody>
      </p:sp>
      <p:sp>
        <p:nvSpPr>
          <p:cNvPr id="7" name="Text 5"/>
          <p:cNvSpPr/>
          <p:nvPr/>
        </p:nvSpPr>
        <p:spPr>
          <a:xfrm>
            <a:off x="2879050" y="2488049"/>
            <a:ext cx="9171623" cy="239554"/>
          </a:xfrm>
          <a:prstGeom prst="rect">
            <a:avLst/>
          </a:prstGeom>
          <a:noFill/>
          <a:ln/>
        </p:spPr>
        <p:txBody>
          <a:bodyPr wrap="non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From the moment of death, bacteria begin to break down tissues, attracting blow flies and flesh flies within minutes.</a:t>
            </a:r>
            <a:endParaRPr lang="en-US" sz="1150" dirty="0"/>
          </a:p>
        </p:txBody>
      </p:sp>
      <p:sp>
        <p:nvSpPr>
          <p:cNvPr id="8" name="Shape 6"/>
          <p:cNvSpPr/>
          <p:nvPr/>
        </p:nvSpPr>
        <p:spPr>
          <a:xfrm>
            <a:off x="2804279" y="3062645"/>
            <a:ext cx="149662" cy="898327"/>
          </a:xfrm>
          <a:prstGeom prst="roundRect">
            <a:avLst>
              <a:gd name="adj" fmla="val 15008"/>
            </a:avLst>
          </a:prstGeom>
          <a:solidFill>
            <a:srgbClr val="2E2E2F"/>
          </a:solidFill>
          <a:ln/>
        </p:spPr>
      </p:sp>
      <p:sp>
        <p:nvSpPr>
          <p:cNvPr id="9" name="Text 7"/>
          <p:cNvSpPr/>
          <p:nvPr/>
        </p:nvSpPr>
        <p:spPr>
          <a:xfrm>
            <a:off x="3103602" y="3212306"/>
            <a:ext cx="1871663" cy="233958"/>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Bloat</a:t>
            </a:r>
            <a:endParaRPr lang="en-US" sz="1450" dirty="0"/>
          </a:p>
        </p:txBody>
      </p:sp>
      <p:sp>
        <p:nvSpPr>
          <p:cNvPr id="10" name="Text 8"/>
          <p:cNvSpPr/>
          <p:nvPr/>
        </p:nvSpPr>
        <p:spPr>
          <a:xfrm>
            <a:off x="3103602" y="3536037"/>
            <a:ext cx="8947071" cy="239554"/>
          </a:xfrm>
          <a:prstGeom prst="rect">
            <a:avLst/>
          </a:prstGeom>
          <a:noFill/>
          <a:ln/>
        </p:spPr>
        <p:txBody>
          <a:bodyPr wrap="non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Gases produced by bacteria cause the body to swell. Fly activity peaks, with large numbers of maggots feeding on the remains.</a:t>
            </a:r>
            <a:endParaRPr lang="en-US" sz="1150" dirty="0"/>
          </a:p>
        </p:txBody>
      </p:sp>
      <p:sp>
        <p:nvSpPr>
          <p:cNvPr id="11" name="Shape 9"/>
          <p:cNvSpPr/>
          <p:nvPr/>
        </p:nvSpPr>
        <p:spPr>
          <a:xfrm>
            <a:off x="3028831" y="4110633"/>
            <a:ext cx="149662" cy="1102162"/>
          </a:xfrm>
          <a:prstGeom prst="roundRect">
            <a:avLst>
              <a:gd name="adj" fmla="val 15008"/>
            </a:avLst>
          </a:prstGeom>
          <a:solidFill>
            <a:srgbClr val="2E2E2F"/>
          </a:solidFill>
          <a:ln/>
        </p:spPr>
      </p:sp>
      <p:sp>
        <p:nvSpPr>
          <p:cNvPr id="12" name="Text 10"/>
          <p:cNvSpPr/>
          <p:nvPr/>
        </p:nvSpPr>
        <p:spPr>
          <a:xfrm>
            <a:off x="3328154" y="4260294"/>
            <a:ext cx="1871663" cy="233958"/>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Decay</a:t>
            </a:r>
            <a:endParaRPr lang="en-US" sz="1450" dirty="0"/>
          </a:p>
        </p:txBody>
      </p:sp>
      <p:sp>
        <p:nvSpPr>
          <p:cNvPr id="13" name="Text 11"/>
          <p:cNvSpPr/>
          <p:nvPr/>
        </p:nvSpPr>
        <p:spPr>
          <a:xfrm>
            <a:off x="3328154" y="4584025"/>
            <a:ext cx="8722519" cy="479108"/>
          </a:xfrm>
          <a:prstGeom prst="rect">
            <a:avLst/>
          </a:prstGeom>
          <a:noFill/>
          <a:ln/>
        </p:spPr>
        <p:txBody>
          <a:bodyPr wrap="squar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The body deflates as skin breaks and maggots consume tissue. Predatory beetles and other insects arrive to feed on larvae and remaining flesh.</a:t>
            </a:r>
            <a:endParaRPr lang="en-US" sz="1150" dirty="0"/>
          </a:p>
        </p:txBody>
      </p:sp>
      <p:sp>
        <p:nvSpPr>
          <p:cNvPr id="14" name="Shape 12"/>
          <p:cNvSpPr/>
          <p:nvPr/>
        </p:nvSpPr>
        <p:spPr>
          <a:xfrm>
            <a:off x="3253502" y="5362456"/>
            <a:ext cx="149662" cy="1102162"/>
          </a:xfrm>
          <a:prstGeom prst="roundRect">
            <a:avLst>
              <a:gd name="adj" fmla="val 15008"/>
            </a:avLst>
          </a:prstGeom>
          <a:solidFill>
            <a:srgbClr val="2E2E2F"/>
          </a:solidFill>
          <a:ln/>
        </p:spPr>
      </p:sp>
      <p:sp>
        <p:nvSpPr>
          <p:cNvPr id="15" name="Text 13"/>
          <p:cNvSpPr/>
          <p:nvPr/>
        </p:nvSpPr>
        <p:spPr>
          <a:xfrm>
            <a:off x="3552825" y="5512118"/>
            <a:ext cx="1871663" cy="233958"/>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Post-Decay</a:t>
            </a:r>
            <a:endParaRPr lang="en-US" sz="1450" dirty="0"/>
          </a:p>
        </p:txBody>
      </p:sp>
      <p:sp>
        <p:nvSpPr>
          <p:cNvPr id="16" name="Text 14"/>
          <p:cNvSpPr/>
          <p:nvPr/>
        </p:nvSpPr>
        <p:spPr>
          <a:xfrm>
            <a:off x="3552825" y="5835848"/>
            <a:ext cx="8497848" cy="479108"/>
          </a:xfrm>
          <a:prstGeom prst="rect">
            <a:avLst/>
          </a:prstGeom>
          <a:noFill/>
          <a:ln/>
        </p:spPr>
        <p:txBody>
          <a:bodyPr wrap="squar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Most flesh is gone, leaving primarily skin, hair, and bones. Beetle species, particularly dermestids, become dominant as they feed on dry tissues.</a:t>
            </a:r>
            <a:endParaRPr lang="en-US" sz="1150" dirty="0"/>
          </a:p>
        </p:txBody>
      </p:sp>
      <p:sp>
        <p:nvSpPr>
          <p:cNvPr id="17" name="Shape 15"/>
          <p:cNvSpPr/>
          <p:nvPr/>
        </p:nvSpPr>
        <p:spPr>
          <a:xfrm>
            <a:off x="3028831" y="6614279"/>
            <a:ext cx="149662" cy="1102162"/>
          </a:xfrm>
          <a:prstGeom prst="roundRect">
            <a:avLst>
              <a:gd name="adj" fmla="val 15008"/>
            </a:avLst>
          </a:prstGeom>
          <a:solidFill>
            <a:srgbClr val="2E2E2F"/>
          </a:solidFill>
          <a:ln/>
        </p:spPr>
      </p:sp>
      <p:sp>
        <p:nvSpPr>
          <p:cNvPr id="18" name="Text 16"/>
          <p:cNvSpPr/>
          <p:nvPr/>
        </p:nvSpPr>
        <p:spPr>
          <a:xfrm>
            <a:off x="3328154" y="6763941"/>
            <a:ext cx="1871663" cy="233958"/>
          </a:xfrm>
          <a:prstGeom prst="rect">
            <a:avLst/>
          </a:prstGeom>
          <a:noFill/>
          <a:ln/>
        </p:spPr>
        <p:txBody>
          <a:bodyPr wrap="none" lIns="0" tIns="0" rIns="0" bIns="0" rtlCol="0" anchor="t"/>
          <a:lstStyle/>
          <a:p>
            <a:pPr algn="l" indent="0" marL="0">
              <a:lnSpc>
                <a:spcPts val="1800"/>
              </a:lnSpc>
              <a:buNone/>
            </a:pPr>
            <a:r>
              <a:rPr lang="en-US" sz="1450" dirty="0">
                <a:solidFill>
                  <a:srgbClr val="E0D6DE"/>
                </a:solidFill>
                <a:latin typeface="Fira Mono Medium" pitchFamily="34" charset="0"/>
                <a:ea typeface="Fira Mono Medium" pitchFamily="34" charset="-122"/>
                <a:cs typeface="Fira Mono Medium" pitchFamily="34" charset="-120"/>
              </a:rPr>
              <a:t>Dry</a:t>
            </a:r>
            <a:endParaRPr lang="en-US" sz="1450" dirty="0"/>
          </a:p>
        </p:txBody>
      </p:sp>
      <p:sp>
        <p:nvSpPr>
          <p:cNvPr id="19" name="Text 17"/>
          <p:cNvSpPr/>
          <p:nvPr/>
        </p:nvSpPr>
        <p:spPr>
          <a:xfrm>
            <a:off x="3328154" y="7087672"/>
            <a:ext cx="8722519" cy="479108"/>
          </a:xfrm>
          <a:prstGeom prst="rect">
            <a:avLst/>
          </a:prstGeom>
          <a:noFill/>
          <a:ln/>
        </p:spPr>
        <p:txBody>
          <a:bodyPr wrap="square" lIns="0" tIns="0" rIns="0" bIns="0" rtlCol="0" anchor="t"/>
          <a:lstStyle/>
          <a:p>
            <a:pPr algn="l" indent="0" marL="0">
              <a:lnSpc>
                <a:spcPts val="1850"/>
              </a:lnSpc>
              <a:buNone/>
            </a:pPr>
            <a:r>
              <a:rPr lang="en-US" sz="1150" dirty="0">
                <a:solidFill>
                  <a:srgbClr val="E0D6DE"/>
                </a:solidFill>
                <a:latin typeface="Fira Sans" pitchFamily="34" charset="0"/>
                <a:ea typeface="Fira Sans" pitchFamily="34" charset="-122"/>
                <a:cs typeface="Fira Sans" pitchFamily="34" charset="-120"/>
              </a:rPr>
              <a:t>Only bones and hair remain. The ecosystem returns to a more natural state, with soil fauna and other scavengers replacing insect species directly associated with the body.</a:t>
            </a:r>
            <a:endParaRPr lang="en-US" sz="11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499943" y="1295638"/>
            <a:ext cx="613291" cy="268367"/>
          </a:xfrm>
          <a:prstGeom prst="roundRect">
            <a:avLst>
              <a:gd name="adj" fmla="val 6387"/>
            </a:avLst>
          </a:prstGeom>
          <a:solidFill>
            <a:srgbClr val="4D0038"/>
          </a:solidFill>
          <a:ln/>
        </p:spPr>
      </p:sp>
      <p:sp>
        <p:nvSpPr>
          <p:cNvPr id="4" name="Text 1"/>
          <p:cNvSpPr/>
          <p:nvPr/>
        </p:nvSpPr>
        <p:spPr>
          <a:xfrm>
            <a:off x="585549" y="1338382"/>
            <a:ext cx="442079" cy="182880"/>
          </a:xfrm>
          <a:prstGeom prst="rect">
            <a:avLst/>
          </a:prstGeom>
          <a:noFill/>
          <a:ln/>
        </p:spPr>
        <p:txBody>
          <a:bodyPr wrap="none" lIns="0" tIns="0" rIns="0" bIns="0" rtlCol="0" anchor="t"/>
          <a:lstStyle/>
          <a:p>
            <a:pPr algn="l" indent="0" marL="0">
              <a:lnSpc>
                <a:spcPts val="1400"/>
              </a:lnSpc>
              <a:buNone/>
            </a:pPr>
            <a:r>
              <a:rPr lang="en-US" sz="850" dirty="0">
                <a:solidFill>
                  <a:srgbClr val="E0D6DE"/>
                </a:solidFill>
                <a:latin typeface="Fira Sans" pitchFamily="34" charset="0"/>
                <a:ea typeface="Fira Sans" pitchFamily="34" charset="-122"/>
                <a:cs typeface="Fira Sans" pitchFamily="34" charset="-120"/>
              </a:rPr>
              <a:t>FACTORS</a:t>
            </a:r>
            <a:endParaRPr lang="en-US" sz="850" dirty="0"/>
          </a:p>
        </p:txBody>
      </p:sp>
      <p:sp>
        <p:nvSpPr>
          <p:cNvPr id="5" name="Text 2"/>
          <p:cNvSpPr/>
          <p:nvPr/>
        </p:nvSpPr>
        <p:spPr>
          <a:xfrm>
            <a:off x="499943" y="1621036"/>
            <a:ext cx="8144113" cy="892492"/>
          </a:xfrm>
          <a:prstGeom prst="rect">
            <a:avLst/>
          </a:prstGeom>
          <a:noFill/>
          <a:ln/>
        </p:spPr>
        <p:txBody>
          <a:bodyPr wrap="square" lIns="0" tIns="0" rIns="0" bIns="0" rtlCol="0" anchor="t"/>
          <a:lstStyle/>
          <a:p>
            <a:pPr algn="l" indent="0" marL="0">
              <a:lnSpc>
                <a:spcPts val="3500"/>
              </a:lnSpc>
              <a:buNone/>
            </a:pPr>
            <a:r>
              <a:rPr lang="en-US" sz="2800" dirty="0">
                <a:solidFill>
                  <a:srgbClr val="FBF3FA"/>
                </a:solidFill>
                <a:latin typeface="Fira Mono Medium" pitchFamily="34" charset="0"/>
                <a:ea typeface="Fira Mono Medium" pitchFamily="34" charset="-122"/>
                <a:cs typeface="Fira Mono Medium" pitchFamily="34" charset="-120"/>
              </a:rPr>
              <a:t>Environmental and Other Factors Affecting PMI Estimates</a:t>
            </a:r>
            <a:endParaRPr lang="en-US" sz="2800" dirty="0"/>
          </a:p>
        </p:txBody>
      </p:sp>
      <p:sp>
        <p:nvSpPr>
          <p:cNvPr id="6" name="Shape 3"/>
          <p:cNvSpPr/>
          <p:nvPr/>
        </p:nvSpPr>
        <p:spPr>
          <a:xfrm>
            <a:off x="499943" y="2727722"/>
            <a:ext cx="8144113" cy="4206240"/>
          </a:xfrm>
          <a:prstGeom prst="roundRect">
            <a:avLst>
              <a:gd name="adj" fmla="val 509"/>
            </a:avLst>
          </a:prstGeom>
          <a:solidFill>
            <a:srgbClr val="2E2E2F"/>
          </a:solidFill>
          <a:ln/>
        </p:spPr>
      </p:sp>
      <p:sp>
        <p:nvSpPr>
          <p:cNvPr id="7" name="Shape 4"/>
          <p:cNvSpPr/>
          <p:nvPr/>
        </p:nvSpPr>
        <p:spPr>
          <a:xfrm>
            <a:off x="499943" y="2727722"/>
            <a:ext cx="8144113" cy="1051560"/>
          </a:xfrm>
          <a:prstGeom prst="roundRect">
            <a:avLst>
              <a:gd name="adj" fmla="val 2038"/>
            </a:avLst>
          </a:prstGeom>
          <a:solidFill>
            <a:srgbClr val="2E2E2F"/>
          </a:solidFill>
          <a:ln/>
        </p:spPr>
      </p:sp>
      <p:sp>
        <p:nvSpPr>
          <p:cNvPr id="8" name="Text 5"/>
          <p:cNvSpPr/>
          <p:nvPr/>
        </p:nvSpPr>
        <p:spPr>
          <a:xfrm>
            <a:off x="642699" y="2870478"/>
            <a:ext cx="1785461" cy="223242"/>
          </a:xfrm>
          <a:prstGeom prst="rect">
            <a:avLst/>
          </a:prstGeom>
          <a:noFill/>
          <a:ln/>
        </p:spPr>
        <p:txBody>
          <a:bodyPr wrap="none" lIns="0" tIns="0" rIns="0" bIns="0" rtlCol="0" anchor="t"/>
          <a:lstStyle/>
          <a:p>
            <a:pPr algn="l" indent="0" marL="0">
              <a:lnSpc>
                <a:spcPts val="1750"/>
              </a:lnSpc>
              <a:buNone/>
            </a:pPr>
            <a:r>
              <a:rPr lang="en-US" sz="1400" dirty="0">
                <a:solidFill>
                  <a:srgbClr val="E0D6DE"/>
                </a:solidFill>
                <a:latin typeface="Fira Mono Medium" pitchFamily="34" charset="0"/>
                <a:ea typeface="Fira Mono Medium" pitchFamily="34" charset="-122"/>
                <a:cs typeface="Fira Mono Medium" pitchFamily="34" charset="-120"/>
              </a:rPr>
              <a:t>Temperature</a:t>
            </a:r>
            <a:endParaRPr lang="en-US" sz="1400" dirty="0"/>
          </a:p>
        </p:txBody>
      </p:sp>
      <p:sp>
        <p:nvSpPr>
          <p:cNvPr id="9" name="Text 6"/>
          <p:cNvSpPr/>
          <p:nvPr/>
        </p:nvSpPr>
        <p:spPr>
          <a:xfrm>
            <a:off x="642699" y="3179326"/>
            <a:ext cx="7858601" cy="457200"/>
          </a:xfrm>
          <a:prstGeom prst="rect">
            <a:avLst/>
          </a:prstGeom>
          <a:noFill/>
          <a:ln/>
        </p:spPr>
        <p:txBody>
          <a:bodyPr wrap="square" lIns="0" tIns="0" rIns="0" bIns="0" rtlCol="0" anchor="t"/>
          <a:lstStyle/>
          <a:p>
            <a:pPr algn="l" indent="0" marL="0">
              <a:lnSpc>
                <a:spcPts val="1750"/>
              </a:lnSpc>
              <a:buNone/>
            </a:pPr>
            <a:r>
              <a:rPr lang="en-US" sz="1100" dirty="0">
                <a:solidFill>
                  <a:srgbClr val="E0D6DE"/>
                </a:solidFill>
                <a:latin typeface="Fira Sans" pitchFamily="34" charset="0"/>
                <a:ea typeface="Fira Sans" pitchFamily="34" charset="-122"/>
                <a:cs typeface="Fira Sans" pitchFamily="34" charset="-120"/>
              </a:rPr>
              <a:t>Ambient, ground, and maggot mass temperatures are critical. Insect development rates are highly dependent on thermal energy, influencing the accuracy of PMI calculations.</a:t>
            </a:r>
            <a:endParaRPr lang="en-US" sz="1100" dirty="0"/>
          </a:p>
        </p:txBody>
      </p:sp>
      <p:sp>
        <p:nvSpPr>
          <p:cNvPr id="10" name="Shape 7"/>
          <p:cNvSpPr/>
          <p:nvPr/>
        </p:nvSpPr>
        <p:spPr>
          <a:xfrm>
            <a:off x="499943" y="3779282"/>
            <a:ext cx="8144113" cy="1051560"/>
          </a:xfrm>
          <a:prstGeom prst="rect">
            <a:avLst/>
          </a:prstGeom>
          <a:solidFill>
            <a:srgbClr val="2E2E2F"/>
          </a:solidFill>
          <a:ln/>
        </p:spPr>
      </p:sp>
      <p:sp>
        <p:nvSpPr>
          <p:cNvPr id="11" name="Shape 8"/>
          <p:cNvSpPr/>
          <p:nvPr/>
        </p:nvSpPr>
        <p:spPr>
          <a:xfrm>
            <a:off x="499943" y="3779282"/>
            <a:ext cx="8144113" cy="15240"/>
          </a:xfrm>
          <a:prstGeom prst="roundRect">
            <a:avLst>
              <a:gd name="adj" fmla="val 140593"/>
            </a:avLst>
          </a:prstGeom>
          <a:solidFill>
            <a:srgbClr val="474748"/>
          </a:solidFill>
          <a:ln/>
        </p:spPr>
      </p:sp>
      <p:sp>
        <p:nvSpPr>
          <p:cNvPr id="12" name="Text 9"/>
          <p:cNvSpPr/>
          <p:nvPr/>
        </p:nvSpPr>
        <p:spPr>
          <a:xfrm>
            <a:off x="642699" y="3922038"/>
            <a:ext cx="2677120" cy="223242"/>
          </a:xfrm>
          <a:prstGeom prst="rect">
            <a:avLst/>
          </a:prstGeom>
          <a:noFill/>
          <a:ln/>
        </p:spPr>
        <p:txBody>
          <a:bodyPr wrap="none" lIns="0" tIns="0" rIns="0" bIns="0" rtlCol="0" anchor="t"/>
          <a:lstStyle/>
          <a:p>
            <a:pPr algn="l" indent="0" marL="0">
              <a:lnSpc>
                <a:spcPts val="1750"/>
              </a:lnSpc>
              <a:buNone/>
            </a:pPr>
            <a:r>
              <a:rPr lang="en-US" sz="1400" dirty="0">
                <a:solidFill>
                  <a:srgbClr val="E0D6DE"/>
                </a:solidFill>
                <a:latin typeface="Fira Mono Medium" pitchFamily="34" charset="0"/>
                <a:ea typeface="Fira Mono Medium" pitchFamily="34" charset="-122"/>
                <a:cs typeface="Fira Mono Medium" pitchFamily="34" charset="-120"/>
              </a:rPr>
              <a:t>Body Location &amp; Condition</a:t>
            </a:r>
            <a:endParaRPr lang="en-US" sz="1400" dirty="0"/>
          </a:p>
        </p:txBody>
      </p:sp>
      <p:sp>
        <p:nvSpPr>
          <p:cNvPr id="13" name="Text 10"/>
          <p:cNvSpPr/>
          <p:nvPr/>
        </p:nvSpPr>
        <p:spPr>
          <a:xfrm>
            <a:off x="642699" y="4230886"/>
            <a:ext cx="7858601" cy="457200"/>
          </a:xfrm>
          <a:prstGeom prst="rect">
            <a:avLst/>
          </a:prstGeom>
          <a:noFill/>
          <a:ln/>
        </p:spPr>
        <p:txBody>
          <a:bodyPr wrap="square" lIns="0" tIns="0" rIns="0" bIns="0" rtlCol="0" anchor="t"/>
          <a:lstStyle/>
          <a:p>
            <a:pPr algn="l" indent="0" marL="0">
              <a:lnSpc>
                <a:spcPts val="1750"/>
              </a:lnSpc>
              <a:buNone/>
            </a:pPr>
            <a:r>
              <a:rPr lang="en-US" sz="1100" dirty="0">
                <a:solidFill>
                  <a:srgbClr val="E0D6DE"/>
                </a:solidFill>
                <a:latin typeface="Fira Sans" pitchFamily="34" charset="0"/>
                <a:ea typeface="Fira Sans" pitchFamily="34" charset="-122"/>
                <a:cs typeface="Fira Sans" pitchFamily="34" charset="-120"/>
              </a:rPr>
              <a:t>Whether a body is exposed or enclosed (e.g., buried, inside a car) significantly impacts insect access and colonisation, thereby affecting PMI.</a:t>
            </a:r>
            <a:endParaRPr lang="en-US" sz="1100" dirty="0"/>
          </a:p>
        </p:txBody>
      </p:sp>
      <p:sp>
        <p:nvSpPr>
          <p:cNvPr id="14" name="Shape 11"/>
          <p:cNvSpPr/>
          <p:nvPr/>
        </p:nvSpPr>
        <p:spPr>
          <a:xfrm>
            <a:off x="499943" y="4830842"/>
            <a:ext cx="8144113" cy="1051560"/>
          </a:xfrm>
          <a:prstGeom prst="rect">
            <a:avLst/>
          </a:prstGeom>
          <a:solidFill>
            <a:srgbClr val="2E2E2F"/>
          </a:solidFill>
          <a:ln/>
        </p:spPr>
      </p:sp>
      <p:sp>
        <p:nvSpPr>
          <p:cNvPr id="15" name="Shape 12"/>
          <p:cNvSpPr/>
          <p:nvPr/>
        </p:nvSpPr>
        <p:spPr>
          <a:xfrm>
            <a:off x="499943" y="4830842"/>
            <a:ext cx="8144113" cy="15240"/>
          </a:xfrm>
          <a:prstGeom prst="roundRect">
            <a:avLst>
              <a:gd name="adj" fmla="val 140593"/>
            </a:avLst>
          </a:prstGeom>
          <a:solidFill>
            <a:srgbClr val="474748"/>
          </a:solidFill>
          <a:ln/>
        </p:spPr>
      </p:sp>
      <p:sp>
        <p:nvSpPr>
          <p:cNvPr id="16" name="Text 13"/>
          <p:cNvSpPr/>
          <p:nvPr/>
        </p:nvSpPr>
        <p:spPr>
          <a:xfrm>
            <a:off x="642699" y="4973598"/>
            <a:ext cx="1785461" cy="223242"/>
          </a:xfrm>
          <a:prstGeom prst="rect">
            <a:avLst/>
          </a:prstGeom>
          <a:noFill/>
          <a:ln/>
        </p:spPr>
        <p:txBody>
          <a:bodyPr wrap="none" lIns="0" tIns="0" rIns="0" bIns="0" rtlCol="0" anchor="t"/>
          <a:lstStyle/>
          <a:p>
            <a:pPr algn="l" indent="0" marL="0">
              <a:lnSpc>
                <a:spcPts val="1750"/>
              </a:lnSpc>
              <a:buNone/>
            </a:pPr>
            <a:r>
              <a:rPr lang="en-US" sz="1400" dirty="0">
                <a:solidFill>
                  <a:srgbClr val="E0D6DE"/>
                </a:solidFill>
                <a:latin typeface="Fira Mono Medium" pitchFamily="34" charset="0"/>
                <a:ea typeface="Fira Mono Medium" pitchFamily="34" charset="-122"/>
                <a:cs typeface="Fira Mono Medium" pitchFamily="34" charset="-120"/>
              </a:rPr>
              <a:t>Drugs &amp; Toxins</a:t>
            </a:r>
            <a:endParaRPr lang="en-US" sz="1400" dirty="0"/>
          </a:p>
        </p:txBody>
      </p:sp>
      <p:sp>
        <p:nvSpPr>
          <p:cNvPr id="17" name="Text 14"/>
          <p:cNvSpPr/>
          <p:nvPr/>
        </p:nvSpPr>
        <p:spPr>
          <a:xfrm>
            <a:off x="642699" y="5282446"/>
            <a:ext cx="7858601" cy="457200"/>
          </a:xfrm>
          <a:prstGeom prst="rect">
            <a:avLst/>
          </a:prstGeom>
          <a:noFill/>
          <a:ln/>
        </p:spPr>
        <p:txBody>
          <a:bodyPr wrap="square" lIns="0" tIns="0" rIns="0" bIns="0" rtlCol="0" anchor="t"/>
          <a:lstStyle/>
          <a:p>
            <a:pPr algn="l" indent="0" marL="0">
              <a:lnSpc>
                <a:spcPts val="1750"/>
              </a:lnSpc>
              <a:buNone/>
            </a:pPr>
            <a:r>
              <a:rPr lang="en-US" sz="1100" dirty="0">
                <a:solidFill>
                  <a:srgbClr val="E0D6DE"/>
                </a:solidFill>
                <a:latin typeface="Fira Sans" pitchFamily="34" charset="0"/>
                <a:ea typeface="Fira Sans" pitchFamily="34" charset="-122"/>
                <a:cs typeface="Fira Sans" pitchFamily="34" charset="-120"/>
              </a:rPr>
              <a:t>The presence of substances in the body can alter insect metabolic rates, accelerating or decelerating their development, which must be accounted for in estimations.</a:t>
            </a:r>
            <a:endParaRPr lang="en-US" sz="1100" dirty="0"/>
          </a:p>
        </p:txBody>
      </p:sp>
      <p:sp>
        <p:nvSpPr>
          <p:cNvPr id="18" name="Shape 15"/>
          <p:cNvSpPr/>
          <p:nvPr/>
        </p:nvSpPr>
        <p:spPr>
          <a:xfrm>
            <a:off x="499943" y="5882402"/>
            <a:ext cx="8144113" cy="1051560"/>
          </a:xfrm>
          <a:prstGeom prst="rect">
            <a:avLst/>
          </a:prstGeom>
          <a:solidFill>
            <a:srgbClr val="2E2E2F"/>
          </a:solidFill>
          <a:ln/>
        </p:spPr>
      </p:sp>
      <p:sp>
        <p:nvSpPr>
          <p:cNvPr id="19" name="Shape 16"/>
          <p:cNvSpPr/>
          <p:nvPr/>
        </p:nvSpPr>
        <p:spPr>
          <a:xfrm>
            <a:off x="499943" y="5882402"/>
            <a:ext cx="8144113" cy="15240"/>
          </a:xfrm>
          <a:prstGeom prst="roundRect">
            <a:avLst>
              <a:gd name="adj" fmla="val 140593"/>
            </a:avLst>
          </a:prstGeom>
          <a:solidFill>
            <a:srgbClr val="474748"/>
          </a:solidFill>
          <a:ln/>
        </p:spPr>
      </p:sp>
      <p:sp>
        <p:nvSpPr>
          <p:cNvPr id="20" name="Text 17"/>
          <p:cNvSpPr/>
          <p:nvPr/>
        </p:nvSpPr>
        <p:spPr>
          <a:xfrm>
            <a:off x="642699" y="6025158"/>
            <a:ext cx="1927622" cy="223242"/>
          </a:xfrm>
          <a:prstGeom prst="rect">
            <a:avLst/>
          </a:prstGeom>
          <a:noFill/>
          <a:ln/>
        </p:spPr>
        <p:txBody>
          <a:bodyPr wrap="none" lIns="0" tIns="0" rIns="0" bIns="0" rtlCol="0" anchor="t"/>
          <a:lstStyle/>
          <a:p>
            <a:pPr algn="l" indent="0" marL="0">
              <a:lnSpc>
                <a:spcPts val="1750"/>
              </a:lnSpc>
              <a:buNone/>
            </a:pPr>
            <a:r>
              <a:rPr lang="en-US" sz="1400" dirty="0">
                <a:solidFill>
                  <a:srgbClr val="E0D6DE"/>
                </a:solidFill>
                <a:latin typeface="Fira Mono Medium" pitchFamily="34" charset="0"/>
                <a:ea typeface="Fira Mono Medium" pitchFamily="34" charset="-122"/>
                <a:cs typeface="Fira Mono Medium" pitchFamily="34" charset="-120"/>
              </a:rPr>
              <a:t>Species Succession</a:t>
            </a:r>
            <a:endParaRPr lang="en-US" sz="1400" dirty="0"/>
          </a:p>
        </p:txBody>
      </p:sp>
      <p:sp>
        <p:nvSpPr>
          <p:cNvPr id="21" name="Text 18"/>
          <p:cNvSpPr/>
          <p:nvPr/>
        </p:nvSpPr>
        <p:spPr>
          <a:xfrm>
            <a:off x="642699" y="6334006"/>
            <a:ext cx="7858601" cy="457200"/>
          </a:xfrm>
          <a:prstGeom prst="rect">
            <a:avLst/>
          </a:prstGeom>
          <a:noFill/>
          <a:ln/>
        </p:spPr>
        <p:txBody>
          <a:bodyPr wrap="square" lIns="0" tIns="0" rIns="0" bIns="0" rtlCol="0" anchor="t"/>
          <a:lstStyle/>
          <a:p>
            <a:pPr algn="l" indent="0" marL="0">
              <a:lnSpc>
                <a:spcPts val="1750"/>
              </a:lnSpc>
              <a:buNone/>
            </a:pPr>
            <a:r>
              <a:rPr lang="en-US" sz="1100" dirty="0">
                <a:solidFill>
                  <a:srgbClr val="E0D6DE"/>
                </a:solidFill>
                <a:latin typeface="Fira Sans" pitchFamily="34" charset="0"/>
                <a:ea typeface="Fira Sans" pitchFamily="34" charset="-122"/>
                <a:cs typeface="Fira Sans" pitchFamily="34" charset="-120"/>
              </a:rPr>
              <a:t>The predictable sequence of insect species arriving at a body provides additional crucial timing clues, especially over longer post-mortem intervals.</a:t>
            </a:r>
            <a:endParaRPr lang="en-US"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0932" y="621387"/>
            <a:ext cx="869037" cy="439817"/>
          </a:xfrm>
          <a:prstGeom prst="roundRect">
            <a:avLst>
              <a:gd name="adj" fmla="val 6166"/>
            </a:avLst>
          </a:prstGeom>
          <a:noFill/>
          <a:ln w="7620">
            <a:solidFill>
              <a:srgbClr val="FF6BD8"/>
            </a:solidFill>
            <a:prstDash val="solid"/>
          </a:ln>
        </p:spPr>
      </p:sp>
      <p:sp>
        <p:nvSpPr>
          <p:cNvPr id="3" name="Text 1"/>
          <p:cNvSpPr/>
          <p:nvPr/>
        </p:nvSpPr>
        <p:spPr>
          <a:xfrm>
            <a:off x="934045" y="696754"/>
            <a:ext cx="582811" cy="289084"/>
          </a:xfrm>
          <a:prstGeom prst="rect">
            <a:avLst/>
          </a:prstGeom>
          <a:noFill/>
          <a:ln/>
        </p:spPr>
        <p:txBody>
          <a:bodyPr wrap="none" lIns="0" tIns="0" rIns="0" bIns="0" rtlCol="0" anchor="t"/>
          <a:lstStyle/>
          <a:p>
            <a:pPr algn="l" indent="0" marL="0">
              <a:lnSpc>
                <a:spcPts val="2250"/>
              </a:lnSpc>
              <a:buNone/>
            </a:pPr>
            <a:r>
              <a:rPr lang="en-US" sz="1400" dirty="0">
                <a:solidFill>
                  <a:srgbClr val="FF6BD8"/>
                </a:solidFill>
                <a:latin typeface="Fira Sans" pitchFamily="34" charset="0"/>
                <a:ea typeface="Fira Sans" pitchFamily="34" charset="-122"/>
                <a:cs typeface="Fira Sans" pitchFamily="34" charset="-120"/>
              </a:rPr>
              <a:t>IMPACT</a:t>
            </a:r>
            <a:endParaRPr lang="en-US" sz="1400" dirty="0"/>
          </a:p>
        </p:txBody>
      </p:sp>
      <p:sp>
        <p:nvSpPr>
          <p:cNvPr id="4" name="Text 2"/>
          <p:cNvSpPr/>
          <p:nvPr/>
        </p:nvSpPr>
        <p:spPr>
          <a:xfrm>
            <a:off x="790932" y="1151573"/>
            <a:ext cx="13048536" cy="1412319"/>
          </a:xfrm>
          <a:prstGeom prst="rect">
            <a:avLst/>
          </a:prstGeom>
          <a:noFill/>
          <a:ln/>
        </p:spPr>
        <p:txBody>
          <a:bodyPr wrap="square" lIns="0" tIns="0" rIns="0" bIns="0" rtlCol="0" anchor="t"/>
          <a:lstStyle/>
          <a:p>
            <a:pPr algn="l" indent="0" marL="0">
              <a:lnSpc>
                <a:spcPts val="5550"/>
              </a:lnSpc>
              <a:buNone/>
            </a:pPr>
            <a:r>
              <a:rPr lang="en-US" sz="4400" dirty="0">
                <a:solidFill>
                  <a:srgbClr val="FBF3FA"/>
                </a:solidFill>
                <a:latin typeface="Fira Mono Medium" pitchFamily="34" charset="0"/>
                <a:ea typeface="Fira Mono Medium" pitchFamily="34" charset="-122"/>
                <a:cs typeface="Fira Mono Medium" pitchFamily="34" charset="-120"/>
              </a:rPr>
              <a:t>Real-World Applications and Case Studies</a:t>
            </a:r>
            <a:endParaRPr lang="en-US" sz="4400" dirty="0"/>
          </a:p>
        </p:txBody>
      </p:sp>
      <p:sp>
        <p:nvSpPr>
          <p:cNvPr id="5" name="Text 3"/>
          <p:cNvSpPr/>
          <p:nvPr/>
        </p:nvSpPr>
        <p:spPr>
          <a:xfrm>
            <a:off x="790932" y="3128843"/>
            <a:ext cx="3727966" cy="353139"/>
          </a:xfrm>
          <a:prstGeom prst="rect">
            <a:avLst/>
          </a:prstGeom>
          <a:noFill/>
          <a:ln/>
        </p:spPr>
        <p:txBody>
          <a:bodyPr wrap="none" lIns="0" tIns="0" rIns="0" bIns="0" rtlCol="0" anchor="t"/>
          <a:lstStyle/>
          <a:p>
            <a:pPr algn="l" indent="0" marL="0">
              <a:lnSpc>
                <a:spcPts val="2750"/>
              </a:lnSpc>
              <a:buNone/>
            </a:pPr>
            <a:r>
              <a:rPr lang="en-US" sz="2200" dirty="0">
                <a:solidFill>
                  <a:srgbClr val="FBF3FA"/>
                </a:solidFill>
                <a:latin typeface="Fira Mono Medium" pitchFamily="34" charset="0"/>
                <a:ea typeface="Fira Mono Medium" pitchFamily="34" charset="-122"/>
                <a:cs typeface="Fira Mono Medium" pitchFamily="34" charset="-120"/>
              </a:rPr>
              <a:t>Accurate Time of Death</a:t>
            </a:r>
            <a:endParaRPr lang="en-US" sz="2200" dirty="0"/>
          </a:p>
        </p:txBody>
      </p:sp>
      <p:sp>
        <p:nvSpPr>
          <p:cNvPr id="6" name="Text 4"/>
          <p:cNvSpPr/>
          <p:nvPr/>
        </p:nvSpPr>
        <p:spPr>
          <a:xfrm>
            <a:off x="790932" y="3707963"/>
            <a:ext cx="6248638" cy="1445895"/>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When conventional methods are no longer viable, often after 72 hours, insect evidence becomes the primary tool for pinpointing the time of death, crucial for criminal investigations.</a:t>
            </a:r>
            <a:endParaRPr lang="en-US" sz="1750" dirty="0"/>
          </a:p>
        </p:txBody>
      </p:sp>
      <p:sp>
        <p:nvSpPr>
          <p:cNvPr id="7" name="Text 5"/>
          <p:cNvSpPr/>
          <p:nvPr/>
        </p:nvSpPr>
        <p:spPr>
          <a:xfrm>
            <a:off x="790932" y="5379839"/>
            <a:ext cx="4236244" cy="353139"/>
          </a:xfrm>
          <a:prstGeom prst="rect">
            <a:avLst/>
          </a:prstGeom>
          <a:noFill/>
          <a:ln/>
        </p:spPr>
        <p:txBody>
          <a:bodyPr wrap="none" lIns="0" tIns="0" rIns="0" bIns="0" rtlCol="0" anchor="t"/>
          <a:lstStyle/>
          <a:p>
            <a:pPr algn="l" indent="0" marL="0">
              <a:lnSpc>
                <a:spcPts val="2750"/>
              </a:lnSpc>
              <a:buNone/>
            </a:pPr>
            <a:r>
              <a:rPr lang="en-US" sz="2200" dirty="0">
                <a:solidFill>
                  <a:srgbClr val="FBF3FA"/>
                </a:solidFill>
                <a:latin typeface="Fira Mono Medium" pitchFamily="34" charset="0"/>
                <a:ea typeface="Fira Mono Medium" pitchFamily="34" charset="-122"/>
                <a:cs typeface="Fira Mono Medium" pitchFamily="34" charset="-120"/>
              </a:rPr>
              <a:t>Detecting Corpse Movement</a:t>
            </a:r>
            <a:endParaRPr lang="en-US" sz="2200" dirty="0"/>
          </a:p>
        </p:txBody>
      </p:sp>
      <p:sp>
        <p:nvSpPr>
          <p:cNvPr id="8" name="Text 6"/>
          <p:cNvSpPr/>
          <p:nvPr/>
        </p:nvSpPr>
        <p:spPr>
          <a:xfrm>
            <a:off x="790932" y="5958959"/>
            <a:ext cx="6248638" cy="1445895"/>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Discrepancies in insect species found on a body compared to those naturally occurring at the discovery site can indicate that a corpse has been moved, altering the crime narrative.</a:t>
            </a:r>
            <a:endParaRPr lang="en-US" sz="1750" dirty="0"/>
          </a:p>
        </p:txBody>
      </p:sp>
      <p:sp>
        <p:nvSpPr>
          <p:cNvPr id="9" name="Text 7"/>
          <p:cNvSpPr/>
          <p:nvPr/>
        </p:nvSpPr>
        <p:spPr>
          <a:xfrm>
            <a:off x="7598450" y="3128843"/>
            <a:ext cx="4405789" cy="353139"/>
          </a:xfrm>
          <a:prstGeom prst="rect">
            <a:avLst/>
          </a:prstGeom>
          <a:noFill/>
          <a:ln/>
        </p:spPr>
        <p:txBody>
          <a:bodyPr wrap="none" lIns="0" tIns="0" rIns="0" bIns="0" rtlCol="0" anchor="t"/>
          <a:lstStyle/>
          <a:p>
            <a:pPr algn="l" indent="0" marL="0">
              <a:lnSpc>
                <a:spcPts val="2750"/>
              </a:lnSpc>
              <a:buNone/>
            </a:pPr>
            <a:r>
              <a:rPr lang="en-US" sz="2200" dirty="0">
                <a:solidFill>
                  <a:srgbClr val="FBF3FA"/>
                </a:solidFill>
                <a:latin typeface="Fira Mono Medium" pitchFamily="34" charset="0"/>
                <a:ea typeface="Fira Mono Medium" pitchFamily="34" charset="-122"/>
                <a:cs typeface="Fira Mono Medium" pitchFamily="34" charset="-120"/>
              </a:rPr>
              <a:t>Toxin Analysis via Maggots</a:t>
            </a:r>
            <a:endParaRPr lang="en-US" sz="2200" dirty="0"/>
          </a:p>
        </p:txBody>
      </p:sp>
      <p:sp>
        <p:nvSpPr>
          <p:cNvPr id="10" name="Text 8"/>
          <p:cNvSpPr/>
          <p:nvPr/>
        </p:nvSpPr>
        <p:spPr>
          <a:xfrm>
            <a:off x="7598450" y="3707963"/>
            <a:ext cx="6248638" cy="1084421"/>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Maggots feeding on a body ingest any drugs or poisons present, allowing toxicological analysis of their tissues to identify substances and their potential role in the death.</a:t>
            </a:r>
            <a:endParaRPr lang="en-US" sz="1750" dirty="0"/>
          </a:p>
        </p:txBody>
      </p:sp>
      <p:sp>
        <p:nvSpPr>
          <p:cNvPr id="11" name="Text 9"/>
          <p:cNvSpPr/>
          <p:nvPr/>
        </p:nvSpPr>
        <p:spPr>
          <a:xfrm>
            <a:off x="7598450" y="5018365"/>
            <a:ext cx="5422463" cy="353139"/>
          </a:xfrm>
          <a:prstGeom prst="rect">
            <a:avLst/>
          </a:prstGeom>
          <a:noFill/>
          <a:ln/>
        </p:spPr>
        <p:txBody>
          <a:bodyPr wrap="none" lIns="0" tIns="0" rIns="0" bIns="0" rtlCol="0" anchor="t"/>
          <a:lstStyle/>
          <a:p>
            <a:pPr algn="l" indent="0" marL="0">
              <a:lnSpc>
                <a:spcPts val="2750"/>
              </a:lnSpc>
              <a:buNone/>
            </a:pPr>
            <a:r>
              <a:rPr lang="en-US" sz="2200" dirty="0">
                <a:solidFill>
                  <a:srgbClr val="FBF3FA"/>
                </a:solidFill>
                <a:latin typeface="Fira Mono Medium" pitchFamily="34" charset="0"/>
                <a:ea typeface="Fira Mono Medium" pitchFamily="34" charset="-122"/>
                <a:cs typeface="Fira Mono Medium" pitchFamily="34" charset="-120"/>
              </a:rPr>
              <a:t>Linking Suspects to Crime Scenes</a:t>
            </a:r>
            <a:endParaRPr lang="en-US" sz="2200" dirty="0"/>
          </a:p>
        </p:txBody>
      </p:sp>
      <p:sp>
        <p:nvSpPr>
          <p:cNvPr id="12" name="Text 10"/>
          <p:cNvSpPr/>
          <p:nvPr/>
        </p:nvSpPr>
        <p:spPr>
          <a:xfrm>
            <a:off x="7598450" y="5597485"/>
            <a:ext cx="6248638" cy="1084421"/>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ira Sans" pitchFamily="34" charset="0"/>
                <a:ea typeface="Fira Sans" pitchFamily="34" charset="-122"/>
                <a:cs typeface="Fira Sans" pitchFamily="34" charset="-120"/>
              </a:rPr>
              <a:t>Insect evidence (e.g., insect fragments, eggs) found on a suspect's clothing or weapon can provide direct links to the crime scene, corroborating other evidence.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