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20" r:id="rId1"/>
  </p:sldMasterIdLst>
  <p:sldIdLst>
    <p:sldId id="256" r:id="rId2"/>
    <p:sldId id="257" r:id="rId3"/>
    <p:sldId id="265" r:id="rId4"/>
    <p:sldId id="258" r:id="rId5"/>
    <p:sldId id="259" r:id="rId6"/>
    <p:sldId id="260" r:id="rId7"/>
    <p:sldId id="261" r:id="rId8"/>
    <p:sldId id="262" r:id="rId9"/>
    <p:sldId id="263" r:id="rId10"/>
    <p:sldId id="266" r:id="rId11"/>
    <p:sldId id="267" r:id="rId12"/>
    <p:sldId id="268" r:id="rId13"/>
    <p:sldId id="264"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aximized" horzBarState="maximized">
    <p:restoredLeft sz="65441" autoAdjust="0"/>
    <p:restoredTop sz="86482" autoAdjust="0"/>
  </p:normalViewPr>
  <p:slideViewPr>
    <p:cSldViewPr>
      <p:cViewPr varScale="1">
        <p:scale>
          <a:sx n="86" d="100"/>
          <a:sy n="86" d="100"/>
        </p:scale>
        <p:origin x="-1542" y="-72"/>
      </p:cViewPr>
      <p:guideLst>
        <p:guide orient="horz" pos="2160"/>
        <p:guide pos="2880"/>
      </p:guideLst>
    </p:cSldViewPr>
  </p:slideViewPr>
  <p:outlineViewPr>
    <p:cViewPr>
      <p:scale>
        <a:sx n="33" d="100"/>
        <a:sy n="33" d="100"/>
      </p:scale>
      <p:origin x="126"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3ECF33A7-F07A-40F1-B4D9-314FD62AC154}"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ECF33A7-F07A-40F1-B4D9-314FD62AC154}"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ECF33A7-F07A-40F1-B4D9-314FD62AC154}"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ECF33A7-F07A-40F1-B4D9-314FD62AC154}"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3ECF33A7-F07A-40F1-B4D9-314FD62AC154}"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3ECF33A7-F07A-40F1-B4D9-314FD62AC154}"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3ECF33A7-F07A-40F1-B4D9-314FD62AC154}"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ECF33A7-F07A-40F1-B4D9-314FD62AC154}"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3ECF33A7-F07A-40F1-B4D9-314FD62AC154}"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ECF33A7-F07A-40F1-B4D9-314FD62AC154}"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0D50B206-C4C1-471C-9EF6-9EDCD67B74E9}" type="datetimeFigureOut">
              <a:rPr lang="ar-SA" smtClean="0"/>
              <a:t>06/10/1421</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3ECF33A7-F07A-40F1-B4D9-314FD62AC154}"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D50B206-C4C1-471C-9EF6-9EDCD67B74E9}" type="datetimeFigureOut">
              <a:rPr lang="ar-SA" smtClean="0"/>
              <a:t>06/10/1421</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ECF33A7-F07A-40F1-B4D9-314FD62AC154}"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2555776" y="1268760"/>
            <a:ext cx="6717432" cy="1923070"/>
          </a:xfrm>
        </p:spPr>
        <p:txBody>
          <a:bodyPr>
            <a:normAutofit fontScale="90000"/>
          </a:bodyPr>
          <a:lstStyle/>
          <a:p>
            <a:r>
              <a:rPr lang="en-US" sz="4000" b="1" dirty="0" smtClean="0"/>
              <a:t/>
            </a:r>
            <a:br>
              <a:rPr lang="en-US" sz="4000" b="1" dirty="0" smtClean="0"/>
            </a:br>
            <a:r>
              <a:rPr lang="en-US" sz="4000" b="1" dirty="0" smtClean="0"/>
              <a:t>Training Course</a:t>
            </a:r>
            <a:r>
              <a:rPr lang="en-US" sz="4000" b="1" dirty="0"/>
              <a:t/>
            </a:r>
            <a:br>
              <a:rPr lang="en-US" sz="4000" b="1" dirty="0"/>
            </a:br>
            <a:r>
              <a:rPr lang="en-US" sz="4000" b="1" dirty="0" smtClean="0"/>
              <a:t/>
            </a:r>
            <a:br>
              <a:rPr lang="en-US" sz="4000" b="1" dirty="0" smtClean="0"/>
            </a:br>
            <a:r>
              <a:rPr lang="en-US" sz="4000" b="1" dirty="0" smtClean="0"/>
              <a:t>Scope of Linguistics </a:t>
            </a:r>
            <a:endParaRPr lang="ar-SA" sz="4000" b="1" dirty="0"/>
          </a:p>
        </p:txBody>
      </p:sp>
      <p:sp>
        <p:nvSpPr>
          <p:cNvPr id="3" name="عنوان فرعي 2"/>
          <p:cNvSpPr>
            <a:spLocks noGrp="1"/>
          </p:cNvSpPr>
          <p:nvPr>
            <p:ph type="subTitle" idx="1"/>
          </p:nvPr>
        </p:nvSpPr>
        <p:spPr/>
        <p:txBody>
          <a:bodyPr/>
          <a:lstStyle/>
          <a:p>
            <a:endParaRPr lang="ar-SA" dirty="0"/>
          </a:p>
        </p:txBody>
      </p:sp>
    </p:spTree>
    <p:extLst>
      <p:ext uri="{BB962C8B-B14F-4D97-AF65-F5344CB8AC3E}">
        <p14:creationId xmlns:p14="http://schemas.microsoft.com/office/powerpoint/2010/main" val="3830032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403648" y="476672"/>
            <a:ext cx="6336704" cy="4320480"/>
          </a:xfrm>
        </p:spPr>
        <p:txBody>
          <a:bodyPr>
            <a:noAutofit/>
          </a:bodyPr>
          <a:lstStyle/>
          <a:p>
            <a:pPr rtl="0"/>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a:t/>
            </a:r>
            <a:br>
              <a:rPr lang="en-US" sz="2400" dirty="0"/>
            </a:br>
            <a:r>
              <a:rPr lang="en-US" sz="2400" dirty="0" smtClean="0"/>
              <a:t/>
            </a:r>
            <a:br>
              <a:rPr lang="en-US" sz="2400" dirty="0" smtClean="0"/>
            </a:br>
            <a:r>
              <a:rPr lang="en-US" sz="2800" b="1" dirty="0" smtClean="0"/>
              <a:t>Introduction</a:t>
            </a:r>
            <a:r>
              <a:rPr lang="en-US" sz="2400" b="1" dirty="0" smtClean="0"/>
              <a:t> </a:t>
            </a:r>
            <a:br>
              <a:rPr lang="en-US" sz="2400" b="1" dirty="0" smtClean="0"/>
            </a:br>
            <a:r>
              <a:rPr lang="en-US" sz="2400" dirty="0" smtClean="0"/>
              <a:t/>
            </a:r>
            <a:br>
              <a:rPr lang="en-US" sz="2400" dirty="0" smtClean="0"/>
            </a:br>
            <a:r>
              <a:rPr lang="en-US" sz="2400" dirty="0" smtClean="0"/>
              <a:t>-Linguistics </a:t>
            </a:r>
            <a:r>
              <a:rPr lang="en-US" sz="2400" dirty="0"/>
              <a:t>is the scientific and </a:t>
            </a:r>
            <a:r>
              <a:rPr lang="en-US" sz="2400" dirty="0" smtClean="0"/>
              <a:t>systematic </a:t>
            </a:r>
            <a:r>
              <a:rPr lang="ar-IQ" sz="2400" dirty="0" smtClean="0"/>
              <a:t/>
            </a:r>
            <a:br>
              <a:rPr lang="ar-IQ" sz="2400" dirty="0" smtClean="0"/>
            </a:br>
            <a:r>
              <a:rPr lang="en-US" sz="2400" dirty="0" smtClean="0"/>
              <a:t>study </a:t>
            </a:r>
            <a:r>
              <a:rPr lang="en-US" sz="2400" dirty="0"/>
              <a:t>of language</a:t>
            </a:r>
            <a:r>
              <a:rPr lang="en-US" sz="2400" dirty="0" smtClean="0"/>
              <a:t>.</a:t>
            </a:r>
            <a:br>
              <a:rPr lang="en-US" sz="2400" dirty="0" smtClean="0"/>
            </a:br>
            <a:r>
              <a:rPr lang="en-US" sz="2400" dirty="0" smtClean="0"/>
              <a:t/>
            </a:r>
            <a:br>
              <a:rPr lang="en-US" sz="2400" dirty="0" smtClean="0"/>
            </a:br>
            <a:r>
              <a:rPr lang="en-US" sz="2400" dirty="0" smtClean="0"/>
              <a:t>-The </a:t>
            </a:r>
            <a:r>
              <a:rPr lang="en-US" sz="2400" dirty="0"/>
              <a:t>scope of linguistics refers to the wide range of areas in which linguistics studies language—its sounds, structure, meaning, use, mental processing, social role, and technological applications.</a:t>
            </a:r>
            <a:endParaRPr lang="ar-SA" sz="2400" dirty="0"/>
          </a:p>
        </p:txBody>
      </p:sp>
    </p:spTree>
    <p:extLst>
      <p:ext uri="{BB962C8B-B14F-4D97-AF65-F5344CB8AC3E}">
        <p14:creationId xmlns:p14="http://schemas.microsoft.com/office/powerpoint/2010/main" val="1323298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91680" y="620688"/>
            <a:ext cx="6120680" cy="5472608"/>
          </a:xfrm>
        </p:spPr>
      </p:pic>
    </p:spTree>
    <p:extLst>
      <p:ext uri="{BB962C8B-B14F-4D97-AF65-F5344CB8AC3E}">
        <p14:creationId xmlns:p14="http://schemas.microsoft.com/office/powerpoint/2010/main" val="6053193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548680"/>
            <a:ext cx="6965245" cy="5256584"/>
          </a:xfrm>
        </p:spPr>
        <p:txBody>
          <a:bodyPr>
            <a:noAutofit/>
          </a:bodyPr>
          <a:lstStyle/>
          <a:p>
            <a:pPr algn="l"/>
            <a:r>
              <a:rPr lang="ar-IQ" sz="2400" dirty="0"/>
              <a:t/>
            </a:r>
            <a:br>
              <a:rPr lang="ar-IQ" sz="2400" dirty="0"/>
            </a:br>
            <a:r>
              <a:rPr lang="en-US" sz="2800" b="1" dirty="0" smtClean="0"/>
              <a:t>Areas of Linguistics</a:t>
            </a:r>
            <a:br>
              <a:rPr lang="en-US" sz="2800" b="1" dirty="0" smtClean="0"/>
            </a:br>
            <a:r>
              <a:rPr lang="ar-IQ" sz="2400" dirty="0" smtClean="0"/>
              <a:t/>
            </a:r>
            <a:br>
              <a:rPr lang="ar-IQ" sz="2400" dirty="0" smtClean="0"/>
            </a:br>
            <a:r>
              <a:rPr lang="en-US" sz="2400" dirty="0" smtClean="0"/>
              <a:t>1. </a:t>
            </a:r>
            <a:r>
              <a:rPr lang="en-US" sz="2400" b="1" dirty="0" smtClean="0"/>
              <a:t>Phonetics</a:t>
            </a:r>
            <a:br>
              <a:rPr lang="en-US" sz="2400" b="1" dirty="0" smtClean="0"/>
            </a:br>
            <a:r>
              <a:rPr lang="en-US" sz="2400" dirty="0" smtClean="0"/>
              <a:t>It </a:t>
            </a:r>
            <a:r>
              <a:rPr lang="en-US" sz="2400" dirty="0"/>
              <a:t>studies the physical nature of speech sounds.</a:t>
            </a:r>
            <a:br>
              <a:rPr lang="en-US" sz="2400" dirty="0"/>
            </a:br>
            <a:r>
              <a:rPr lang="en-US" sz="2400" dirty="0"/>
              <a:t/>
            </a:r>
            <a:br>
              <a:rPr lang="en-US" sz="2400" dirty="0"/>
            </a:br>
            <a:r>
              <a:rPr lang="en-US" sz="2400" b="1" dirty="0"/>
              <a:t>Types of Phonetics:</a:t>
            </a:r>
            <a:r>
              <a:rPr lang="en-US" sz="2400" dirty="0"/>
              <a:t/>
            </a:r>
            <a:br>
              <a:rPr lang="en-US" sz="2400" dirty="0"/>
            </a:br>
            <a:r>
              <a:rPr lang="en-US" sz="2400" dirty="0"/>
              <a:t> • Articulatory phonetics – how sounds are produced </a:t>
            </a:r>
            <a:r>
              <a:rPr lang="en-US" sz="2400" dirty="0" smtClean="0"/>
              <a:t>   by </a:t>
            </a:r>
            <a:r>
              <a:rPr lang="en-US" sz="2400" dirty="0"/>
              <a:t>speech organs</a:t>
            </a:r>
            <a:br>
              <a:rPr lang="en-US" sz="2400" dirty="0"/>
            </a:br>
            <a:r>
              <a:rPr lang="en-US" sz="2400" dirty="0"/>
              <a:t> • Acoustic phonetics – sound waves and frequencies</a:t>
            </a:r>
            <a:br>
              <a:rPr lang="en-US" sz="2400" dirty="0"/>
            </a:br>
            <a:r>
              <a:rPr lang="en-US" sz="2400" dirty="0"/>
              <a:t> • Auditory phonetics – how sounds are heard and </a:t>
            </a:r>
            <a:r>
              <a:rPr lang="en-US" sz="2400" dirty="0" smtClean="0"/>
              <a:t>interpreted</a:t>
            </a:r>
            <a:br>
              <a:rPr lang="en-US" sz="2400" dirty="0" smtClean="0"/>
            </a:br>
            <a:r>
              <a:rPr lang="en-US" sz="2400" dirty="0" smtClean="0"/>
              <a:t>Examples:</a:t>
            </a:r>
            <a:r>
              <a:rPr lang="en-US" sz="2400" dirty="0"/>
              <a:t/>
            </a:r>
            <a:br>
              <a:rPr lang="en-US" sz="2400" dirty="0"/>
            </a:br>
            <a:r>
              <a:rPr lang="en-US" sz="2400" dirty="0"/>
              <a:t> • /p/ in pen is produced by closing the lips and releasing air.</a:t>
            </a:r>
            <a:br>
              <a:rPr lang="en-US" sz="2400" dirty="0"/>
            </a:br>
            <a:r>
              <a:rPr lang="en-US" sz="2400" dirty="0"/>
              <a:t> • /b/ in bat involves vocal cord vibration, unlike /p/.</a:t>
            </a:r>
            <a:endParaRPr lang="ar-SA" sz="2400" dirty="0"/>
          </a:p>
        </p:txBody>
      </p:sp>
    </p:spTree>
    <p:extLst>
      <p:ext uri="{BB962C8B-B14F-4D97-AF65-F5344CB8AC3E}">
        <p14:creationId xmlns:p14="http://schemas.microsoft.com/office/powerpoint/2010/main" val="39593660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a:t/>
            </a:r>
            <a:br>
              <a:rPr lang="en-US" sz="2400" dirty="0"/>
            </a:br>
            <a:r>
              <a:rPr lang="en-US" sz="2400" dirty="0" smtClean="0"/>
              <a:t/>
            </a:r>
            <a:br>
              <a:rPr lang="en-US" sz="2400" dirty="0" smtClean="0"/>
            </a:br>
            <a:r>
              <a:rPr lang="en-US" sz="2400" dirty="0" smtClean="0"/>
              <a:t>2. </a:t>
            </a:r>
            <a:r>
              <a:rPr lang="en-US" sz="2400" b="1" dirty="0" smtClean="0"/>
              <a:t>Phonology</a:t>
            </a:r>
            <a:r>
              <a:rPr lang="en-US" sz="2400" dirty="0" smtClean="0"/>
              <a:t> </a:t>
            </a:r>
            <a:br>
              <a:rPr lang="en-US" sz="2400" dirty="0" smtClean="0"/>
            </a:br>
            <a:r>
              <a:rPr lang="en-US" sz="2400" dirty="0" smtClean="0"/>
              <a:t>It studies </a:t>
            </a:r>
            <a:r>
              <a:rPr lang="en-US" sz="2400" dirty="0"/>
              <a:t>how sounds function within a language system.</a:t>
            </a:r>
            <a:br>
              <a:rPr lang="en-US" sz="2400" dirty="0"/>
            </a:br>
            <a:r>
              <a:rPr lang="en-US" sz="2400" dirty="0"/>
              <a:t/>
            </a:r>
            <a:br>
              <a:rPr lang="en-US" sz="2400" dirty="0"/>
            </a:br>
            <a:r>
              <a:rPr lang="en-US" sz="2400" dirty="0"/>
              <a:t>Key Concepts:</a:t>
            </a:r>
            <a:br>
              <a:rPr lang="en-US" sz="2400" dirty="0"/>
            </a:br>
            <a:r>
              <a:rPr lang="en-US" sz="2400" dirty="0"/>
              <a:t> • Phonemes</a:t>
            </a:r>
            <a:br>
              <a:rPr lang="en-US" sz="2400" dirty="0"/>
            </a:br>
            <a:r>
              <a:rPr lang="en-US" sz="2400" dirty="0"/>
              <a:t> • Sound patterns</a:t>
            </a:r>
            <a:br>
              <a:rPr lang="en-US" sz="2400" dirty="0"/>
            </a:br>
            <a:r>
              <a:rPr lang="en-US" sz="2400" dirty="0"/>
              <a:t> • Rules of sound distribution</a:t>
            </a:r>
            <a:br>
              <a:rPr lang="en-US" sz="2400" dirty="0"/>
            </a:br>
            <a:r>
              <a:rPr lang="en-US" sz="2400" dirty="0"/>
              <a:t/>
            </a:r>
            <a:br>
              <a:rPr lang="en-US" sz="2400" dirty="0"/>
            </a:br>
            <a:r>
              <a:rPr lang="en-US" sz="2400" dirty="0"/>
              <a:t>Examples:</a:t>
            </a:r>
            <a:br>
              <a:rPr lang="en-US" sz="2400" dirty="0"/>
            </a:br>
            <a:r>
              <a:rPr lang="en-US" sz="2400" dirty="0"/>
              <a:t> • pin </a:t>
            </a:r>
            <a:r>
              <a:rPr lang="en-US" sz="2400" dirty="0" err="1"/>
              <a:t>vs</a:t>
            </a:r>
            <a:r>
              <a:rPr lang="en-US" sz="2400" dirty="0"/>
              <a:t> bin → difference in one phoneme changes meaning.</a:t>
            </a:r>
            <a:br>
              <a:rPr lang="en-US" sz="2400" dirty="0"/>
            </a:br>
            <a:r>
              <a:rPr lang="en-US" sz="2400" dirty="0"/>
              <a:t> • English allows </a:t>
            </a:r>
            <a:r>
              <a:rPr lang="en-US" sz="2400" dirty="0" err="1"/>
              <a:t>str</a:t>
            </a:r>
            <a:r>
              <a:rPr lang="en-US" sz="2400" dirty="0"/>
              <a:t>- in street but not </a:t>
            </a:r>
            <a:r>
              <a:rPr lang="en-US" sz="2400" dirty="0" err="1"/>
              <a:t>rtst</a:t>
            </a:r>
            <a:r>
              <a:rPr lang="en-US" sz="2400" dirty="0"/>
              <a:t>-.</a:t>
            </a:r>
            <a:br>
              <a:rPr lang="en-US" sz="2400" dirty="0"/>
            </a:br>
            <a:r>
              <a:rPr lang="en-US" sz="2400" dirty="0"/>
              <a:t> • Plural –s is pronounced differently:</a:t>
            </a:r>
            <a:br>
              <a:rPr lang="en-US" sz="2400" dirty="0"/>
            </a:br>
            <a:r>
              <a:rPr lang="en-US" sz="2400" dirty="0"/>
              <a:t> • cats /s/</a:t>
            </a:r>
            <a:br>
              <a:rPr lang="en-US" sz="2400" dirty="0"/>
            </a:br>
            <a:r>
              <a:rPr lang="en-US" sz="2400" dirty="0"/>
              <a:t> • dogs /z/</a:t>
            </a:r>
            <a:br>
              <a:rPr lang="en-US" sz="2400" dirty="0"/>
            </a:br>
            <a:r>
              <a:rPr lang="en-US" sz="2400" dirty="0"/>
              <a:t> • buses /</a:t>
            </a:r>
            <a:r>
              <a:rPr lang="en-US" sz="2400" dirty="0" err="1"/>
              <a:t>ɪz</a:t>
            </a:r>
            <a:r>
              <a:rPr lang="en-US" sz="2400" dirty="0"/>
              <a:t>/</a:t>
            </a:r>
            <a:br>
              <a:rPr lang="en-US" sz="2400" dirty="0"/>
            </a:br>
            <a:endParaRPr lang="ar-SA" sz="2400" dirty="0"/>
          </a:p>
        </p:txBody>
      </p:sp>
      <p:sp>
        <p:nvSpPr>
          <p:cNvPr id="3" name="عنصر نائب للمحتوى 2"/>
          <p:cNvSpPr>
            <a:spLocks noGrp="1"/>
          </p:cNvSpPr>
          <p:nvPr>
            <p:ph idx="1"/>
          </p:nvPr>
        </p:nvSpPr>
        <p:spPr/>
        <p:txBody>
          <a:bodyPr/>
          <a:lstStyle/>
          <a:p>
            <a:pPr algn="l"/>
            <a:endParaRPr lang="ar-SA" dirty="0"/>
          </a:p>
        </p:txBody>
      </p:sp>
    </p:spTree>
    <p:extLst>
      <p:ext uri="{BB962C8B-B14F-4D97-AF65-F5344CB8AC3E}">
        <p14:creationId xmlns:p14="http://schemas.microsoft.com/office/powerpoint/2010/main" val="14265102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SA" dirty="0"/>
          </a:p>
        </p:txBody>
      </p:sp>
      <p:sp>
        <p:nvSpPr>
          <p:cNvPr id="3" name="عنصر نائب للمحتوى 2"/>
          <p:cNvSpPr>
            <a:spLocks noGrp="1"/>
          </p:cNvSpPr>
          <p:nvPr>
            <p:ph idx="1"/>
          </p:nvPr>
        </p:nvSpPr>
        <p:spPr>
          <a:xfrm>
            <a:off x="1435608" y="476672"/>
            <a:ext cx="7498080" cy="5771728"/>
          </a:xfrm>
        </p:spPr>
        <p:txBody>
          <a:bodyPr>
            <a:normAutofit fontScale="62500" lnSpcReduction="20000"/>
          </a:bodyPr>
          <a:lstStyle/>
          <a:p>
            <a:pPr marL="82296" indent="0" algn="l">
              <a:buNone/>
            </a:pPr>
            <a:endParaRPr lang="en-US" dirty="0"/>
          </a:p>
          <a:p>
            <a:pPr algn="l"/>
            <a:r>
              <a:rPr lang="en-US" sz="3400" dirty="0" smtClean="0">
                <a:solidFill>
                  <a:schemeClr val="accent5">
                    <a:lumMod val="75000"/>
                  </a:schemeClr>
                </a:solidFill>
              </a:rPr>
              <a:t>3. </a:t>
            </a:r>
            <a:r>
              <a:rPr lang="en-US" sz="3400" b="1" dirty="0" smtClean="0">
                <a:solidFill>
                  <a:schemeClr val="accent5">
                    <a:lumMod val="75000"/>
                  </a:schemeClr>
                </a:solidFill>
              </a:rPr>
              <a:t>Morphology</a:t>
            </a:r>
          </a:p>
          <a:p>
            <a:pPr algn="l"/>
            <a:r>
              <a:rPr lang="en-US" sz="3400" dirty="0" smtClean="0">
                <a:solidFill>
                  <a:schemeClr val="accent5">
                    <a:lumMod val="75000"/>
                  </a:schemeClr>
                </a:solidFill>
              </a:rPr>
              <a:t>It </a:t>
            </a:r>
            <a:r>
              <a:rPr lang="en-US" sz="3400" dirty="0">
                <a:solidFill>
                  <a:schemeClr val="accent5">
                    <a:lumMod val="75000"/>
                  </a:schemeClr>
                </a:solidFill>
              </a:rPr>
              <a:t>studies how words are formed from smaller units called morphemes.</a:t>
            </a:r>
          </a:p>
          <a:p>
            <a:pPr algn="l"/>
            <a:endParaRPr lang="en-US" sz="3400" dirty="0">
              <a:solidFill>
                <a:schemeClr val="accent5">
                  <a:lumMod val="75000"/>
                </a:schemeClr>
              </a:solidFill>
            </a:endParaRPr>
          </a:p>
          <a:p>
            <a:pPr algn="l"/>
            <a:r>
              <a:rPr lang="en-US" sz="3400" b="1" dirty="0">
                <a:solidFill>
                  <a:schemeClr val="accent5">
                    <a:lumMod val="75000"/>
                  </a:schemeClr>
                </a:solidFill>
              </a:rPr>
              <a:t>Types of Morphemes:</a:t>
            </a:r>
          </a:p>
          <a:p>
            <a:pPr algn="l"/>
            <a:r>
              <a:rPr lang="en-US" sz="3400" dirty="0" smtClean="0">
                <a:solidFill>
                  <a:schemeClr val="accent5">
                    <a:lumMod val="75000"/>
                  </a:schemeClr>
                </a:solidFill>
              </a:rPr>
              <a:t>-Free </a:t>
            </a:r>
            <a:r>
              <a:rPr lang="en-US" sz="3400" dirty="0">
                <a:solidFill>
                  <a:schemeClr val="accent5">
                    <a:lumMod val="75000"/>
                  </a:schemeClr>
                </a:solidFill>
              </a:rPr>
              <a:t>morphemes: </a:t>
            </a:r>
            <a:r>
              <a:rPr lang="en-US" sz="3400" dirty="0" smtClean="0">
                <a:solidFill>
                  <a:schemeClr val="accent5">
                    <a:lumMod val="75000"/>
                  </a:schemeClr>
                </a:solidFill>
              </a:rPr>
              <a:t>are </a:t>
            </a:r>
            <a:r>
              <a:rPr lang="en-US" sz="3400" dirty="0">
                <a:solidFill>
                  <a:schemeClr val="accent5">
                    <a:lumMod val="75000"/>
                  </a:schemeClr>
                </a:solidFill>
              </a:rPr>
              <a:t>the smallest units of meaning that can stand alone as words (e.g., book, run, happy).</a:t>
            </a:r>
          </a:p>
          <a:p>
            <a:pPr algn="l"/>
            <a:endParaRPr lang="en-US" sz="3400" dirty="0">
              <a:solidFill>
                <a:schemeClr val="accent5">
                  <a:lumMod val="75000"/>
                </a:schemeClr>
              </a:solidFill>
            </a:endParaRPr>
          </a:p>
          <a:p>
            <a:pPr algn="l"/>
            <a:r>
              <a:rPr lang="en-US" sz="3400" dirty="0" smtClean="0">
                <a:solidFill>
                  <a:schemeClr val="accent5">
                    <a:lumMod val="75000"/>
                  </a:schemeClr>
                </a:solidFill>
              </a:rPr>
              <a:t>-Bound morphemes: </a:t>
            </a:r>
            <a:r>
              <a:rPr lang="en-US" sz="3400" dirty="0">
                <a:solidFill>
                  <a:schemeClr val="accent5">
                    <a:lumMod val="75000"/>
                  </a:schemeClr>
                </a:solidFill>
              </a:rPr>
              <a:t>are the smallest units of meaning that cannot stand alone and must be attached to another morpheme (e.g., un-, -</a:t>
            </a:r>
            <a:r>
              <a:rPr lang="en-US" sz="3400" dirty="0" err="1">
                <a:solidFill>
                  <a:schemeClr val="accent5">
                    <a:lumMod val="75000"/>
                  </a:schemeClr>
                </a:solidFill>
              </a:rPr>
              <a:t>ed</a:t>
            </a:r>
            <a:r>
              <a:rPr lang="en-US" sz="3400" dirty="0">
                <a:solidFill>
                  <a:schemeClr val="accent5">
                    <a:lumMod val="75000"/>
                  </a:schemeClr>
                </a:solidFill>
              </a:rPr>
              <a:t>, -s). </a:t>
            </a:r>
          </a:p>
          <a:p>
            <a:pPr algn="l"/>
            <a:endParaRPr lang="en-US" sz="3400" dirty="0" smtClean="0">
              <a:solidFill>
                <a:schemeClr val="accent5">
                  <a:lumMod val="75000"/>
                </a:schemeClr>
              </a:solidFill>
            </a:endParaRPr>
          </a:p>
          <a:p>
            <a:pPr algn="l"/>
            <a:r>
              <a:rPr lang="en-US" sz="3400" dirty="0" smtClean="0">
                <a:solidFill>
                  <a:schemeClr val="accent5">
                    <a:lumMod val="75000"/>
                  </a:schemeClr>
                </a:solidFill>
              </a:rPr>
              <a:t>Examples</a:t>
            </a:r>
            <a:r>
              <a:rPr lang="en-US" sz="3400" dirty="0">
                <a:solidFill>
                  <a:schemeClr val="accent5">
                    <a:lumMod val="75000"/>
                  </a:schemeClr>
                </a:solidFill>
              </a:rPr>
              <a:t>:</a:t>
            </a:r>
          </a:p>
          <a:p>
            <a:pPr algn="l"/>
            <a:r>
              <a:rPr lang="en-US" sz="3400" dirty="0">
                <a:solidFill>
                  <a:schemeClr val="accent5">
                    <a:lumMod val="75000"/>
                  </a:schemeClr>
                </a:solidFill>
              </a:rPr>
              <a:t> • unbelievable = un + believe + able</a:t>
            </a:r>
          </a:p>
          <a:p>
            <a:pPr algn="l"/>
            <a:r>
              <a:rPr lang="en-US" sz="3400" dirty="0">
                <a:solidFill>
                  <a:schemeClr val="accent5">
                    <a:lumMod val="75000"/>
                  </a:schemeClr>
                </a:solidFill>
              </a:rPr>
              <a:t> • replayed = re + play + </a:t>
            </a:r>
            <a:r>
              <a:rPr lang="en-US" sz="3400" dirty="0" err="1">
                <a:solidFill>
                  <a:schemeClr val="accent5">
                    <a:lumMod val="75000"/>
                  </a:schemeClr>
                </a:solidFill>
              </a:rPr>
              <a:t>ed</a:t>
            </a:r>
            <a:endParaRPr lang="en-US" sz="3400" dirty="0">
              <a:solidFill>
                <a:schemeClr val="accent5">
                  <a:lumMod val="75000"/>
                </a:schemeClr>
              </a:solidFill>
            </a:endParaRPr>
          </a:p>
          <a:p>
            <a:pPr algn="l"/>
            <a:r>
              <a:rPr lang="en-US" sz="3400" dirty="0">
                <a:solidFill>
                  <a:schemeClr val="accent5">
                    <a:lumMod val="75000"/>
                  </a:schemeClr>
                </a:solidFill>
              </a:rPr>
              <a:t> • children → irregular plural formation</a:t>
            </a:r>
            <a:endParaRPr lang="ar-SA" sz="3400" dirty="0">
              <a:solidFill>
                <a:schemeClr val="accent5">
                  <a:lumMod val="75000"/>
                </a:schemeClr>
              </a:solidFill>
            </a:endParaRPr>
          </a:p>
        </p:txBody>
      </p:sp>
    </p:spTree>
    <p:extLst>
      <p:ext uri="{BB962C8B-B14F-4D97-AF65-F5344CB8AC3E}">
        <p14:creationId xmlns:p14="http://schemas.microsoft.com/office/powerpoint/2010/main" val="31982727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404664"/>
            <a:ext cx="7498080" cy="1012974"/>
          </a:xfrm>
        </p:spPr>
        <p:txBody>
          <a:bodyPr>
            <a:normAutofit fontScale="90000"/>
          </a:bodyPr>
          <a:lstStyle/>
          <a:p>
            <a:r>
              <a:rPr lang="en-US" dirty="0"/>
              <a:t> </a:t>
            </a: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sz="3100" dirty="0"/>
              <a:t/>
            </a:r>
            <a:br>
              <a:rPr lang="en-US" sz="3100" dirty="0"/>
            </a:br>
            <a:r>
              <a:rPr lang="en-US" sz="3100" dirty="0" smtClean="0"/>
              <a:t>4. </a:t>
            </a:r>
            <a:r>
              <a:rPr lang="en-US" sz="3100" b="1" dirty="0" smtClean="0"/>
              <a:t>Syntax</a:t>
            </a:r>
            <a:r>
              <a:rPr lang="en-US" sz="3100" dirty="0" smtClean="0"/>
              <a:t> </a:t>
            </a:r>
            <a:br>
              <a:rPr lang="en-US" sz="3100" dirty="0" smtClean="0"/>
            </a:br>
            <a:r>
              <a:rPr lang="en-US" sz="3100" dirty="0" smtClean="0"/>
              <a:t>It studies </a:t>
            </a:r>
            <a:r>
              <a:rPr lang="en-US" sz="3100" dirty="0"/>
              <a:t>how words are arranged to form grammatical sentences.</a:t>
            </a:r>
            <a:br>
              <a:rPr lang="en-US" sz="3100" dirty="0"/>
            </a:br>
            <a:r>
              <a:rPr lang="en-US" sz="3100" dirty="0"/>
              <a:t/>
            </a:r>
            <a:br>
              <a:rPr lang="en-US" sz="3100" dirty="0"/>
            </a:br>
            <a:r>
              <a:rPr lang="en-US" sz="3100" dirty="0"/>
              <a:t>Focus Areas:</a:t>
            </a:r>
            <a:br>
              <a:rPr lang="en-US" sz="3100" dirty="0"/>
            </a:br>
            <a:r>
              <a:rPr lang="en-US" sz="3100" dirty="0"/>
              <a:t> • Word order</a:t>
            </a:r>
            <a:br>
              <a:rPr lang="en-US" sz="3100" dirty="0"/>
            </a:br>
            <a:r>
              <a:rPr lang="en-US" sz="3100" dirty="0"/>
              <a:t> • Sentence patterns</a:t>
            </a:r>
            <a:br>
              <a:rPr lang="en-US" sz="3100" dirty="0"/>
            </a:br>
            <a:r>
              <a:rPr lang="en-US" sz="3100" dirty="0"/>
              <a:t> • Agreement</a:t>
            </a:r>
            <a:br>
              <a:rPr lang="en-US" sz="3100" dirty="0"/>
            </a:br>
            <a:r>
              <a:rPr lang="en-US" sz="3100" dirty="0"/>
              <a:t/>
            </a:r>
            <a:br>
              <a:rPr lang="en-US" sz="3100" dirty="0"/>
            </a:br>
            <a:r>
              <a:rPr lang="en-US" sz="3100" dirty="0"/>
              <a:t>Examples:</a:t>
            </a:r>
            <a:br>
              <a:rPr lang="en-US" sz="3100" dirty="0"/>
            </a:br>
            <a:r>
              <a:rPr lang="en-US" sz="3100" dirty="0"/>
              <a:t> • Correct: She is writing a letter.</a:t>
            </a:r>
            <a:br>
              <a:rPr lang="en-US" sz="3100" dirty="0"/>
            </a:br>
            <a:r>
              <a:rPr lang="en-US" sz="3100" dirty="0"/>
              <a:t> • Incorrect: Writing letter a she is.</a:t>
            </a:r>
            <a:br>
              <a:rPr lang="en-US" sz="3100" dirty="0"/>
            </a:br>
            <a:r>
              <a:rPr lang="en-US" sz="3100" dirty="0"/>
              <a:t> • Active </a:t>
            </a:r>
            <a:r>
              <a:rPr lang="en-US" sz="3100" dirty="0" err="1"/>
              <a:t>vs</a:t>
            </a:r>
            <a:r>
              <a:rPr lang="en-US" sz="3100" dirty="0"/>
              <a:t> passive:</a:t>
            </a:r>
            <a:br>
              <a:rPr lang="en-US" sz="3100" dirty="0"/>
            </a:br>
            <a:r>
              <a:rPr lang="en-US" sz="3100" dirty="0"/>
              <a:t> • The teacher explained the lesson.</a:t>
            </a:r>
            <a:br>
              <a:rPr lang="en-US" sz="3100" dirty="0"/>
            </a:br>
            <a:r>
              <a:rPr lang="en-US" sz="3100" dirty="0"/>
              <a:t> • The lesson was explained by the teacher.</a:t>
            </a:r>
            <a:br>
              <a:rPr lang="en-US" sz="3100" dirty="0"/>
            </a:br>
            <a:endParaRPr lang="ar-SA" sz="3100" dirty="0"/>
          </a:p>
        </p:txBody>
      </p:sp>
      <p:sp>
        <p:nvSpPr>
          <p:cNvPr id="3" name="عنصر نائب للمحتوى 2"/>
          <p:cNvSpPr>
            <a:spLocks noGrp="1"/>
          </p:cNvSpPr>
          <p:nvPr>
            <p:ph idx="1"/>
          </p:nvPr>
        </p:nvSpPr>
        <p:spPr>
          <a:xfrm>
            <a:off x="1435608" y="1447800"/>
            <a:ext cx="7498080" cy="4141440"/>
          </a:xfrm>
        </p:spPr>
        <p:txBody>
          <a:bodyPr/>
          <a:lstStyle/>
          <a:p>
            <a:endParaRPr lang="ar-SA" dirty="0"/>
          </a:p>
        </p:txBody>
      </p:sp>
    </p:spTree>
    <p:extLst>
      <p:ext uri="{BB962C8B-B14F-4D97-AF65-F5344CB8AC3E}">
        <p14:creationId xmlns:p14="http://schemas.microsoft.com/office/powerpoint/2010/main" val="4080063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Autofit/>
          </a:bodyPr>
          <a:lstStyle/>
          <a:p>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
            </a:r>
            <a:br>
              <a:rPr lang="en-US" sz="2800" dirty="0" smtClean="0"/>
            </a:br>
            <a:r>
              <a:rPr lang="en-US" sz="2800" dirty="0"/>
              <a:t/>
            </a:r>
            <a:br>
              <a:rPr lang="en-US" sz="2800" dirty="0"/>
            </a:br>
            <a:r>
              <a:rPr lang="en-US" sz="2800" dirty="0" smtClean="0"/>
              <a:t>5</a:t>
            </a:r>
            <a:r>
              <a:rPr lang="en-US" sz="2400" dirty="0" smtClean="0"/>
              <a:t>. </a:t>
            </a:r>
            <a:r>
              <a:rPr lang="en-US" sz="2400" b="1" dirty="0" smtClean="0"/>
              <a:t>Semantics</a:t>
            </a:r>
            <a:r>
              <a:rPr lang="en-US" sz="2400" dirty="0" smtClean="0"/>
              <a:t> </a:t>
            </a:r>
            <a:br>
              <a:rPr lang="en-US" sz="2400" dirty="0" smtClean="0"/>
            </a:br>
            <a:r>
              <a:rPr lang="en-US" sz="2400" dirty="0" smtClean="0"/>
              <a:t>It deals </a:t>
            </a:r>
            <a:r>
              <a:rPr lang="en-US" sz="2400" dirty="0"/>
              <a:t>with literal and abstract meaning in language.</a:t>
            </a:r>
            <a:br>
              <a:rPr lang="en-US" sz="2400" dirty="0"/>
            </a:br>
            <a:r>
              <a:rPr lang="en-US" sz="2400" dirty="0"/>
              <a:t/>
            </a:r>
            <a:br>
              <a:rPr lang="en-US" sz="2400" dirty="0"/>
            </a:br>
            <a:r>
              <a:rPr lang="en-US" sz="2400" dirty="0"/>
              <a:t>Key Topics:</a:t>
            </a:r>
            <a:br>
              <a:rPr lang="en-US" sz="2400" dirty="0"/>
            </a:br>
            <a:r>
              <a:rPr lang="en-US" sz="2400" dirty="0"/>
              <a:t> • Synonyms, antonyms</a:t>
            </a:r>
            <a:br>
              <a:rPr lang="en-US" sz="2400" dirty="0"/>
            </a:br>
            <a:r>
              <a:rPr lang="en-US" sz="2400" dirty="0"/>
              <a:t> • Ambiguity</a:t>
            </a:r>
            <a:br>
              <a:rPr lang="en-US" sz="2400" dirty="0"/>
            </a:br>
            <a:r>
              <a:rPr lang="en-US" sz="2400" dirty="0"/>
              <a:t> • Sense and </a:t>
            </a:r>
            <a:r>
              <a:rPr lang="en-US" sz="2400" dirty="0" smtClean="0"/>
              <a:t>reference</a:t>
            </a:r>
            <a:r>
              <a:rPr lang="en-US" sz="2400" dirty="0"/>
              <a:t/>
            </a:r>
            <a:br>
              <a:rPr lang="en-US" sz="2400" dirty="0"/>
            </a:br>
            <a:r>
              <a:rPr lang="en-US" sz="2400" dirty="0"/>
              <a:t>Examples:</a:t>
            </a:r>
            <a:br>
              <a:rPr lang="en-US" sz="2400" dirty="0"/>
            </a:br>
            <a:r>
              <a:rPr lang="en-US" sz="2400" dirty="0"/>
              <a:t> • Bank → river bank / financial bank</a:t>
            </a:r>
            <a:br>
              <a:rPr lang="en-US" sz="2400" dirty="0"/>
            </a:br>
            <a:r>
              <a:rPr lang="en-US" sz="2400" dirty="0" smtClean="0"/>
              <a:t> • </a:t>
            </a:r>
            <a:r>
              <a:rPr lang="en-US" sz="2400" dirty="0"/>
              <a:t>Light → not heavy / illumination</a:t>
            </a:r>
            <a:br>
              <a:rPr lang="en-US" sz="2400" dirty="0"/>
            </a:br>
            <a:r>
              <a:rPr lang="en-US" sz="2400" dirty="0"/>
              <a:t> </a:t>
            </a:r>
            <a:r>
              <a:rPr lang="en-US" sz="2400" dirty="0" smtClean="0"/>
              <a:t/>
            </a:r>
            <a:br>
              <a:rPr lang="en-US" sz="2400" dirty="0" smtClean="0"/>
            </a:br>
            <a:r>
              <a:rPr lang="en-US" sz="2400" dirty="0" smtClean="0"/>
              <a:t>• </a:t>
            </a:r>
            <a:r>
              <a:rPr lang="en-US" sz="2400" dirty="0"/>
              <a:t>Sentence </a:t>
            </a:r>
            <a:r>
              <a:rPr lang="en-US" sz="2400" dirty="0" smtClean="0"/>
              <a:t>ambiguity: Visiting </a:t>
            </a:r>
            <a:r>
              <a:rPr lang="en-US" sz="2400" dirty="0"/>
              <a:t>relatives can be </a:t>
            </a:r>
            <a:r>
              <a:rPr lang="en-US" sz="2400" dirty="0" smtClean="0"/>
              <a:t>annoying</a:t>
            </a:r>
            <a:r>
              <a:rPr lang="en-US" sz="2400" dirty="0"/>
              <a:t>.</a:t>
            </a:r>
            <a:br>
              <a:rPr lang="en-US" sz="2400" dirty="0"/>
            </a:br>
            <a:r>
              <a:rPr lang="en-US" sz="2400" dirty="0"/>
              <a:t>The sentence is ambiguous because “visiting relatives” has two meanings:</a:t>
            </a:r>
            <a:br>
              <a:rPr lang="en-US" sz="2400" dirty="0"/>
            </a:br>
            <a:r>
              <a:rPr lang="en-US" sz="2400" dirty="0"/>
              <a:t> 1. Relatives who visit are annoying.</a:t>
            </a:r>
            <a:br>
              <a:rPr lang="en-US" sz="2400" dirty="0"/>
            </a:br>
            <a:r>
              <a:rPr lang="en-US" sz="2400" dirty="0"/>
              <a:t> 2. The act of visiting relatives is annoying</a:t>
            </a:r>
            <a:r>
              <a:rPr lang="en-US" sz="2800" dirty="0"/>
              <a:t>.</a:t>
            </a:r>
            <a:endParaRPr lang="ar-SA" sz="2800" dirty="0"/>
          </a:p>
        </p:txBody>
      </p:sp>
      <p:sp>
        <p:nvSpPr>
          <p:cNvPr id="3" name="عنصر نائب للمحتوى 2"/>
          <p:cNvSpPr>
            <a:spLocks noGrp="1"/>
          </p:cNvSpPr>
          <p:nvPr>
            <p:ph idx="1"/>
          </p:nvPr>
        </p:nvSpPr>
        <p:spPr>
          <a:xfrm>
            <a:off x="1435608" y="4221088"/>
            <a:ext cx="7498080" cy="288032"/>
          </a:xfrm>
        </p:spPr>
        <p:txBody>
          <a:bodyPr>
            <a:normAutofit fontScale="47500" lnSpcReduction="20000"/>
          </a:bodyPr>
          <a:lstStyle/>
          <a:p>
            <a:endParaRPr lang="en-US" dirty="0" smtClean="0"/>
          </a:p>
          <a:p>
            <a:endParaRPr lang="ar-SA" dirty="0"/>
          </a:p>
        </p:txBody>
      </p:sp>
    </p:spTree>
    <p:extLst>
      <p:ext uri="{BB962C8B-B14F-4D97-AF65-F5344CB8AC3E}">
        <p14:creationId xmlns:p14="http://schemas.microsoft.com/office/powerpoint/2010/main" val="20154435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19672" y="476672"/>
            <a:ext cx="6624736" cy="5262979"/>
          </a:xfrm>
          <a:prstGeom prst="rect">
            <a:avLst/>
          </a:prstGeom>
        </p:spPr>
        <p:txBody>
          <a:bodyPr wrap="square">
            <a:spAutoFit/>
          </a:bodyPr>
          <a:lstStyle/>
          <a:p>
            <a:pPr algn="l"/>
            <a:r>
              <a:rPr lang="en-US" sz="2400" dirty="0" smtClean="0">
                <a:solidFill>
                  <a:schemeClr val="accent5">
                    <a:lumMod val="50000"/>
                  </a:schemeClr>
                </a:solidFill>
              </a:rPr>
              <a:t>6. </a:t>
            </a:r>
            <a:r>
              <a:rPr lang="en-US" sz="2400" b="1" dirty="0" smtClean="0">
                <a:solidFill>
                  <a:schemeClr val="accent5">
                    <a:lumMod val="50000"/>
                  </a:schemeClr>
                </a:solidFill>
              </a:rPr>
              <a:t>Pragmatics</a:t>
            </a:r>
            <a:r>
              <a:rPr lang="en-US" sz="2400" dirty="0" smtClean="0">
                <a:solidFill>
                  <a:schemeClr val="accent5">
                    <a:lumMod val="50000"/>
                  </a:schemeClr>
                </a:solidFill>
              </a:rPr>
              <a:t> </a:t>
            </a:r>
          </a:p>
          <a:p>
            <a:pPr algn="l"/>
            <a:r>
              <a:rPr lang="en-US" sz="2400" dirty="0" smtClean="0">
                <a:solidFill>
                  <a:schemeClr val="accent5">
                    <a:lumMod val="50000"/>
                  </a:schemeClr>
                </a:solidFill>
              </a:rPr>
              <a:t>It studies how meaning is influenced by context, situation, and speaker intention.</a:t>
            </a:r>
          </a:p>
          <a:p>
            <a:pPr algn="l"/>
            <a:endParaRPr lang="en-US" sz="2400" dirty="0" smtClean="0">
              <a:solidFill>
                <a:schemeClr val="accent5">
                  <a:lumMod val="50000"/>
                </a:schemeClr>
              </a:solidFill>
            </a:endParaRPr>
          </a:p>
          <a:p>
            <a:pPr algn="l"/>
            <a:r>
              <a:rPr lang="en-US" sz="2400" dirty="0" smtClean="0">
                <a:solidFill>
                  <a:schemeClr val="accent5">
                    <a:lumMod val="50000"/>
                  </a:schemeClr>
                </a:solidFill>
              </a:rPr>
              <a:t>Key Concepts:</a:t>
            </a:r>
          </a:p>
          <a:p>
            <a:pPr algn="l"/>
            <a:r>
              <a:rPr lang="en-US" sz="2400" dirty="0" smtClean="0">
                <a:solidFill>
                  <a:schemeClr val="accent5">
                    <a:lumMod val="50000"/>
                  </a:schemeClr>
                </a:solidFill>
              </a:rPr>
              <a:t> • Speech acts</a:t>
            </a:r>
          </a:p>
          <a:p>
            <a:pPr algn="l"/>
            <a:r>
              <a:rPr lang="en-US" sz="2400" dirty="0" smtClean="0">
                <a:solidFill>
                  <a:schemeClr val="accent5">
                    <a:lumMod val="50000"/>
                  </a:schemeClr>
                </a:solidFill>
              </a:rPr>
              <a:t> • </a:t>
            </a:r>
            <a:r>
              <a:rPr lang="en-US" sz="2400" dirty="0" err="1" smtClean="0">
                <a:solidFill>
                  <a:schemeClr val="accent5">
                    <a:lumMod val="50000"/>
                  </a:schemeClr>
                </a:solidFill>
              </a:rPr>
              <a:t>Implicature</a:t>
            </a:r>
            <a:endParaRPr lang="en-US" sz="2400" dirty="0" smtClean="0">
              <a:solidFill>
                <a:schemeClr val="accent5">
                  <a:lumMod val="50000"/>
                </a:schemeClr>
              </a:solidFill>
            </a:endParaRPr>
          </a:p>
          <a:p>
            <a:pPr algn="l"/>
            <a:r>
              <a:rPr lang="en-US" sz="2400" dirty="0" smtClean="0">
                <a:solidFill>
                  <a:schemeClr val="accent5">
                    <a:lumMod val="50000"/>
                  </a:schemeClr>
                </a:solidFill>
              </a:rPr>
              <a:t> • Politeness</a:t>
            </a:r>
          </a:p>
          <a:p>
            <a:pPr algn="l"/>
            <a:endParaRPr lang="en-US" sz="2400" dirty="0" smtClean="0">
              <a:solidFill>
                <a:schemeClr val="accent5">
                  <a:lumMod val="50000"/>
                </a:schemeClr>
              </a:solidFill>
            </a:endParaRPr>
          </a:p>
          <a:p>
            <a:pPr algn="l"/>
            <a:r>
              <a:rPr lang="en-US" sz="2400" dirty="0" smtClean="0">
                <a:solidFill>
                  <a:schemeClr val="accent5">
                    <a:lumMod val="50000"/>
                  </a:schemeClr>
                </a:solidFill>
              </a:rPr>
              <a:t>Examples:</a:t>
            </a:r>
          </a:p>
          <a:p>
            <a:pPr algn="l"/>
            <a:r>
              <a:rPr lang="en-US" sz="2400" dirty="0" smtClean="0">
                <a:solidFill>
                  <a:schemeClr val="accent5">
                    <a:lumMod val="50000"/>
                  </a:schemeClr>
                </a:solidFill>
              </a:rPr>
              <a:t> • “It’s hot here.” → a request to open a window.</a:t>
            </a:r>
          </a:p>
          <a:p>
            <a:pPr algn="l"/>
            <a:r>
              <a:rPr lang="en-US" sz="2400" dirty="0" smtClean="0">
                <a:solidFill>
                  <a:schemeClr val="accent5">
                    <a:lumMod val="50000"/>
                  </a:schemeClr>
                </a:solidFill>
              </a:rPr>
              <a:t> • “Can you help me?” → polite request, not a question of ability.</a:t>
            </a:r>
          </a:p>
          <a:p>
            <a:pPr algn="l"/>
            <a:r>
              <a:rPr lang="en-US" sz="2400" dirty="0" smtClean="0">
                <a:solidFill>
                  <a:schemeClr val="accent5">
                    <a:lumMod val="50000"/>
                  </a:schemeClr>
                </a:solidFill>
              </a:rPr>
              <a:t> • Saying “Nice job!” sarcastically changes meaning</a:t>
            </a:r>
            <a:r>
              <a:rPr lang="en-US" dirty="0" smtClean="0"/>
              <a:t>.</a:t>
            </a:r>
            <a:endParaRPr lang="en-US" dirty="0"/>
          </a:p>
        </p:txBody>
      </p:sp>
    </p:spTree>
    <p:extLst>
      <p:ext uri="{BB962C8B-B14F-4D97-AF65-F5344CB8AC3E}">
        <p14:creationId xmlns:p14="http://schemas.microsoft.com/office/powerpoint/2010/main" val="22335732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19672" y="828841"/>
            <a:ext cx="6318448" cy="5693866"/>
          </a:xfrm>
          <a:prstGeom prst="rect">
            <a:avLst/>
          </a:prstGeom>
        </p:spPr>
        <p:txBody>
          <a:bodyPr wrap="square">
            <a:spAutoFit/>
          </a:bodyPr>
          <a:lstStyle/>
          <a:p>
            <a:pPr algn="l"/>
            <a:r>
              <a:rPr lang="en-US" sz="2800" b="1" dirty="0" smtClean="0">
                <a:solidFill>
                  <a:schemeClr val="accent5">
                    <a:lumMod val="75000"/>
                  </a:schemeClr>
                </a:solidFill>
              </a:rPr>
              <a:t>7. Sociolinguistics</a:t>
            </a:r>
          </a:p>
          <a:p>
            <a:pPr algn="l"/>
            <a:r>
              <a:rPr lang="en-US" sz="2800" dirty="0" smtClean="0">
                <a:solidFill>
                  <a:schemeClr val="accent5">
                    <a:lumMod val="75000"/>
                  </a:schemeClr>
                </a:solidFill>
              </a:rPr>
              <a:t>It is the branch of linguistics that studies the relationship between language and society—how language varies and is used in different social contexts.</a:t>
            </a:r>
          </a:p>
          <a:p>
            <a:pPr algn="l"/>
            <a:endParaRPr lang="en-US" sz="2800" dirty="0" smtClean="0">
              <a:solidFill>
                <a:schemeClr val="accent5">
                  <a:lumMod val="75000"/>
                </a:schemeClr>
              </a:solidFill>
            </a:endParaRPr>
          </a:p>
          <a:p>
            <a:pPr algn="l"/>
            <a:r>
              <a:rPr lang="en-US" sz="2800" dirty="0" smtClean="0">
                <a:solidFill>
                  <a:schemeClr val="accent5">
                    <a:lumMod val="75000"/>
                  </a:schemeClr>
                </a:solidFill>
              </a:rPr>
              <a:t>Examples:</a:t>
            </a:r>
          </a:p>
          <a:p>
            <a:pPr algn="l"/>
            <a:r>
              <a:rPr lang="ar-IQ" sz="2800" dirty="0" smtClean="0">
                <a:solidFill>
                  <a:schemeClr val="accent5">
                    <a:lumMod val="75000"/>
                  </a:schemeClr>
                </a:solidFill>
              </a:rPr>
              <a:t>     </a:t>
            </a:r>
            <a:r>
              <a:rPr lang="en-US" sz="2800" dirty="0" smtClean="0">
                <a:solidFill>
                  <a:schemeClr val="accent5">
                    <a:lumMod val="75000"/>
                  </a:schemeClr>
                </a:solidFill>
              </a:rPr>
              <a:t> • Formal </a:t>
            </a:r>
            <a:r>
              <a:rPr lang="en-US" sz="2800" dirty="0" err="1" smtClean="0">
                <a:solidFill>
                  <a:schemeClr val="accent5">
                    <a:lumMod val="75000"/>
                  </a:schemeClr>
                </a:solidFill>
              </a:rPr>
              <a:t>vs</a:t>
            </a:r>
            <a:r>
              <a:rPr lang="en-US" sz="2800" dirty="0" smtClean="0">
                <a:solidFill>
                  <a:schemeClr val="accent5">
                    <a:lumMod val="75000"/>
                  </a:schemeClr>
                </a:solidFill>
              </a:rPr>
              <a:t> informal speech</a:t>
            </a:r>
          </a:p>
          <a:p>
            <a:pPr algn="l"/>
            <a:r>
              <a:rPr lang="en-US" sz="2800" dirty="0" smtClean="0">
                <a:solidFill>
                  <a:schemeClr val="accent5">
                    <a:lumMod val="75000"/>
                  </a:schemeClr>
                </a:solidFill>
              </a:rPr>
              <a:t>(e.g. Good morning, sir. (formal) vs. Hi! (informal))</a:t>
            </a:r>
          </a:p>
          <a:p>
            <a:pPr algn="l"/>
            <a:r>
              <a:rPr lang="en-US" sz="2800" dirty="0" smtClean="0">
                <a:solidFill>
                  <a:schemeClr val="accent5">
                    <a:lumMod val="75000"/>
                  </a:schemeClr>
                </a:solidFill>
              </a:rPr>
              <a:t> • Dialects and accents</a:t>
            </a:r>
          </a:p>
          <a:p>
            <a:pPr algn="l"/>
            <a:r>
              <a:rPr lang="en-US" sz="2800" dirty="0" smtClean="0">
                <a:solidFill>
                  <a:schemeClr val="accent5">
                    <a:lumMod val="75000"/>
                  </a:schemeClr>
                </a:solidFill>
              </a:rPr>
              <a:t> • Language differences based on age, gender, or social class</a:t>
            </a:r>
            <a:endParaRPr lang="ar-SA" sz="2800" dirty="0">
              <a:solidFill>
                <a:schemeClr val="accent5">
                  <a:lumMod val="75000"/>
                </a:schemeClr>
              </a:solidFill>
            </a:endParaRPr>
          </a:p>
        </p:txBody>
      </p:sp>
    </p:spTree>
    <p:extLst>
      <p:ext uri="{BB962C8B-B14F-4D97-AF65-F5344CB8AC3E}">
        <p14:creationId xmlns:p14="http://schemas.microsoft.com/office/powerpoint/2010/main" val="6907511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691680" y="-99392"/>
            <a:ext cx="6336704" cy="6647974"/>
          </a:xfrm>
          <a:prstGeom prst="rect">
            <a:avLst/>
          </a:prstGeom>
        </p:spPr>
        <p:txBody>
          <a:bodyPr wrap="square">
            <a:spAutoFit/>
          </a:bodyPr>
          <a:lstStyle/>
          <a:p>
            <a:pPr algn="l"/>
            <a:endParaRPr lang="en-US" sz="2400" b="1" dirty="0" smtClean="0">
              <a:solidFill>
                <a:schemeClr val="accent5">
                  <a:lumMod val="75000"/>
                </a:schemeClr>
              </a:solidFill>
            </a:endParaRPr>
          </a:p>
          <a:p>
            <a:pPr algn="l"/>
            <a:endParaRPr lang="en-US" sz="2400" b="1" dirty="0">
              <a:solidFill>
                <a:schemeClr val="accent5">
                  <a:lumMod val="75000"/>
                </a:schemeClr>
              </a:solidFill>
            </a:endParaRPr>
          </a:p>
          <a:p>
            <a:pPr algn="l"/>
            <a:r>
              <a:rPr lang="en-US" sz="2400" b="1" dirty="0" smtClean="0">
                <a:solidFill>
                  <a:schemeClr val="accent5">
                    <a:lumMod val="75000"/>
                  </a:schemeClr>
                </a:solidFill>
              </a:rPr>
              <a:t>8. Psycholinguistics </a:t>
            </a:r>
          </a:p>
          <a:p>
            <a:pPr algn="l"/>
            <a:r>
              <a:rPr lang="en-US" sz="2400" dirty="0" smtClean="0">
                <a:solidFill>
                  <a:schemeClr val="accent5">
                    <a:lumMod val="75000"/>
                  </a:schemeClr>
                </a:solidFill>
              </a:rPr>
              <a:t>It is the branch of linguistics that studies how language is acquired, processed, and produced in the human mind. It focuses on the mental processes involved in understanding, speaking, and learning language.</a:t>
            </a:r>
          </a:p>
          <a:p>
            <a:pPr algn="l"/>
            <a:endParaRPr lang="en-US" sz="2400" dirty="0" smtClean="0">
              <a:solidFill>
                <a:schemeClr val="accent5">
                  <a:lumMod val="75000"/>
                </a:schemeClr>
              </a:solidFill>
            </a:endParaRPr>
          </a:p>
          <a:p>
            <a:pPr algn="l"/>
            <a:r>
              <a:rPr lang="en-US" sz="2400" dirty="0" smtClean="0">
                <a:solidFill>
                  <a:schemeClr val="accent5">
                    <a:lumMod val="75000"/>
                  </a:schemeClr>
                </a:solidFill>
              </a:rPr>
              <a:t>Examples:</a:t>
            </a:r>
          </a:p>
          <a:p>
            <a:pPr algn="l"/>
            <a:r>
              <a:rPr lang="en-US" sz="2400" dirty="0" smtClean="0">
                <a:solidFill>
                  <a:schemeClr val="accent5">
                    <a:lumMod val="75000"/>
                  </a:schemeClr>
                </a:solidFill>
              </a:rPr>
              <a:t> • Children saying </a:t>
            </a:r>
            <a:r>
              <a:rPr lang="en-US" sz="2400" dirty="0" err="1" smtClean="0">
                <a:solidFill>
                  <a:schemeClr val="accent5">
                    <a:lumMod val="75000"/>
                  </a:schemeClr>
                </a:solidFill>
              </a:rPr>
              <a:t>goed</a:t>
            </a:r>
            <a:r>
              <a:rPr lang="en-US" sz="2400" dirty="0" smtClean="0">
                <a:solidFill>
                  <a:schemeClr val="accent5">
                    <a:lumMod val="75000"/>
                  </a:schemeClr>
                </a:solidFill>
              </a:rPr>
              <a:t> instead of went (language acquisition)</a:t>
            </a:r>
          </a:p>
          <a:p>
            <a:pPr algn="l"/>
            <a:r>
              <a:rPr lang="en-US" sz="2400" dirty="0" smtClean="0">
                <a:solidFill>
                  <a:schemeClr val="accent5">
                    <a:lumMod val="75000"/>
                  </a:schemeClr>
                </a:solidFill>
              </a:rPr>
              <a:t> • Pauses or hesitations while speaking (speech processing)</a:t>
            </a:r>
          </a:p>
          <a:p>
            <a:pPr algn="l"/>
            <a:r>
              <a:rPr lang="en-US" sz="2400" dirty="0" smtClean="0">
                <a:solidFill>
                  <a:schemeClr val="accent5">
                    <a:lumMod val="75000"/>
                  </a:schemeClr>
                </a:solidFill>
              </a:rPr>
              <a:t> • Understanding sentences instantly while reading or listening</a:t>
            </a:r>
          </a:p>
          <a:p>
            <a:pPr algn="l"/>
            <a:endParaRPr lang="en-US" sz="2400" dirty="0" smtClean="0">
              <a:solidFill>
                <a:schemeClr val="accent5">
                  <a:lumMod val="75000"/>
                </a:schemeClr>
              </a:solidFill>
            </a:endParaRPr>
          </a:p>
          <a:p>
            <a:pPr algn="l"/>
            <a:r>
              <a:rPr lang="en-US" dirty="0" smtClean="0"/>
              <a:t>.</a:t>
            </a:r>
            <a:endParaRPr lang="ar-SA" dirty="0"/>
          </a:p>
        </p:txBody>
      </p:sp>
    </p:spTree>
    <p:extLst>
      <p:ext uri="{BB962C8B-B14F-4D97-AF65-F5344CB8AC3E}">
        <p14:creationId xmlns:p14="http://schemas.microsoft.com/office/powerpoint/2010/main" val="6011466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547664" y="538402"/>
            <a:ext cx="6552728" cy="4154984"/>
          </a:xfrm>
          <a:prstGeom prst="rect">
            <a:avLst/>
          </a:prstGeom>
        </p:spPr>
        <p:txBody>
          <a:bodyPr wrap="square">
            <a:spAutoFit/>
          </a:bodyPr>
          <a:lstStyle/>
          <a:p>
            <a:pPr algn="l"/>
            <a:r>
              <a:rPr lang="en-US" sz="2400" b="1" dirty="0" smtClean="0">
                <a:solidFill>
                  <a:schemeClr val="accent5">
                    <a:lumMod val="75000"/>
                  </a:schemeClr>
                </a:solidFill>
              </a:rPr>
              <a:t>Conclusion:</a:t>
            </a:r>
          </a:p>
          <a:p>
            <a:pPr algn="l"/>
            <a:endParaRPr lang="en-US" sz="2400" dirty="0" smtClean="0">
              <a:solidFill>
                <a:schemeClr val="accent5">
                  <a:lumMod val="75000"/>
                </a:schemeClr>
              </a:solidFill>
            </a:endParaRPr>
          </a:p>
          <a:p>
            <a:pPr algn="just" rtl="0"/>
            <a:r>
              <a:rPr lang="en-US" sz="2400" dirty="0" smtClean="0">
                <a:solidFill>
                  <a:schemeClr val="accent5">
                    <a:lumMod val="75000"/>
                  </a:schemeClr>
                </a:solidFill>
              </a:rPr>
              <a:t>The scope of linguistics is extensive and multidisciplinary, examining language from its sounds and structure to meaning, use, and social impact. It not only helps us analyze and understand languages scientifically but also has practical applications in education, communication, technology, and healthcare. By studying linguistics, we gain insight into how humans think, interact, and express themselves through language</a:t>
            </a:r>
            <a:r>
              <a:rPr lang="en-US" dirty="0" smtClean="0"/>
              <a:t>.</a:t>
            </a:r>
            <a:endParaRPr lang="ar-SA" dirty="0"/>
          </a:p>
        </p:txBody>
      </p:sp>
    </p:spTree>
    <p:extLst>
      <p:ext uri="{BB962C8B-B14F-4D97-AF65-F5344CB8AC3E}">
        <p14:creationId xmlns:p14="http://schemas.microsoft.com/office/powerpoint/2010/main" val="27240830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013942" y="3244334"/>
            <a:ext cx="5005473" cy="584775"/>
          </a:xfrm>
          <a:prstGeom prst="rect">
            <a:avLst/>
          </a:prstGeom>
        </p:spPr>
        <p:txBody>
          <a:bodyPr wrap="none">
            <a:spAutoFit/>
          </a:bodyPr>
          <a:lstStyle/>
          <a:p>
            <a:pPr algn="ctr"/>
            <a:r>
              <a:rPr lang="en-US" sz="3200" dirty="0" smtClean="0">
                <a:solidFill>
                  <a:schemeClr val="accent5">
                    <a:lumMod val="75000"/>
                  </a:schemeClr>
                </a:solidFill>
              </a:rPr>
              <a:t>Thank You for Your Attention</a:t>
            </a:r>
            <a:endParaRPr lang="ar-SA" sz="3200" dirty="0">
              <a:solidFill>
                <a:schemeClr val="accent5">
                  <a:lumMod val="75000"/>
                </a:schemeClr>
              </a:solidFill>
            </a:endParaRPr>
          </a:p>
        </p:txBody>
      </p:sp>
    </p:spTree>
    <p:extLst>
      <p:ext uri="{BB962C8B-B14F-4D97-AF65-F5344CB8AC3E}">
        <p14:creationId xmlns:p14="http://schemas.microsoft.com/office/powerpoint/2010/main" val="42638517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117</TotalTime>
  <Words>405</Words>
  <Application>Microsoft Office PowerPoint</Application>
  <PresentationFormat>عرض على الشاشة (3:4)‏</PresentationFormat>
  <Paragraphs>54</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انقلاب</vt:lpstr>
      <vt:lpstr> Training Course  Scope of Linguistics </vt:lpstr>
      <vt:lpstr>                                                                     Introduction   -Linguistics is the scientific and systematic  study of language.  -The scope of linguistics refers to the wide range of areas in which linguistics studies language—its sounds, structure, meaning, use, mental processing, social role, and technological applications.</vt:lpstr>
      <vt:lpstr>عرض تقديمي في PowerPoint</vt:lpstr>
      <vt:lpstr> Areas of Linguistics  1. Phonetics It studies the physical nature of speech sounds.  Types of Phonetics:  • Articulatory phonetics – how sounds are produced    by speech organs  • Acoustic phonetics – sound waves and frequencies  • Auditory phonetics – how sounds are heard and interpreted Examples:  • /p/ in pen is produced by closing the lips and releasing air.  • /b/ in bat involves vocal cord vibration, unlike /p/.</vt:lpstr>
      <vt:lpstr>               2. Phonology  It studies how sounds function within a language system.  Key Concepts:  • Phonemes  • Sound patterns  • Rules of sound distribution  Examples:  • pin vs bin → difference in one phoneme changes meaning.  • English allows str- in street but not rtst-.  • Plural –s is pronounced differently:  • cats /s/  • dogs /z/  • buses /ɪz/ </vt:lpstr>
      <vt:lpstr>عرض تقديمي في PowerPoint</vt:lpstr>
      <vt:lpstr>          4. Syntax  It studies how words are arranged to form grammatical sentences.  Focus Areas:  • Word order  • Sentence patterns  • Agreement  Examples:  • Correct: She is writing a letter.  • Incorrect: Writing letter a she is.  • Active vs passive:  • The teacher explained the lesson.  • The lesson was explained by the teacher. </vt:lpstr>
      <vt:lpstr>            5. Semantics  It deals with literal and abstract meaning in language.  Key Topics:  • Synonyms, antonyms  • Ambiguity  • Sense and reference Examples:  • Bank → river bank / financial bank  • Light → not heavy / illumination   • Sentence ambiguity: Visiting relatives can be annoying. The sentence is ambiguous because “visiting relatives” has two meanings:  1. Relatives who visit are annoying.  2. The act of visiting relatives is annoying.</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Scope of Linguistics</dc:title>
  <dc:creator>win 7</dc:creator>
  <cp:lastModifiedBy>win 7</cp:lastModifiedBy>
  <cp:revision>15</cp:revision>
  <dcterms:created xsi:type="dcterms:W3CDTF">2000-12-31T21:14:50Z</dcterms:created>
  <dcterms:modified xsi:type="dcterms:W3CDTF">2000-12-31T23:12:44Z</dcterms:modified>
</cp:coreProperties>
</file>