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70" r:id="rId5"/>
    <p:sldId id="257" r:id="rId6"/>
    <p:sldId id="260" r:id="rId7"/>
    <p:sldId id="262" r:id="rId8"/>
    <p:sldId id="263" r:id="rId9"/>
    <p:sldId id="276" r:id="rId10"/>
    <p:sldId id="274" r:id="rId11"/>
    <p:sldId id="275" r:id="rId12"/>
    <p:sldId id="271" r:id="rId13"/>
    <p:sldId id="272" r:id="rId14"/>
    <p:sldId id="273" r:id="rId15"/>
    <p:sldId id="267" r:id="rId16"/>
    <p:sldId id="268" r:id="rId17"/>
    <p:sldId id="26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91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664C4-0CF8-477C-9698-9CBD8F3317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CF0DC4-50F1-4AD5-81B2-6874A2ECD0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08154C-64EA-49F5-A68B-834679B35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3CDAA-EA62-4505-B0BF-D1791E9F030C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B900FA-FBC3-48B9-8A43-B9DA54957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895169-863B-46C2-8434-265B71D5F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DE9BB-7A1E-4BDC-B11D-E288AD4B9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848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5081C-B90E-493A-B0FB-1813392A6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8F0CD9-700C-4337-A315-B3EBBA5681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A458CD-B786-41FF-B940-F9D7F623E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3CDAA-EA62-4505-B0BF-D1791E9F030C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607C80-297A-41A5-9FF1-3842CF03C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F6893F-5D39-4F56-B5D5-90F225971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DE9BB-7A1E-4BDC-B11D-E288AD4B9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660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593B961-9CE9-4247-8C55-575412B087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54671A-5308-416E-A4F2-FDFC2F0669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B453E3-85CA-497E-92D8-88CA7DAC4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3CDAA-EA62-4505-B0BF-D1791E9F030C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5271A8-684C-4656-BACF-F444C2EC1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755E5-387F-4F91-BC97-92E363363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DE9BB-7A1E-4BDC-B11D-E288AD4B9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565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30976-B2F7-4C8F-B342-F098AA2A1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0D1D56-0AFB-4E26-88A7-88DB8476AA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76011B-B1CE-445A-B032-8619C741E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3CDAA-EA62-4505-B0BF-D1791E9F030C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E40486-AADE-4E9A-8267-E359732C4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FB7495-B31A-4962-B6A3-05E2A26B4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DE9BB-7A1E-4BDC-B11D-E288AD4B9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31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C492D-8F63-4456-8138-37E0B8BC7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B5AA96-AA0A-48D9-8498-2B97DBED99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06EF3D-6D81-464A-B406-45C2E4690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3CDAA-EA62-4505-B0BF-D1791E9F030C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8DFA2F-145E-4B65-AB3B-7FECE2988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C7AD6-7661-4D98-B8EA-4EA93B67B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DE9BB-7A1E-4BDC-B11D-E288AD4B9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36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846E7-4D83-4558-8F8C-8DF948E55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BB3662-3389-4805-A823-B80C6E87F8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8BBD77-E6A3-4AA5-8779-0544368279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AF0323-E582-461A-B0EC-5B16C8C0B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3CDAA-EA62-4505-B0BF-D1791E9F030C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E5CA6D-6A68-450F-8725-61A246E00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956751-9D6C-4EBC-BDD2-2FA4BA9E1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DE9BB-7A1E-4BDC-B11D-E288AD4B9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583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51A54-8D8D-4EBD-B461-3090351CE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CA0CD5-587C-4400-8F01-DEFF3661E8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5F9096-04D7-4633-830D-1B867AE847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DA1852-93A7-43CC-A55B-F951D4515A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32EF79-F6AE-4A62-BFDB-CBA1DFB352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16F604-A24C-45A9-BF89-E5C206AEB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3CDAA-EA62-4505-B0BF-D1791E9F030C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AAA1E8-6B95-4EC2-9C18-879138AB1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134A1C-6A51-489F-91CB-CB211F778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DE9BB-7A1E-4BDC-B11D-E288AD4B9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119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6114C-A4B2-4328-9AA1-DC5F29046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A4B29C-65CA-4910-966A-AB7A7E30D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3CDAA-EA62-4505-B0BF-D1791E9F030C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7F65C7-23C2-4C24-8978-735DE533B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D95277-D57C-40A5-9D2E-9629F06F5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DE9BB-7A1E-4BDC-B11D-E288AD4B9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023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825C29-1178-43C5-9264-7DA6BFA1D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3CDAA-EA62-4505-B0BF-D1791E9F030C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F72F84-1C30-45C7-BDBE-0CC9B90F2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EF2754-1D71-4849-8CDE-677082591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DE9BB-7A1E-4BDC-B11D-E288AD4B9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045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F1EA2-3122-4251-A366-A0F559ACB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BCA8E9-2EA9-4FDE-8814-984C09E512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0648FA-C382-4DD9-9680-244F5FC3D5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6F4ADD-AD57-4158-9A0C-9999DB925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3CDAA-EA62-4505-B0BF-D1791E9F030C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48A90F-5827-498E-B489-74B228F1A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006DAB-F3FC-49CC-AFE7-9F1704872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DE9BB-7A1E-4BDC-B11D-E288AD4B9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61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C86C1-A795-4D1E-BFBE-4A379F544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65467D-9A4A-4946-BA5C-CBADE7081A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7A3EF2-A860-424A-ABC3-FD69F73BA1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ED517A-0ACE-44E8-B3D5-7514DE829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3CDAA-EA62-4505-B0BF-D1791E9F030C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E62F97-101C-4324-B7DC-2C5E8AA9A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5702D8-7E38-4F51-8238-FECB84AC3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DE9BB-7A1E-4BDC-B11D-E288AD4B9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012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B5E261-E45A-414B-B483-05C530833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605A62-DB95-44C3-AB84-FD50734CC8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CE2865-F3CB-4F7D-B276-4F9F64D7F1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C3CDAA-EA62-4505-B0BF-D1791E9F030C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B8135B-52A7-4A0E-9C19-3E16977B5B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D87A0-702D-492A-B1ED-7286B1A1BD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DE9BB-7A1E-4BDC-B11D-E288AD4B9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901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ciencedirect.com/topics/agricultural-and-biological-sciences/dihydrofolate-reductase" TargetMode="External"/><Relationship Id="rId3" Type="http://schemas.openxmlformats.org/officeDocument/2006/relationships/hyperlink" Target="https://www.sciencedirect.com/topics/pharmacology-toxicology-and-pharmaceutical-science/anticarcinogen" TargetMode="External"/><Relationship Id="rId7" Type="http://schemas.openxmlformats.org/officeDocument/2006/relationships/hyperlink" Target="https://www.sciencedirect.com/topics/agricultural-and-biological-sciences/neck" TargetMode="External"/><Relationship Id="rId2" Type="http://schemas.openxmlformats.org/officeDocument/2006/relationships/hyperlink" Target="https://www.sciencedirect.com/topics/pharmacology-toxicology-and-pharmaceutical-science/methotrexat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ciencedirect.com/topics/agricultural-and-biological-sciences/head" TargetMode="External"/><Relationship Id="rId5" Type="http://schemas.openxmlformats.org/officeDocument/2006/relationships/hyperlink" Target="https://www.sciencedirect.com/topics/pharmacology-toxicology-and-pharmaceutical-science/osteosarcoma" TargetMode="External"/><Relationship Id="rId4" Type="http://schemas.openxmlformats.org/officeDocument/2006/relationships/hyperlink" Target="https://www.sciencedirect.com/topics/pharmacology-toxicology-and-pharmaceutical-science/acute-lymphoblastic-leukemia" TargetMode="External"/><Relationship Id="rId9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10465-B1D5-49D6-874B-23EEEF63DD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324131"/>
          </a:xfrm>
        </p:spPr>
        <p:txBody>
          <a:bodyPr>
            <a:normAutofit fontScale="90000"/>
          </a:bodyPr>
          <a:lstStyle/>
          <a:p>
            <a:r>
              <a:rPr lang="en-US" sz="4000" b="1" kern="100" dirty="0">
                <a:solidFill>
                  <a:srgbClr val="CC009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Possible Protective Effects of Two Doses of biochanin A compared to Vitamin E against Methotrexate-induced Nephrotoxicity and Jejunal Mucositis in Male Rats</a:t>
            </a:r>
            <a:br>
              <a:rPr lang="en-US" sz="6000" kern="100" dirty="0">
                <a:solidFill>
                  <a:srgbClr val="CC009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2F60B3-6E15-4545-977D-C78E8206FC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823012"/>
            <a:ext cx="9144000" cy="1416422"/>
          </a:xfrm>
        </p:spPr>
        <p:txBody>
          <a:bodyPr>
            <a:normAutofit fontScale="92500" lnSpcReduction="10000"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kern="1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Presented by: </a:t>
            </a:r>
            <a:endParaRPr lang="en-US" sz="2400" kern="1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kern="1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Ban Waleed</a:t>
            </a:r>
            <a:endParaRPr lang="en-US" sz="2400" kern="100" dirty="0">
              <a:solidFill>
                <a:schemeClr val="accent5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kern="1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Pharmacology and Toxicology PhD Candidate</a:t>
            </a:r>
            <a:endParaRPr lang="en-US" sz="2400" kern="1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7137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0CF340-FD4F-4A77-95E0-2E8DB048C9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23480"/>
            <a:ext cx="10515600" cy="5848141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60000"/>
              </a:lnSpc>
            </a:pPr>
            <a:r>
              <a:rPr lang="en-US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Twenty-four hours (24hr) after the end of the treatment duration (</a:t>
            </a:r>
            <a:r>
              <a:rPr lang="en-US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i.e., at day 6</a:t>
            </a:r>
            <a:r>
              <a:rPr lang="en-US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); anesthesia will induce by IP injection of a ketamine/xylazine cocktail (50mg/kg ketamine + 10mg/kg xylazine) to ensure a surgical plane of anesthesia for painless procedures </a:t>
            </a:r>
            <a:r>
              <a:rPr lang="en-US" kern="1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(19)</a:t>
            </a:r>
            <a:r>
              <a:rPr lang="en-US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; then rats to be sacrificed by </a:t>
            </a:r>
            <a:r>
              <a:rPr lang="en-US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cervical dislocation (separation of the cervical vertebrae from the skull)</a:t>
            </a:r>
            <a:r>
              <a:rPr lang="en-US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en-US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after that, blood will be obtained by intra-cardiac puncture and to be collected in tubes </a:t>
            </a:r>
            <a:r>
              <a:rPr lang="en-US" b="1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with anticoagulant to measure BUN</a:t>
            </a:r>
            <a:r>
              <a:rPr lang="en-US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; and without anticoagulant to obtain </a:t>
            </a:r>
            <a:r>
              <a:rPr lang="en-US" b="1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serum </a:t>
            </a:r>
            <a:r>
              <a:rPr lang="en-US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for the measurement of </a:t>
            </a:r>
            <a:r>
              <a:rPr lang="en-US" b="1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creatinine </a:t>
            </a:r>
            <a:r>
              <a:rPr lang="en-US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levels. Furthermore, </a:t>
            </a:r>
            <a:r>
              <a:rPr lang="en-US" b="1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one </a:t>
            </a:r>
            <a:r>
              <a:rPr lang="en-US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kidney</a:t>
            </a:r>
            <a:r>
              <a:rPr lang="en-US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en-US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part of the jejunum</a:t>
            </a:r>
            <a:r>
              <a:rPr lang="en-US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each rat to be quickly-excised, rinsed with phosphate buffer saline (PBS) (pH 7.4) at 4ºC and taken for </a:t>
            </a:r>
            <a:r>
              <a:rPr lang="en-US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biochemical</a:t>
            </a:r>
            <a:r>
              <a:rPr lang="en-US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qRT</a:t>
            </a:r>
            <a:r>
              <a:rPr lang="en-US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-PCR</a:t>
            </a:r>
            <a:r>
              <a:rPr lang="en-US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Western blot</a:t>
            </a:r>
            <a:r>
              <a:rPr lang="en-US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and </a:t>
            </a:r>
            <a:r>
              <a:rPr lang="en-US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histopathological analyses </a:t>
            </a:r>
            <a:r>
              <a:rPr lang="en-US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by the</a:t>
            </a:r>
            <a:r>
              <a:rPr lang="en-US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utilization of the second kidney.</a:t>
            </a: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4213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7721DDB-1DF4-496B-85D9-10F81C2696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5355967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6ABAA-8A05-47DC-8ECD-58269606B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1016"/>
          </a:xfrm>
        </p:spPr>
        <p:txBody>
          <a:bodyPr>
            <a:normAutofit fontScale="90000"/>
          </a:bodyPr>
          <a:lstStyle/>
          <a:p>
            <a:r>
              <a:rPr lang="en-US" sz="4400" b="1" kern="100" dirty="0">
                <a:solidFill>
                  <a:srgbClr val="FF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Measurements</a:t>
            </a:r>
            <a:br>
              <a:rPr lang="en-US" sz="4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61278D-0536-4208-8AC2-3180047796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13916"/>
            <a:ext cx="10515600" cy="5787851"/>
          </a:xfrm>
        </p:spPr>
        <p:txBody>
          <a:bodyPr>
            <a:normAutofit fontScale="77500" lnSpcReduction="20000"/>
          </a:bodyPr>
          <a:lstStyle/>
          <a:p>
            <a:pPr marL="0" marR="0" indent="0" algn="just">
              <a:lnSpc>
                <a:spcPct val="170000"/>
              </a:lnSpc>
              <a:spcBef>
                <a:spcPts val="0"/>
              </a:spcBef>
              <a:spcAft>
                <a:spcPts val="800"/>
              </a:spcAft>
              <a:buNone/>
              <a:tabLst>
                <a:tab pos="1360170" algn="r"/>
              </a:tabLst>
            </a:pP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70000"/>
              </a:lnSpc>
              <a:spcBef>
                <a:spcPts val="0"/>
              </a:spcBef>
              <a:spcAft>
                <a:spcPts val="800"/>
              </a:spcAft>
              <a:buSzPts val="1400"/>
              <a:buFont typeface="+mj-lt"/>
              <a:buAutoNum type="arabicPeriod"/>
              <a:tabLst>
                <a:tab pos="1360170" algn="r"/>
              </a:tabLst>
            </a:pPr>
            <a:r>
              <a:rPr lang="en-US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Biochemical parameters of kidney function tests </a:t>
            </a:r>
            <a:r>
              <a:rPr lang="en-US" b="1" kern="100" dirty="0">
                <a:solidFill>
                  <a:srgbClr val="FF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BUN</a:t>
            </a:r>
            <a:r>
              <a:rPr lang="en-US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and serum </a:t>
            </a:r>
            <a:r>
              <a:rPr lang="en-US" b="1" kern="100" dirty="0">
                <a:solidFill>
                  <a:srgbClr val="FF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creatinine.</a:t>
            </a:r>
            <a:endParaRPr lang="en-US" kern="100" dirty="0">
              <a:solidFill>
                <a:srgbClr val="FF33C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 algn="just">
              <a:lnSpc>
                <a:spcPct val="17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2- Preparation of (</a:t>
            </a:r>
            <a:r>
              <a:rPr lang="en-US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one kidney</a:t>
            </a:r>
            <a:r>
              <a:rPr lang="en-US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n-US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part of jejunum tissues homogenate </a:t>
            </a:r>
            <a:r>
              <a:rPr lang="en-US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sample for the measurement of</a:t>
            </a:r>
            <a:r>
              <a:rPr lang="ar-IQ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7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lphaUcPeriod"/>
            </a:pPr>
            <a:r>
              <a:rPr lang="en-US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Levels of </a:t>
            </a:r>
            <a:r>
              <a:rPr lang="en-US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OS </a:t>
            </a:r>
            <a:r>
              <a:rPr lang="en-US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parameters in </a:t>
            </a:r>
            <a:r>
              <a:rPr lang="en-US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kidney </a:t>
            </a:r>
            <a:r>
              <a:rPr lang="en-US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</a:t>
            </a:r>
            <a:r>
              <a:rPr lang="en-US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jejunum </a:t>
            </a:r>
            <a:r>
              <a:rPr lang="en-US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tissues homogenates by commercially available kits for the determination of [</a:t>
            </a:r>
            <a:r>
              <a:rPr lang="en-US" kern="100" dirty="0">
                <a:solidFill>
                  <a:srgbClr val="FF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MDA</a:t>
            </a:r>
            <a:r>
              <a:rPr lang="en-US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and reduced glutathione </a:t>
            </a:r>
            <a:r>
              <a:rPr lang="en-US" kern="100" dirty="0">
                <a:solidFill>
                  <a:srgbClr val="FF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(GSH) </a:t>
            </a:r>
            <a:r>
              <a:rPr lang="en-US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level] by the </a:t>
            </a:r>
            <a:r>
              <a:rPr lang="en-US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Enzyme Linked Immunosorbent Assay</a:t>
            </a:r>
            <a:r>
              <a:rPr lang="en-US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ELISA)</a:t>
            </a:r>
            <a:r>
              <a:rPr lang="en-US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7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lphaUcPeriod"/>
              <a:tabLst>
                <a:tab pos="1360170" algn="r"/>
              </a:tabLst>
            </a:pPr>
            <a:r>
              <a:rPr lang="en-US" kern="100" dirty="0">
                <a:effectLst/>
                <a:latin typeface="Times New Roman" panose="02020603050405020304" pitchFamily="18" charset="0"/>
                <a:ea typeface="Batang" panose="02030600000101010101" pitchFamily="18" charset="-127"/>
                <a:cs typeface="Arial" panose="020B0604020202020204" pitchFamily="34" charset="0"/>
              </a:rPr>
              <a:t>The level of the </a:t>
            </a:r>
            <a:r>
              <a:rPr lang="en-US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inflammatory marker [</a:t>
            </a:r>
            <a:r>
              <a:rPr lang="en-US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Tumour</a:t>
            </a:r>
            <a:r>
              <a:rPr lang="en-US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necrosis factor-alpha (</a:t>
            </a:r>
            <a:r>
              <a:rPr lang="en-US" kern="100" dirty="0">
                <a:solidFill>
                  <a:srgbClr val="FF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TNF-α</a:t>
            </a:r>
            <a:r>
              <a:rPr lang="en-US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)] by </a:t>
            </a:r>
            <a:r>
              <a:rPr lang="en-US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Western Blot analysis</a:t>
            </a:r>
            <a:r>
              <a:rPr lang="en-US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095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E135C0-283B-4C27-8A26-DEBA0FC72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74207"/>
            <a:ext cx="10515600" cy="5302756"/>
          </a:xfrm>
        </p:spPr>
        <p:txBody>
          <a:bodyPr>
            <a:normAutofit fontScale="92500"/>
          </a:bodyPr>
          <a:lstStyle/>
          <a:p>
            <a:pPr marL="0" marR="0" algn="just">
              <a:lnSpc>
                <a:spcPct val="170000"/>
              </a:lnSpc>
              <a:spcBef>
                <a:spcPts val="0"/>
              </a:spcBef>
              <a:spcAft>
                <a:spcPts val="800"/>
              </a:spcAft>
              <a:tabLst>
                <a:tab pos="1360170" algn="r"/>
              </a:tabLst>
            </a:pP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C-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level of the anti-inflammatory markers [interleukin-1beta (</a:t>
            </a:r>
            <a:r>
              <a:rPr lang="en-US" sz="2400" kern="100" dirty="0">
                <a:solidFill>
                  <a:srgbClr val="FF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IL-1ß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), and </a:t>
            </a:r>
            <a:r>
              <a:rPr lang="en-US" sz="2400" kern="100" dirty="0">
                <a:solidFill>
                  <a:srgbClr val="FF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IL-6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] by 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ELISA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7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b="1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D-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The 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mRNA expression of the 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Myeloperoxidase (</a:t>
            </a:r>
            <a:r>
              <a:rPr lang="en-US" sz="2400" b="1" kern="100" dirty="0">
                <a:solidFill>
                  <a:srgbClr val="FF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MPO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 enzyme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level 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by 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Reverse-Transcriptase Quantitative Polymerase Chain Reaction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24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qRT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-PCR). 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70000"/>
              </a:lnSpc>
              <a:spcBef>
                <a:spcPts val="0"/>
              </a:spcBef>
              <a:spcAft>
                <a:spcPts val="800"/>
              </a:spcAft>
              <a:tabLst>
                <a:tab pos="1360170" algn="r"/>
              </a:tabLst>
            </a:pP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 The </a:t>
            </a:r>
            <a:r>
              <a:rPr lang="en-US" sz="2400" b="1" kern="100" dirty="0">
                <a:solidFill>
                  <a:srgbClr val="FF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Nrf2/HO-1 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pathway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is a central regulator of the cellular antioxidant and cytoprotective response [Nrf2 (NFE2L2)] and its downstream target heme oxygenase-1 (HO-1 / HMOX1) enzyme at the mRNA level 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by quantitative real-time PCR (</a:t>
            </a:r>
            <a:r>
              <a:rPr lang="en-US" sz="24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qRT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-PCR).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7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 The </a:t>
            </a:r>
            <a:r>
              <a:rPr lang="en-US" sz="2400" b="1" kern="10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Nuclear Factor kappa B </a:t>
            </a:r>
            <a:r>
              <a:rPr lang="en-US" sz="2400" b="1" kern="100" dirty="0">
                <a:solidFill>
                  <a:srgbClr val="FF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2400" b="1" kern="100" dirty="0">
                <a:solidFill>
                  <a:srgbClr val="FF33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NF-</a:t>
            </a:r>
            <a:r>
              <a:rPr lang="en-US" sz="2400" b="1" kern="100" dirty="0" err="1">
                <a:solidFill>
                  <a:srgbClr val="FF33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κB</a:t>
            </a:r>
            <a:r>
              <a:rPr lang="en-US" sz="2400" b="1" kern="100" dirty="0">
                <a:solidFill>
                  <a:srgbClr val="FF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level by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qRT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-PCR. 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8396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A75133-7361-4FB9-B8EC-2A8F3616D3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</a:t>
            </a:r>
            <a:r>
              <a:rPr lang="en-US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 The cleaved </a:t>
            </a:r>
            <a:r>
              <a:rPr lang="en-US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Caspase-3 </a:t>
            </a:r>
            <a:r>
              <a:rPr lang="en-US" b="1" kern="100" dirty="0">
                <a:solidFill>
                  <a:srgbClr val="FF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(CASP-3)</a:t>
            </a:r>
            <a:r>
              <a:rPr lang="en-US" kern="100" dirty="0">
                <a:solidFill>
                  <a:srgbClr val="FF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activity level,</a:t>
            </a:r>
            <a:r>
              <a:rPr lang="en-US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US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protein</a:t>
            </a:r>
            <a:r>
              <a:rPr lang="en-US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kern="100" dirty="0">
                <a:solidFill>
                  <a:srgbClr val="FF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BCL2</a:t>
            </a:r>
            <a:r>
              <a:rPr lang="en-US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level by </a:t>
            </a:r>
            <a:r>
              <a:rPr lang="en-US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Western Blot (W.B) Analysis.</a:t>
            </a: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H- Measurement of </a:t>
            </a:r>
            <a:r>
              <a:rPr lang="en-US" b="1" kern="100" dirty="0">
                <a:solidFill>
                  <a:srgbClr val="FF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Mucin</a:t>
            </a:r>
            <a:r>
              <a:rPr lang="en-US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level in the Jejunal tissue by ELISA</a:t>
            </a:r>
            <a:r>
              <a:rPr lang="en-US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5543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C3D6DB-7E35-4028-8B8B-C5584BFC4C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63675"/>
            <a:ext cx="10515600" cy="5413288"/>
          </a:xfrm>
        </p:spPr>
        <p:txBody>
          <a:bodyPr>
            <a:normAutofit fontScale="25000" lnSpcReduction="20000"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9600" b="1" kern="100" dirty="0">
                <a:solidFill>
                  <a:srgbClr val="CC009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en-US" sz="9600" kern="100" dirty="0">
                <a:solidFill>
                  <a:srgbClr val="CC009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sz="9600" b="1" kern="100" dirty="0">
                <a:solidFill>
                  <a:srgbClr val="CC009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Evaluation of the</a:t>
            </a:r>
            <a:r>
              <a:rPr lang="en-US" sz="9600" kern="100" dirty="0">
                <a:solidFill>
                  <a:srgbClr val="CC009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9600" b="1" kern="100" dirty="0">
                <a:solidFill>
                  <a:srgbClr val="CC009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Diarrhea Score   </a:t>
            </a:r>
            <a:endParaRPr lang="en-US" sz="9600" kern="100" dirty="0">
              <a:solidFill>
                <a:srgbClr val="CC009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177800" algn="just">
              <a:lnSpc>
                <a:spcPct val="17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80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The diarrhea scores to be estimated  </a:t>
            </a:r>
            <a:r>
              <a:rPr lang="en-US" sz="80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at day 5 of MTX injection; and, the intensity of diarrhea to be recorded </a:t>
            </a:r>
            <a:r>
              <a:rPr lang="en-US" sz="80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as follows:</a:t>
            </a:r>
            <a:endParaRPr lang="en-US" sz="8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7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80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Extent of diarrhea </a:t>
            </a:r>
            <a:r>
              <a:rPr lang="ar-IQ" sz="8000" kern="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         </a:t>
            </a:r>
            <a:r>
              <a:rPr lang="en-US" sz="80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Manifestations </a:t>
            </a:r>
            <a:r>
              <a:rPr lang="ar-IQ" sz="8000" kern="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 </a:t>
            </a:r>
            <a:r>
              <a:rPr lang="en-US" sz="80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score </a:t>
            </a:r>
            <a:endParaRPr lang="en-US" sz="8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7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80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Normal </a:t>
            </a:r>
            <a:r>
              <a:rPr lang="ar-IQ" sz="8000" kern="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                        </a:t>
            </a:r>
            <a:r>
              <a:rPr lang="en-US" sz="80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Normal stool or absent </a:t>
            </a:r>
            <a:r>
              <a:rPr lang="ar-IQ" sz="8000" kern="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</a:t>
            </a:r>
            <a:r>
              <a:rPr lang="en-US" sz="80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0 </a:t>
            </a:r>
            <a:endParaRPr lang="en-US" sz="8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7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80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Slight       </a:t>
            </a:r>
            <a:r>
              <a:rPr lang="ar-IQ" sz="80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                                </a:t>
            </a:r>
            <a:r>
              <a:rPr lang="en-US" sz="80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Slightly wet and soft stool</a:t>
            </a:r>
            <a:r>
              <a:rPr lang="ar-IQ" sz="8000" kern="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</a:t>
            </a:r>
            <a:r>
              <a:rPr lang="en-US" sz="80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1 </a:t>
            </a:r>
            <a:endParaRPr lang="en-US" sz="8000" kern="100" dirty="0"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marR="0" algn="just">
              <a:lnSpc>
                <a:spcPct val="17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80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Moderate</a:t>
            </a:r>
            <a:r>
              <a:rPr lang="ar-IQ" sz="8000" kern="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         </a:t>
            </a:r>
            <a:r>
              <a:rPr lang="en-US" sz="80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Wet and unformed stool with moderate peri</a:t>
            </a:r>
            <a:r>
              <a:rPr lang="ar-IQ" sz="8000" kern="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sz="80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anal staining of the coat</a:t>
            </a:r>
            <a:r>
              <a:rPr lang="ar-IQ" sz="8000" kern="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                          </a:t>
            </a:r>
            <a:r>
              <a:rPr lang="en-US" sz="80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2 </a:t>
            </a:r>
            <a:endParaRPr lang="en-US" sz="8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 algn="just">
              <a:lnSpc>
                <a:spcPct val="17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80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Severe </a:t>
            </a:r>
            <a:r>
              <a:rPr lang="ar-IQ" sz="8000" kern="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             </a:t>
            </a:r>
            <a:r>
              <a:rPr lang="en-US" sz="80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Watery stool with severe peri</a:t>
            </a:r>
            <a:r>
              <a:rPr lang="ar-IQ" sz="8000" kern="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sz="80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anal staining of the coat </a:t>
            </a:r>
            <a:endParaRPr lang="en-US" sz="8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951355" marR="0" indent="0" algn="just">
              <a:lnSpc>
                <a:spcPct val="17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80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                                              3</a:t>
            </a:r>
            <a:endParaRPr lang="en-US" sz="8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5781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C6159D-4306-4271-9A3E-A3FDFEB04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74690"/>
            <a:ext cx="10515600" cy="5202273"/>
          </a:xfrm>
        </p:spPr>
        <p:txBody>
          <a:bodyPr/>
          <a:lstStyle/>
          <a:p>
            <a:pPr marL="0" marR="0" indent="0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5- 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US" sz="2400" b="1" kern="100" dirty="0">
                <a:solidFill>
                  <a:srgbClr val="CC009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histopathological study</a:t>
            </a:r>
            <a:r>
              <a:rPr lang="en-US" sz="2400" kern="100" dirty="0">
                <a:solidFill>
                  <a:srgbClr val="CC009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of the (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second kidney) 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part of the 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jejunum 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tissue of each rat; and by the utilization of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h</a:t>
            </a:r>
            <a:r>
              <a:rPr lang="en-US" sz="2400" b="1" kern="0" dirty="0">
                <a:effectLst/>
                <a:latin typeface="Times New Roman" panose="02020603050405020304" pitchFamily="18" charset="0"/>
                <a:ea typeface="MyriadPro-BoldSemiCn"/>
                <a:cs typeface="Arial" panose="020B0604020202020204" pitchFamily="34" charset="0"/>
              </a:rPr>
              <a:t>istopathological scoring of the kidney and the Jejunum injury severity;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MyriadPro-BoldSemiCn"/>
                <a:cs typeface="Arial" panose="020B0604020202020204" pitchFamily="34" charset="0"/>
              </a:rPr>
              <a:t> and 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STIX"/>
                <a:cs typeface="Arial" panose="020B0604020202020204" pitchFamily="34" charset="0"/>
              </a:rPr>
              <a:t>o ascertain the histological alterations in the affected tissues; where, a structured numerical scoring system was employed: 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kern="0" dirty="0">
                <a:effectLst/>
                <a:latin typeface="Times New Roman" panose="02020603050405020304" pitchFamily="18" charset="0"/>
                <a:ea typeface="STIX"/>
                <a:cs typeface="Arial" panose="020B0604020202020204" pitchFamily="34" charset="0"/>
              </a:rPr>
              <a:t>– Score (-): Indicates unaltered, normal histology. 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kern="0" dirty="0">
                <a:effectLst/>
                <a:latin typeface="Times New Roman" panose="02020603050405020304" pitchFamily="18" charset="0"/>
                <a:ea typeface="STIX"/>
                <a:cs typeface="Arial" panose="020B0604020202020204" pitchFamily="34" charset="0"/>
              </a:rPr>
              <a:t>– Score (+): Indicates the presence of mild histological alterations. 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kern="0" dirty="0">
                <a:effectLst/>
                <a:latin typeface="Times New Roman" panose="02020603050405020304" pitchFamily="18" charset="0"/>
                <a:ea typeface="STIX"/>
                <a:cs typeface="Arial" panose="020B0604020202020204" pitchFamily="34" charset="0"/>
              </a:rPr>
              <a:t>– Score (++): Indicates moderate histological alterations. 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kern="0" dirty="0">
                <a:effectLst/>
                <a:latin typeface="Times New Roman" panose="02020603050405020304" pitchFamily="18" charset="0"/>
                <a:ea typeface="STIX"/>
                <a:cs typeface="Arial" panose="020B0604020202020204" pitchFamily="34" charset="0"/>
              </a:rPr>
              <a:t>– Score (+++): Indicates severe histological alterations. 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5639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81725-BBD6-4A25-ABF7-912441733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br>
              <a:rPr lang="en-US" sz="9600" dirty="0">
                <a:solidFill>
                  <a:srgbClr val="CC0099"/>
                </a:solidFill>
              </a:rPr>
            </a:br>
            <a:br>
              <a:rPr lang="en-US" sz="9600" dirty="0">
                <a:solidFill>
                  <a:srgbClr val="CC0099"/>
                </a:solidFill>
              </a:rPr>
            </a:br>
            <a:br>
              <a:rPr lang="en-US" sz="9600" dirty="0">
                <a:solidFill>
                  <a:srgbClr val="CC0099"/>
                </a:solidFill>
              </a:rPr>
            </a:br>
            <a:br>
              <a:rPr lang="en-US" sz="9600" dirty="0">
                <a:solidFill>
                  <a:srgbClr val="CC0099"/>
                </a:solidFill>
              </a:rPr>
            </a:br>
            <a:r>
              <a:rPr lang="en-US" sz="9600" dirty="0">
                <a:solidFill>
                  <a:srgbClr val="CC0099"/>
                </a:solidFill>
              </a:rPr>
              <a:t>Thank you </a:t>
            </a:r>
          </a:p>
        </p:txBody>
      </p:sp>
    </p:spTree>
    <p:extLst>
      <p:ext uri="{BB962C8B-B14F-4D97-AF65-F5344CB8AC3E}">
        <p14:creationId xmlns:p14="http://schemas.microsoft.com/office/powerpoint/2010/main" val="2848293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9ACF96-801B-4B2A-B211-8C9E301615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887" y="703384"/>
            <a:ext cx="8284866" cy="5978769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n-US" u="sng" dirty="0">
                <a:solidFill>
                  <a:srgbClr val="1F1F1F"/>
                </a:solidFill>
                <a:effectLst/>
                <a:latin typeface="Times New Roman" panose="02020603050405020304" pitchFamily="18" charset="0"/>
                <a:ea typeface="Georgia" panose="02040502050405020303" pitchFamily="18" charset="0"/>
                <a:hlinkClick r:id="rId2" tooltip="Learn more about Methotrexate from ScienceDirect's AI-generated Topic Pages"/>
              </a:rPr>
              <a:t>Methotrexate</a:t>
            </a:r>
            <a:r>
              <a:rPr lang="en-US" dirty="0">
                <a:solidFill>
                  <a:srgbClr val="1F1F1F"/>
                </a:solidFill>
                <a:effectLst/>
                <a:latin typeface="Times New Roman" panose="02020603050405020304" pitchFamily="18" charset="0"/>
                <a:ea typeface="Georgia" panose="02040502050405020303" pitchFamily="18" charset="0"/>
              </a:rPr>
              <a:t> (MTX), an </a:t>
            </a:r>
            <a:r>
              <a:rPr lang="en-US" u="sng" dirty="0">
                <a:solidFill>
                  <a:srgbClr val="1F1F1F"/>
                </a:solidFill>
                <a:effectLst/>
                <a:latin typeface="Times New Roman" panose="02020603050405020304" pitchFamily="18" charset="0"/>
                <a:ea typeface="Georgia" panose="02040502050405020303" pitchFamily="18" charset="0"/>
                <a:hlinkClick r:id="rId3" tooltip="Learn more about antineoplastic agent from ScienceDirect's AI-generated Topic Pages"/>
              </a:rPr>
              <a:t>antineoplastic agent</a:t>
            </a:r>
            <a:r>
              <a:rPr lang="en-US" dirty="0">
                <a:solidFill>
                  <a:srgbClr val="1F1F1F"/>
                </a:solidFill>
                <a:effectLst/>
                <a:latin typeface="Times New Roman" panose="02020603050405020304" pitchFamily="18" charset="0"/>
                <a:ea typeface="Georgia" panose="02040502050405020303" pitchFamily="18" charset="0"/>
              </a:rPr>
              <a:t> that is used for the treatment of </a:t>
            </a:r>
            <a:r>
              <a:rPr lang="en-US" u="sng" dirty="0">
                <a:solidFill>
                  <a:srgbClr val="1F1F1F"/>
                </a:solidFill>
                <a:effectLst/>
                <a:latin typeface="Times New Roman" panose="02020603050405020304" pitchFamily="18" charset="0"/>
                <a:ea typeface="Georgia" panose="02040502050405020303" pitchFamily="18" charset="0"/>
                <a:hlinkClick r:id="rId4" tooltip="Learn more about acute lymphoblastic leukemia from ScienceDirect's AI-generated Topic Pages"/>
              </a:rPr>
              <a:t>acute lymphoblastic leukemia</a:t>
            </a:r>
            <a:r>
              <a:rPr lang="en-US" dirty="0">
                <a:solidFill>
                  <a:srgbClr val="1F1F1F"/>
                </a:solidFill>
                <a:effectLst/>
                <a:latin typeface="Times New Roman" panose="02020603050405020304" pitchFamily="18" charset="0"/>
                <a:ea typeface="Georgia" panose="02040502050405020303" pitchFamily="18" charset="0"/>
              </a:rPr>
              <a:t>, </a:t>
            </a:r>
            <a:r>
              <a:rPr lang="en-US" u="sng" dirty="0">
                <a:solidFill>
                  <a:srgbClr val="1F1F1F"/>
                </a:solidFill>
                <a:effectLst/>
                <a:latin typeface="Times New Roman" panose="02020603050405020304" pitchFamily="18" charset="0"/>
                <a:ea typeface="Georgia" panose="02040502050405020303" pitchFamily="18" charset="0"/>
                <a:hlinkClick r:id="rId5" tooltip="Learn more about osteosarcoma from ScienceDirect's AI-generated Topic Pages"/>
              </a:rPr>
              <a:t>osteosarcoma</a:t>
            </a:r>
            <a:r>
              <a:rPr lang="en-US" dirty="0">
                <a:solidFill>
                  <a:srgbClr val="1F1F1F"/>
                </a:solidFill>
                <a:effectLst/>
                <a:latin typeface="Times New Roman" panose="02020603050405020304" pitchFamily="18" charset="0"/>
                <a:ea typeface="Georgia" panose="02040502050405020303" pitchFamily="18" charset="0"/>
              </a:rPr>
              <a:t>, and cancers of lung, </a:t>
            </a:r>
            <a:r>
              <a:rPr lang="en-US" u="sng" dirty="0">
                <a:solidFill>
                  <a:srgbClr val="1F1F1F"/>
                </a:solidFill>
                <a:effectLst/>
                <a:latin typeface="Times New Roman" panose="02020603050405020304" pitchFamily="18" charset="0"/>
                <a:ea typeface="Georgia" panose="02040502050405020303" pitchFamily="18" charset="0"/>
                <a:hlinkClick r:id="rId6" tooltip="Learn more about head from ScienceDirect's AI-generated Topic Pages"/>
              </a:rPr>
              <a:t>head</a:t>
            </a:r>
            <a:r>
              <a:rPr lang="en-US" dirty="0">
                <a:solidFill>
                  <a:srgbClr val="1F1F1F"/>
                </a:solidFill>
                <a:effectLst/>
                <a:latin typeface="Times New Roman" panose="02020603050405020304" pitchFamily="18" charset="0"/>
                <a:ea typeface="Georgia" panose="02040502050405020303" pitchFamily="18" charset="0"/>
              </a:rPr>
              <a:t>, and </a:t>
            </a:r>
            <a:r>
              <a:rPr lang="en-US" u="sng" dirty="0">
                <a:solidFill>
                  <a:srgbClr val="1F1F1F"/>
                </a:solidFill>
                <a:effectLst/>
                <a:latin typeface="Times New Roman" panose="02020603050405020304" pitchFamily="18" charset="0"/>
                <a:ea typeface="Georgia" panose="02040502050405020303" pitchFamily="18" charset="0"/>
                <a:hlinkClick r:id="rId7" tooltip="Learn more about neck from ScienceDirect's AI-generated Topic Pages"/>
              </a:rPr>
              <a:t>neck</a:t>
            </a:r>
            <a:r>
              <a:rPr lang="en-US" dirty="0">
                <a:solidFill>
                  <a:srgbClr val="1F1F1F"/>
                </a:solidFill>
                <a:effectLst/>
                <a:latin typeface="Times New Roman" panose="02020603050405020304" pitchFamily="18" charset="0"/>
                <a:ea typeface="Georgia" panose="02040502050405020303" pitchFamily="18" charset="0"/>
              </a:rPr>
              <a:t>; and, it exerts its anticancer effects through competitive inhibition of the </a:t>
            </a:r>
            <a:r>
              <a:rPr lang="en-US" u="sng" dirty="0">
                <a:solidFill>
                  <a:srgbClr val="1F1F1F"/>
                </a:solidFill>
                <a:effectLst/>
                <a:latin typeface="Times New Roman" panose="02020603050405020304" pitchFamily="18" charset="0"/>
                <a:ea typeface="Georgia" panose="02040502050405020303" pitchFamily="18" charset="0"/>
                <a:hlinkClick r:id="rId8" tooltip="Learn more about dihydrofolate reductase from ScienceDirect's AI-generated Topic Pages"/>
              </a:rPr>
              <a:t>dihydrofolate reductase</a:t>
            </a:r>
            <a:r>
              <a:rPr lang="en-US" dirty="0">
                <a:solidFill>
                  <a:srgbClr val="1F1F1F"/>
                </a:solidFill>
                <a:effectLst/>
                <a:latin typeface="Times New Roman" panose="02020603050405020304" pitchFamily="18" charset="0"/>
                <a:ea typeface="Georgia" panose="02040502050405020303" pitchFamily="18" charset="0"/>
              </a:rPr>
              <a:t> enzyme; where, it blocking the conversion of dihydrofolate to its active form/tetrahydrofolates and ultimately inhibiting DNA synthesis. </a:t>
            </a:r>
            <a:r>
              <a:rPr lang="en-US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However, MTX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treatment produced negative effects on multiple organs including brain, liver, lung, GIT, and kidneys which restricts its clinical uses.  </a:t>
            </a:r>
            <a:endParaRPr lang="en-US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396D2B-FAFE-4A8F-9635-B7EB8F6CF48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76752" y="1740876"/>
            <a:ext cx="3431512" cy="3903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363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B3B487-09BD-40A1-A666-40B924F08B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412" y="411982"/>
            <a:ext cx="11552256" cy="5764981"/>
          </a:xfrm>
        </p:spPr>
        <p:txBody>
          <a:bodyPr>
            <a:normAutofit/>
          </a:bodyPr>
          <a:lstStyle/>
          <a:p>
            <a:pPr marL="0" marR="0" indent="1778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kern="100" dirty="0">
                <a:solidFill>
                  <a:srgbClr val="CC0099"/>
                </a:solidFill>
                <a:effectLst/>
                <a:latin typeface="Times New Roman" panose="02020603050405020304" pitchFamily="18" charset="0"/>
                <a:ea typeface="Georgia" panose="02040502050405020303" pitchFamily="18" charset="0"/>
                <a:cs typeface="Arial" panose="020B0604020202020204" pitchFamily="34" charset="0"/>
              </a:rPr>
              <a:t>Biochanin A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Georgia" panose="02040502050405020303" pitchFamily="18" charset="0"/>
                <a:cs typeface="Arial" panose="020B0604020202020204" pitchFamily="34" charset="0"/>
              </a:rPr>
              <a:t> is a 4′-methoxy-5, 7-dihydroxy isoflavone that  isolated from red clover, soy, chickpea, and from other plants; and, it exhibits significant biological activities including anticancer, anti-inflammatory, and antioxidant.</a:t>
            </a:r>
            <a:r>
              <a:rPr lang="en-US" sz="24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177800" algn="just">
              <a:lnSpc>
                <a:spcPct val="150000"/>
              </a:lnSpc>
              <a:spcAft>
                <a:spcPts val="1050"/>
              </a:spcAft>
            </a:pPr>
            <a:r>
              <a:rPr lang="en-US" sz="2400" b="0" kern="2200" dirty="0">
                <a:solidFill>
                  <a:srgbClr val="CC0099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Vitamin E</a:t>
            </a:r>
            <a:r>
              <a:rPr lang="en-US" sz="2400" b="0" kern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</a:t>
            </a:r>
            <a:r>
              <a:rPr lang="en-US" sz="2400" b="0" kern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2400" b="0" kern="22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a potent lipid-soluble antioxidant that is present in higher concentration in immune cells, and it is one of the most effective nutrients known to modulate immune function </a:t>
            </a:r>
            <a:r>
              <a:rPr lang="en-US" sz="2400" b="1" kern="22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directly </a:t>
            </a:r>
            <a:r>
              <a:rPr lang="en-US" sz="2400" b="0" kern="22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by impacting the integrity of the T cell membrane, signal transduction, and cell division, and </a:t>
            </a:r>
            <a:r>
              <a:rPr lang="en-US" sz="2400" b="1" kern="22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indirectly </a:t>
            </a:r>
            <a:r>
              <a:rPr lang="en-US" sz="2400" b="0" kern="22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by affecting inflammatory mediators, which are generated from o</a:t>
            </a:r>
            <a:r>
              <a:rPr lang="en-US" sz="2400" b="0" kern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ther immune cells.</a:t>
            </a:r>
            <a:endParaRPr lang="en-US" sz="2400" b="1" kern="2200" dirty="0">
              <a:effectLst/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202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898BA9C-B78C-4CB7-A065-EFA0C68D08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1749" y="823965"/>
            <a:ext cx="6863025" cy="535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705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93B32-916E-45C9-8E2D-367A8E01B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026383"/>
          </a:xfrm>
        </p:spPr>
        <p:txBody>
          <a:bodyPr/>
          <a:lstStyle/>
          <a:p>
            <a:r>
              <a:rPr lang="en-US" sz="4400" b="1" kern="100" dirty="0">
                <a:solidFill>
                  <a:srgbClr val="FF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Aims of the study</a:t>
            </a:r>
            <a:br>
              <a:rPr lang="en-US" sz="4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DBC11B-AB19-4807-94CB-349ECE8F6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6383"/>
            <a:ext cx="10515600" cy="4511710"/>
          </a:xfrm>
        </p:spPr>
        <p:txBody>
          <a:bodyPr>
            <a:normAutofit fontScale="92500"/>
          </a:bodyPr>
          <a:lstStyle/>
          <a:p>
            <a:pPr marL="0" marR="0" indent="0" algn="justLow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6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This study will investigate the effects of two doses of Biochanin A compared to vitamin E, each orally-administered prior to and with an IP injection of MTX (7mg/kg)-induced nephrotoxicity and jejunal mucositis </a:t>
            </a:r>
            <a:r>
              <a:rPr lang="en-US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via </a:t>
            </a:r>
            <a:r>
              <a:rPr lang="en-US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estimation of selected parameters of -oxidative stress (OS), -levels of inflammatory, the anti-inflammatory markers; and, -apoptosis process. </a:t>
            </a: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362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3E75A-0D01-44FA-9F7F-674236190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00000"/>
          </a:xfrm>
        </p:spPr>
        <p:txBody>
          <a:bodyPr/>
          <a:lstStyle/>
          <a:p>
            <a:r>
              <a:rPr lang="en-US" sz="4400" b="1" kern="100" dirty="0">
                <a:solidFill>
                  <a:srgbClr val="CC009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Animals</a:t>
            </a:r>
            <a:endParaRPr lang="en-US" dirty="0">
              <a:solidFill>
                <a:srgbClr val="CC0099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A7F3F1-FC2F-4641-AD44-277DF95D1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5126"/>
            <a:ext cx="10515600" cy="5111837"/>
          </a:xfrm>
        </p:spPr>
        <p:txBody>
          <a:bodyPr>
            <a:normAutofit fontScale="85000" lnSpcReduction="20000"/>
          </a:bodyPr>
          <a:lstStyle/>
          <a:p>
            <a:pPr marL="0" marR="0" indent="0" algn="justLow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7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Forty-</a:t>
            </a:r>
            <a:r>
              <a:rPr lang="en-US" kern="1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nine</a:t>
            </a:r>
            <a:r>
              <a:rPr lang="en-US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(49) apparently-healthy adult Wistar male rats weighing 120-150g will obtain from the Animal House of College of Pharmacy, University of Baghdad and to be maintained in the College of Pharmacy/University of Baghdad under normal conditions of temperature, humidity and light/dark cycle. Rats to be fed commercial pellets and tap water/</a:t>
            </a:r>
            <a:r>
              <a:rPr lang="en-US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ad libitum</a:t>
            </a:r>
            <a:r>
              <a:rPr lang="en-US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throughout the experimental period. But they will bring pellets-free (fasting) 24 hours after the last administration to empty portions of GIT to get clear results and the experimental animals will randomly-allocate into </a:t>
            </a:r>
            <a:r>
              <a:rPr lang="en-US" kern="1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7 </a:t>
            </a:r>
            <a:r>
              <a:rPr lang="en-US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Groups (7 rats each)</a:t>
            </a:r>
            <a:r>
              <a:rPr lang="en-US" kern="1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as follows: </a:t>
            </a: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396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C692D-4951-4E78-B852-D3338BBF1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0629"/>
          </a:xfrm>
        </p:spPr>
        <p:txBody>
          <a:bodyPr>
            <a:normAutofit fontScale="90000"/>
          </a:bodyPr>
          <a:lstStyle/>
          <a:p>
            <a:r>
              <a:rPr lang="en-US" sz="4400" b="1" kern="100" dirty="0">
                <a:solidFill>
                  <a:srgbClr val="CC009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Experimental Design </a:t>
            </a:r>
            <a:br>
              <a:rPr lang="en-US" sz="4400" kern="100" dirty="0">
                <a:solidFill>
                  <a:srgbClr val="CC009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dirty="0">
              <a:solidFill>
                <a:srgbClr val="CC0099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04848-3115-4830-8395-AFDC183041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95754"/>
            <a:ext cx="10515600" cy="4981209"/>
          </a:xfrm>
        </p:spPr>
        <p:txBody>
          <a:bodyPr>
            <a:normAutofit lnSpcReduction="10000"/>
          </a:bodyPr>
          <a:lstStyle/>
          <a:p>
            <a:pPr marL="0" marR="0" algn="just" fontAlgn="t">
              <a:lnSpc>
                <a:spcPct val="16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Group I/Negative Control: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Rats will administer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kern="100" dirty="0">
                <a:solidFill>
                  <a:srgbClr val="CC0099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propylene glycol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(2ml/kg B.W) </a:t>
            </a:r>
            <a:r>
              <a:rPr lang="en-US" sz="2400" kern="10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Arial" panose="020B0604020202020204" pitchFamily="34" charset="0"/>
              </a:rPr>
              <a:t>orally once daily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NewRomanPSMT"/>
                <a:cs typeface="Arial" panose="020B0604020202020204" pitchFamily="34" charset="0"/>
              </a:rPr>
              <a:t> </a:t>
            </a:r>
            <a:r>
              <a:rPr lang="en-US" sz="24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NewRomanPSMT"/>
                <a:cs typeface="Arial" panose="020B0604020202020204" pitchFamily="34" charset="0"/>
              </a:rPr>
              <a:t>via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NewRomanPSMT"/>
                <a:cs typeface="Arial" panose="020B0604020202020204" pitchFamily="34" charset="0"/>
              </a:rPr>
              <a:t> rats’ oral gavage for 5 days. 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 fontAlgn="t">
              <a:lnSpc>
                <a:spcPct val="16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Group II. (The toxicant group):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Rats 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will orally administer propylene glycol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NewRomanPSMT"/>
                <a:cs typeface="Arial" panose="020B0604020202020204" pitchFamily="34" charset="0"/>
              </a:rPr>
              <a:t> daily </a:t>
            </a:r>
            <a:r>
              <a:rPr lang="en-US" sz="24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NewRomanPSMT"/>
                <a:cs typeface="Arial" panose="020B0604020202020204" pitchFamily="34" charset="0"/>
              </a:rPr>
              <a:t>via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NewRomanPSMT"/>
                <a:cs typeface="Arial" panose="020B0604020202020204" pitchFamily="34" charset="0"/>
              </a:rPr>
              <a:t> rats 'oral gavage for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5 days, and rats will IP inject daily with 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methotrexate </a:t>
            </a:r>
            <a:r>
              <a:rPr lang="en-US" sz="2400" kern="1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(MTX) 7 mg/kg on [3, 4, and 5 days]</a:t>
            </a:r>
            <a:r>
              <a:rPr lang="en-US" sz="2400" kern="1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400" kern="100" dirty="0">
              <a:solidFill>
                <a:srgbClr val="00B0F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 fontAlgn="t">
              <a:lnSpc>
                <a:spcPct val="16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Group III/Positive Control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Rats will orally-administer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Biochanin A (alone) (10mg/kg BW)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which to be dissolved in propylene glycol (to be given according to the weight of each rat) daily for 5 days.</a:t>
            </a:r>
            <a:endParaRPr lang="en-US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 fontAlgn="t">
              <a:lnSpc>
                <a:spcPct val="160000"/>
              </a:lnSpc>
              <a:spcBef>
                <a:spcPts val="0"/>
              </a:spcBef>
              <a:spcAft>
                <a:spcPts val="8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140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B30BED-B167-41AC-8DAA-202E290C4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52659"/>
            <a:ext cx="10515600" cy="5576836"/>
          </a:xfrm>
        </p:spPr>
        <p:txBody>
          <a:bodyPr>
            <a:normAutofit/>
          </a:bodyPr>
          <a:lstStyle/>
          <a:p>
            <a:pPr marL="0" algn="just" fontAlgn="base">
              <a:lnSpc>
                <a:spcPct val="160000"/>
              </a:lnSpc>
              <a:spcBef>
                <a:spcPts val="0"/>
              </a:spcBef>
              <a:spcAft>
                <a:spcPts val="375"/>
              </a:spcAft>
            </a:pPr>
            <a:r>
              <a:rPr lang="en-US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Group IV-</a:t>
            </a:r>
            <a:r>
              <a:rPr lang="en-US" b="1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Positive Control 2</a:t>
            </a:r>
            <a:r>
              <a:rPr lang="en-US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Rats will orally-administer</a:t>
            </a:r>
            <a:r>
              <a:rPr lang="en-US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kern="1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Biochanin A (alone) </a:t>
            </a:r>
            <a:r>
              <a:rPr lang="en-US" kern="1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(20mg/kg B.W), </a:t>
            </a:r>
            <a:r>
              <a:rPr lang="en-US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which to be dissolved in propylene glycol (to be given according to the weight of each rat) daily for 5 days.</a:t>
            </a: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 fontAlgn="base">
              <a:lnSpc>
                <a:spcPct val="160000"/>
              </a:lnSpc>
              <a:spcBef>
                <a:spcPts val="0"/>
              </a:spcBef>
              <a:spcAft>
                <a:spcPts val="375"/>
              </a:spcAft>
            </a:pPr>
            <a:r>
              <a:rPr lang="en-US" b="1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Group V</a:t>
            </a:r>
            <a:r>
              <a:rPr lang="en-US" b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en-US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Rats will orally-administer</a:t>
            </a:r>
            <a:r>
              <a:rPr lang="en-US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Biochanin A </a:t>
            </a:r>
            <a:r>
              <a:rPr lang="en-US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(10mg/kg B.W), </a:t>
            </a:r>
            <a:r>
              <a:rPr lang="en-US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which to be dissolved in propylene glycol (to be given according to the weight of each rat) daily for 5 days; and, rats will IP inject daily with 7mg/kg </a:t>
            </a:r>
            <a:r>
              <a:rPr lang="en-US" b="1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MTX</a:t>
            </a:r>
            <a:r>
              <a:rPr lang="en-US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on [days 3, 4, and 5].</a:t>
            </a: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 fontAlgn="base">
              <a:lnSpc>
                <a:spcPct val="150000"/>
              </a:lnSpc>
              <a:spcBef>
                <a:spcPts val="0"/>
              </a:spcBef>
              <a:spcAft>
                <a:spcPts val="375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2936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D50D4B-76E8-438A-89B0-2A6A068ADF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73723"/>
            <a:ext cx="10515600" cy="5403240"/>
          </a:xfrm>
        </p:spPr>
        <p:txBody>
          <a:bodyPr>
            <a:normAutofit fontScale="85000" lnSpcReduction="20000"/>
          </a:bodyPr>
          <a:lstStyle/>
          <a:p>
            <a:pPr marL="0" algn="just" fontAlgn="base">
              <a:lnSpc>
                <a:spcPct val="170000"/>
              </a:lnSpc>
              <a:spcBef>
                <a:spcPts val="0"/>
              </a:spcBef>
              <a:spcAft>
                <a:spcPts val="375"/>
              </a:spcAft>
            </a:pPr>
            <a:r>
              <a:rPr lang="en-US" sz="33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Group VI: </a:t>
            </a:r>
            <a:r>
              <a:rPr lang="en-US" sz="3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Rats will orally-administer</a:t>
            </a:r>
            <a:r>
              <a:rPr lang="en-US" sz="33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3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Biochanin A </a:t>
            </a:r>
            <a:r>
              <a:rPr lang="en-US" sz="33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(20mg/kg/day B.W)</a:t>
            </a:r>
            <a:r>
              <a:rPr lang="en-US" sz="33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which to be dissolved in propylene glycol (to be given according to the weight of each rat) daily for 5 days; and, rats will IP inject daily with 7mg/kg </a:t>
            </a:r>
            <a:r>
              <a:rPr lang="en-US" sz="3300" b="1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MTX</a:t>
            </a:r>
            <a:r>
              <a:rPr lang="en-US" sz="33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on [days 3, 4, and 5].</a:t>
            </a:r>
            <a:endParaRPr lang="en-US" sz="33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 fontAlgn="base">
              <a:lnSpc>
                <a:spcPct val="170000"/>
              </a:lnSpc>
              <a:spcBef>
                <a:spcPts val="0"/>
              </a:spcBef>
              <a:spcAft>
                <a:spcPts val="375"/>
              </a:spcAft>
            </a:pPr>
            <a:r>
              <a:rPr lang="en-US" sz="33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Group VII: </a:t>
            </a:r>
            <a:r>
              <a:rPr lang="en-US" sz="33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Arial" panose="020B0604020202020204" pitchFamily="34" charset="0"/>
              </a:rPr>
              <a:t>Rats will orally-administer </a:t>
            </a:r>
            <a:r>
              <a:rPr lang="en-US" sz="3300" b="1" kern="1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vitamin E </a:t>
            </a:r>
            <a:r>
              <a:rPr lang="en-US" sz="3300" kern="1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at a dose 100mg/kg/day </a:t>
            </a:r>
            <a:r>
              <a:rPr lang="en-US" sz="3300" kern="100" baseline="300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3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dissolve in propylene glycol once daily for 5 days </a:t>
            </a:r>
            <a:r>
              <a:rPr lang="en-US" sz="3300" i="1" kern="100" dirty="0">
                <a:effectLst/>
                <a:latin typeface="Times New Roman" panose="02020603050405020304" pitchFamily="18" charset="0"/>
                <a:ea typeface="TimesNewRomanPSMT"/>
                <a:cs typeface="Arial" panose="020B0604020202020204" pitchFamily="34" charset="0"/>
              </a:rPr>
              <a:t>via</a:t>
            </a:r>
            <a:r>
              <a:rPr lang="en-US" sz="3300" kern="100" dirty="0">
                <a:effectLst/>
                <a:latin typeface="Times New Roman" panose="02020603050405020304" pitchFamily="18" charset="0"/>
                <a:ea typeface="TimesNewRomanPSMT"/>
                <a:cs typeface="Arial" panose="020B0604020202020204" pitchFamily="34" charset="0"/>
              </a:rPr>
              <a:t> rats' oral gavage </a:t>
            </a:r>
            <a:r>
              <a:rPr lang="en-US" sz="3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will then</a:t>
            </a:r>
            <a:r>
              <a:rPr lang="en-US" sz="33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IP inject daily with 7mg/kg </a:t>
            </a:r>
            <a:r>
              <a:rPr lang="en-US" sz="3300" b="1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MTX</a:t>
            </a:r>
            <a:r>
              <a:rPr lang="en-US" sz="33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on [days 3, 4, and 5].</a:t>
            </a:r>
            <a:endParaRPr lang="en-US" sz="33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3468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1321</Words>
  <Application>Microsoft Office PowerPoint</Application>
  <PresentationFormat>Widescreen</PresentationFormat>
  <Paragraphs>48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SimSun</vt:lpstr>
      <vt:lpstr>Arial</vt:lpstr>
      <vt:lpstr>Calibri</vt:lpstr>
      <vt:lpstr>Calibri Light</vt:lpstr>
      <vt:lpstr>Times New Roman</vt:lpstr>
      <vt:lpstr>Office Theme</vt:lpstr>
      <vt:lpstr>Possible Protective Effects of Two Doses of biochanin A compared to Vitamin E against Methotrexate-induced Nephrotoxicity and Jejunal Mucositis in Male Rats </vt:lpstr>
      <vt:lpstr>PowerPoint Presentation</vt:lpstr>
      <vt:lpstr>PowerPoint Presentation</vt:lpstr>
      <vt:lpstr>PowerPoint Presentation</vt:lpstr>
      <vt:lpstr>Aims of the study </vt:lpstr>
      <vt:lpstr>Animals</vt:lpstr>
      <vt:lpstr>Experimental Design  </vt:lpstr>
      <vt:lpstr>PowerPoint Presentation</vt:lpstr>
      <vt:lpstr>PowerPoint Presentation</vt:lpstr>
      <vt:lpstr>PowerPoint Presentation</vt:lpstr>
      <vt:lpstr>PowerPoint Presentation</vt:lpstr>
      <vt:lpstr>Measurements </vt:lpstr>
      <vt:lpstr>PowerPoint Presentation</vt:lpstr>
      <vt:lpstr>PowerPoint Presentation</vt:lpstr>
      <vt:lpstr>PowerPoint Presentation</vt:lpstr>
      <vt:lpstr>PowerPoint Presentation</vt:lpstr>
      <vt:lpstr>    Thank you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Possible Protective Effects of Two Doses of biochanin A compared to Vitamin E against Methotrexate-induced Nephrotoxicity and Jejunal Mucositis in Male Rats </dc:title>
  <dc:creator>Ban Walid</dc:creator>
  <cp:lastModifiedBy>Ban Walid</cp:lastModifiedBy>
  <cp:revision>39</cp:revision>
  <dcterms:created xsi:type="dcterms:W3CDTF">2026-04-13T12:52:57Z</dcterms:created>
  <dcterms:modified xsi:type="dcterms:W3CDTF">2026-04-13T15:13:02Z</dcterms:modified>
</cp:coreProperties>
</file>