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3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91D961-241F-46DB-9EFF-8F7ABD0389F8}" v="65" dt="2026-03-26T21:15:01.270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eel Shihab" userId="f97299445871cdaa" providerId="LiveId" clId="{C1F4DC1D-E4E5-43EB-8FFB-CDB0E939BF27}"/>
    <pc:docChg chg="undo custSel addSld delSld modSld">
      <pc:chgData name="Aseel Shihab" userId="f97299445871cdaa" providerId="LiveId" clId="{C1F4DC1D-E4E5-43EB-8FFB-CDB0E939BF27}" dt="2026-03-29T14:45:48.240" v="494" actId="1076"/>
      <pc:docMkLst>
        <pc:docMk/>
      </pc:docMkLst>
      <pc:sldChg chg="delSp modSp mod">
        <pc:chgData name="Aseel Shihab" userId="f97299445871cdaa" providerId="LiveId" clId="{C1F4DC1D-E4E5-43EB-8FFB-CDB0E939BF27}" dt="2026-03-29T14:45:48.240" v="494" actId="1076"/>
        <pc:sldMkLst>
          <pc:docMk/>
          <pc:sldMk cId="0" sldId="256"/>
        </pc:sldMkLst>
        <pc:spChg chg="del">
          <ac:chgData name="Aseel Shihab" userId="f97299445871cdaa" providerId="LiveId" clId="{C1F4DC1D-E4E5-43EB-8FFB-CDB0E939BF27}" dt="2026-03-29T14:44:34.916" v="461" actId="478"/>
          <ac:spMkLst>
            <pc:docMk/>
            <pc:sldMk cId="0" sldId="256"/>
            <ac:spMk id="96" creationId="{00000000-0000-0000-0000-000000000000}"/>
          </ac:spMkLst>
        </pc:spChg>
        <pc:spChg chg="mod">
          <ac:chgData name="Aseel Shihab" userId="f97299445871cdaa" providerId="LiveId" clId="{C1F4DC1D-E4E5-43EB-8FFB-CDB0E939BF27}" dt="2026-03-29T14:45:04.806" v="469" actId="208"/>
          <ac:spMkLst>
            <pc:docMk/>
            <pc:sldMk cId="0" sldId="256"/>
            <ac:spMk id="97" creationId="{00000000-0000-0000-0000-000000000000}"/>
          </ac:spMkLst>
        </pc:spChg>
        <pc:spChg chg="del mod">
          <ac:chgData name="Aseel Shihab" userId="f97299445871cdaa" providerId="LiveId" clId="{C1F4DC1D-E4E5-43EB-8FFB-CDB0E939BF27}" dt="2026-03-29T14:45:35.349" v="490" actId="478"/>
          <ac:spMkLst>
            <pc:docMk/>
            <pc:sldMk cId="0" sldId="256"/>
            <ac:spMk id="98" creationId="{00000000-0000-0000-0000-000000000000}"/>
          </ac:spMkLst>
        </pc:spChg>
        <pc:spChg chg="mod">
          <ac:chgData name="Aseel Shihab" userId="f97299445871cdaa" providerId="LiveId" clId="{C1F4DC1D-E4E5-43EB-8FFB-CDB0E939BF27}" dt="2026-03-29T14:45:48.240" v="494" actId="1076"/>
          <ac:spMkLst>
            <pc:docMk/>
            <pc:sldMk cId="0" sldId="256"/>
            <ac:spMk id="99" creationId="{00000000-0000-0000-0000-000000000000}"/>
          </ac:spMkLst>
        </pc:spChg>
      </pc:sldChg>
      <pc:sldChg chg="modSp new mod">
        <pc:chgData name="Aseel Shihab" userId="f97299445871cdaa" providerId="LiveId" clId="{C1F4DC1D-E4E5-43EB-8FFB-CDB0E939BF27}" dt="2026-03-23T16:48:13.877" v="131" actId="20577"/>
        <pc:sldMkLst>
          <pc:docMk/>
          <pc:sldMk cId="1230596611" sldId="257"/>
        </pc:sldMkLst>
        <pc:spChg chg="mod">
          <ac:chgData name="Aseel Shihab" userId="f97299445871cdaa" providerId="LiveId" clId="{C1F4DC1D-E4E5-43EB-8FFB-CDB0E939BF27}" dt="2026-03-23T16:46:27.810" v="92" actId="20577"/>
          <ac:spMkLst>
            <pc:docMk/>
            <pc:sldMk cId="1230596611" sldId="257"/>
            <ac:spMk id="2" creationId="{C8756DAE-31EE-C248-9947-BB81CD9AE2B0}"/>
          </ac:spMkLst>
        </pc:spChg>
        <pc:spChg chg="mod">
          <ac:chgData name="Aseel Shihab" userId="f97299445871cdaa" providerId="LiveId" clId="{C1F4DC1D-E4E5-43EB-8FFB-CDB0E939BF27}" dt="2026-03-23T16:48:13.877" v="131" actId="20577"/>
          <ac:spMkLst>
            <pc:docMk/>
            <pc:sldMk cId="1230596611" sldId="257"/>
            <ac:spMk id="3" creationId="{0C09D284-1053-879A-E955-0287968F15DE}"/>
          </ac:spMkLst>
        </pc:spChg>
      </pc:sldChg>
      <pc:sldChg chg="addSp modSp new mod">
        <pc:chgData name="Aseel Shihab" userId="f97299445871cdaa" providerId="LiveId" clId="{C1F4DC1D-E4E5-43EB-8FFB-CDB0E939BF27}" dt="2026-03-23T16:53:23.452" v="142" actId="14100"/>
        <pc:sldMkLst>
          <pc:docMk/>
          <pc:sldMk cId="1751137589" sldId="258"/>
        </pc:sldMkLst>
        <pc:picChg chg="add mod">
          <ac:chgData name="Aseel Shihab" userId="f97299445871cdaa" providerId="LiveId" clId="{C1F4DC1D-E4E5-43EB-8FFB-CDB0E939BF27}" dt="2026-03-23T16:53:23.452" v="142" actId="14100"/>
          <ac:picMkLst>
            <pc:docMk/>
            <pc:sldMk cId="1751137589" sldId="258"/>
            <ac:picMk id="3" creationId="{559D88F2-5E1C-4669-24BB-97741B268677}"/>
          </ac:picMkLst>
        </pc:picChg>
      </pc:sldChg>
      <pc:sldChg chg="modSp new mod">
        <pc:chgData name="Aseel Shihab" userId="f97299445871cdaa" providerId="LiveId" clId="{C1F4DC1D-E4E5-43EB-8FFB-CDB0E939BF27}" dt="2026-03-23T16:55:19.181" v="192" actId="5793"/>
        <pc:sldMkLst>
          <pc:docMk/>
          <pc:sldMk cId="1596715677" sldId="259"/>
        </pc:sldMkLst>
        <pc:spChg chg="mod">
          <ac:chgData name="Aseel Shihab" userId="f97299445871cdaa" providerId="LiveId" clId="{C1F4DC1D-E4E5-43EB-8FFB-CDB0E939BF27}" dt="2026-03-23T16:54:15.994" v="186" actId="20577"/>
          <ac:spMkLst>
            <pc:docMk/>
            <pc:sldMk cId="1596715677" sldId="259"/>
            <ac:spMk id="2" creationId="{12F84BAC-BC0C-78BF-9692-F413736744D7}"/>
          </ac:spMkLst>
        </pc:spChg>
        <pc:spChg chg="mod">
          <ac:chgData name="Aseel Shihab" userId="f97299445871cdaa" providerId="LiveId" clId="{C1F4DC1D-E4E5-43EB-8FFB-CDB0E939BF27}" dt="2026-03-23T16:55:19.181" v="192" actId="5793"/>
          <ac:spMkLst>
            <pc:docMk/>
            <pc:sldMk cId="1596715677" sldId="259"/>
            <ac:spMk id="3" creationId="{AB485D23-B165-7060-E460-6DE01798D6B0}"/>
          </ac:spMkLst>
        </pc:spChg>
      </pc:sldChg>
      <pc:sldChg chg="addSp delSp modSp new mod">
        <pc:chgData name="Aseel Shihab" userId="f97299445871cdaa" providerId="LiveId" clId="{C1F4DC1D-E4E5-43EB-8FFB-CDB0E939BF27}" dt="2026-03-26T21:16:17.363" v="460" actId="20577"/>
        <pc:sldMkLst>
          <pc:docMk/>
          <pc:sldMk cId="3160272321" sldId="260"/>
        </pc:sldMkLst>
        <pc:spChg chg="mod">
          <ac:chgData name="Aseel Shihab" userId="f97299445871cdaa" providerId="LiveId" clId="{C1F4DC1D-E4E5-43EB-8FFB-CDB0E939BF27}" dt="2026-03-26T21:16:17.363" v="460" actId="20577"/>
          <ac:spMkLst>
            <pc:docMk/>
            <pc:sldMk cId="3160272321" sldId="260"/>
            <ac:spMk id="2" creationId="{9664E21C-4F50-097F-F548-052E749F4377}"/>
          </ac:spMkLst>
        </pc:spChg>
        <pc:spChg chg="mod">
          <ac:chgData name="Aseel Shihab" userId="f97299445871cdaa" providerId="LiveId" clId="{C1F4DC1D-E4E5-43EB-8FFB-CDB0E939BF27}" dt="2026-03-23T17:03:27.586" v="263"/>
          <ac:spMkLst>
            <pc:docMk/>
            <pc:sldMk cId="3160272321" sldId="260"/>
            <ac:spMk id="3" creationId="{BE09FBB7-ED95-8AC4-0D7E-76B88B090854}"/>
          </ac:spMkLst>
        </pc:spChg>
      </pc:sldChg>
      <pc:sldChg chg="addSp modSp new mod">
        <pc:chgData name="Aseel Shihab" userId="f97299445871cdaa" providerId="LiveId" clId="{C1F4DC1D-E4E5-43EB-8FFB-CDB0E939BF27}" dt="2026-03-26T21:16:12.015" v="458" actId="20577"/>
        <pc:sldMkLst>
          <pc:docMk/>
          <pc:sldMk cId="4061864415" sldId="261"/>
        </pc:sldMkLst>
        <pc:spChg chg="mod">
          <ac:chgData name="Aseel Shihab" userId="f97299445871cdaa" providerId="LiveId" clId="{C1F4DC1D-E4E5-43EB-8FFB-CDB0E939BF27}" dt="2026-03-26T21:16:12.015" v="458" actId="20577"/>
          <ac:spMkLst>
            <pc:docMk/>
            <pc:sldMk cId="4061864415" sldId="261"/>
            <ac:spMk id="2" creationId="{0E11534E-2DD7-1270-76BA-27E0086B3D32}"/>
          </ac:spMkLst>
        </pc:spChg>
        <pc:spChg chg="mod">
          <ac:chgData name="Aseel Shihab" userId="f97299445871cdaa" providerId="LiveId" clId="{C1F4DC1D-E4E5-43EB-8FFB-CDB0E939BF27}" dt="2026-03-23T17:06:14.030" v="299"/>
          <ac:spMkLst>
            <pc:docMk/>
            <pc:sldMk cId="4061864415" sldId="261"/>
            <ac:spMk id="3" creationId="{4EE6D728-967C-2302-8A70-19BEA22B3925}"/>
          </ac:spMkLst>
        </pc:spChg>
      </pc:sldChg>
      <pc:sldChg chg="modSp new mod">
        <pc:chgData name="Aseel Shihab" userId="f97299445871cdaa" providerId="LiveId" clId="{C1F4DC1D-E4E5-43EB-8FFB-CDB0E939BF27}" dt="2026-03-26T21:15:30.634" v="434" actId="2711"/>
        <pc:sldMkLst>
          <pc:docMk/>
          <pc:sldMk cId="2694884386" sldId="263"/>
        </pc:sldMkLst>
        <pc:spChg chg="mod">
          <ac:chgData name="Aseel Shihab" userId="f97299445871cdaa" providerId="LiveId" clId="{C1F4DC1D-E4E5-43EB-8FFB-CDB0E939BF27}" dt="2026-03-23T17:09:07.278" v="328" actId="5793"/>
          <ac:spMkLst>
            <pc:docMk/>
            <pc:sldMk cId="2694884386" sldId="263"/>
            <ac:spMk id="2" creationId="{ED12B663-4E02-FA32-BC5D-FC88BC05BB47}"/>
          </ac:spMkLst>
        </pc:spChg>
        <pc:spChg chg="mod">
          <ac:chgData name="Aseel Shihab" userId="f97299445871cdaa" providerId="LiveId" clId="{C1F4DC1D-E4E5-43EB-8FFB-CDB0E939BF27}" dt="2026-03-26T21:15:30.634" v="434" actId="2711"/>
          <ac:spMkLst>
            <pc:docMk/>
            <pc:sldMk cId="2694884386" sldId="263"/>
            <ac:spMk id="3" creationId="{FF156A35-ADF7-A197-EB53-F5821FD057F5}"/>
          </ac:spMkLst>
        </pc:spChg>
      </pc:sldChg>
      <pc:sldChg chg="modSp new mod">
        <pc:chgData name="Aseel Shihab" userId="f97299445871cdaa" providerId="LiveId" clId="{C1F4DC1D-E4E5-43EB-8FFB-CDB0E939BF27}" dt="2026-03-26T21:16:07.369" v="456" actId="20577"/>
        <pc:sldMkLst>
          <pc:docMk/>
          <pc:sldMk cId="1911639268" sldId="264"/>
        </pc:sldMkLst>
        <pc:spChg chg="mod">
          <ac:chgData name="Aseel Shihab" userId="f97299445871cdaa" providerId="LiveId" clId="{C1F4DC1D-E4E5-43EB-8FFB-CDB0E939BF27}" dt="2026-03-26T21:16:07.369" v="456" actId="20577"/>
          <ac:spMkLst>
            <pc:docMk/>
            <pc:sldMk cId="1911639268" sldId="264"/>
            <ac:spMk id="2" creationId="{EB4E6F7D-69BE-82C1-C1EC-84DD96A1078C}"/>
          </ac:spMkLst>
        </pc:spChg>
        <pc:spChg chg="mod">
          <ac:chgData name="Aseel Shihab" userId="f97299445871cdaa" providerId="LiveId" clId="{C1F4DC1D-E4E5-43EB-8FFB-CDB0E939BF27}" dt="2026-03-26T21:10:04.360" v="373" actId="20577"/>
          <ac:spMkLst>
            <pc:docMk/>
            <pc:sldMk cId="1911639268" sldId="264"/>
            <ac:spMk id="3" creationId="{17F61E35-7103-5545-613E-9C306851F351}"/>
          </ac:spMkLst>
        </pc:spChg>
      </pc:sldChg>
      <pc:sldChg chg="modSp new mod">
        <pc:chgData name="Aseel Shihab" userId="f97299445871cdaa" providerId="LiveId" clId="{C1F4DC1D-E4E5-43EB-8FFB-CDB0E939BF27}" dt="2026-03-26T21:15:58.024" v="452" actId="20577"/>
        <pc:sldMkLst>
          <pc:docMk/>
          <pc:sldMk cId="173060094" sldId="265"/>
        </pc:sldMkLst>
        <pc:spChg chg="mod">
          <ac:chgData name="Aseel Shihab" userId="f97299445871cdaa" providerId="LiveId" clId="{C1F4DC1D-E4E5-43EB-8FFB-CDB0E939BF27}" dt="2026-03-26T21:15:58.024" v="452" actId="20577"/>
          <ac:spMkLst>
            <pc:docMk/>
            <pc:sldMk cId="173060094" sldId="265"/>
            <ac:spMk id="2" creationId="{BA0898E3-5076-D19D-4DA6-EE894113C52A}"/>
          </ac:spMkLst>
        </pc:spChg>
        <pc:spChg chg="mod">
          <ac:chgData name="Aseel Shihab" userId="f97299445871cdaa" providerId="LiveId" clId="{C1F4DC1D-E4E5-43EB-8FFB-CDB0E939BF27}" dt="2026-03-26T21:12:59.146" v="409" actId="5793"/>
          <ac:spMkLst>
            <pc:docMk/>
            <pc:sldMk cId="173060094" sldId="265"/>
            <ac:spMk id="3" creationId="{ABCEA509-6C2D-0429-328F-923A961F8D5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3389/fphar.2024.1491249" TargetMode="External"/><Relationship Id="rId7" Type="http://schemas.openxmlformats.org/officeDocument/2006/relationships/hyperlink" Target="https://doi.org/10.1016/j.jep.2023.117145" TargetMode="External"/><Relationship Id="rId2" Type="http://schemas.openxmlformats.org/officeDocument/2006/relationships/hyperlink" Target="https://doi.org/10.3390/ijms23231511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i.org/10.1111/liv.15814" TargetMode="External"/><Relationship Id="rId5" Type="http://schemas.openxmlformats.org/officeDocument/2006/relationships/hyperlink" Target="https://pmc.ncbi.nlm.nih.gov/articles/PMC8654519/" TargetMode="External"/><Relationship Id="rId4" Type="http://schemas.openxmlformats.org/officeDocument/2006/relationships/hyperlink" Target="https://doi.org/10.3390/molecules2511254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4" descr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189" y="179013"/>
            <a:ext cx="1658673" cy="1681086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</p:spPr>
      </p:pic>
      <p:pic>
        <p:nvPicPr>
          <p:cNvPr id="95" name="Picture 5" descr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02652" y="219456"/>
            <a:ext cx="1607345" cy="1600201"/>
          </a:xfrm>
          <a:prstGeom prst="rect">
            <a:avLst/>
          </a:prstGeom>
          <a:ln w="12700">
            <a:solidFill>
              <a:srgbClr val="000000"/>
            </a:solidFill>
            <a:miter lim="400000"/>
          </a:ln>
        </p:spPr>
      </p:pic>
      <p:sp>
        <p:nvSpPr>
          <p:cNvPr id="97" name="TextBox 7"/>
          <p:cNvSpPr txBox="1"/>
          <p:nvPr/>
        </p:nvSpPr>
        <p:spPr>
          <a:xfrm>
            <a:off x="2671572" y="1857669"/>
            <a:ext cx="6848856" cy="144655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 rtl="1">
              <a:defRPr sz="2300" b="1"/>
            </a:lvl1pPr>
          </a:lstStyle>
          <a:p>
            <a:r>
              <a:rPr lang="en-US" sz="4400" dirty="0"/>
              <a:t>Methotrexate induced hepatotoxicity</a:t>
            </a:r>
            <a:endParaRPr sz="4400" dirty="0"/>
          </a:p>
        </p:txBody>
      </p:sp>
      <p:sp>
        <p:nvSpPr>
          <p:cNvPr id="99" name="TextBox 9"/>
          <p:cNvSpPr txBox="1"/>
          <p:nvPr/>
        </p:nvSpPr>
        <p:spPr>
          <a:xfrm>
            <a:off x="2915885" y="4510344"/>
            <a:ext cx="5917834" cy="523220"/>
          </a:xfrm>
          <a:prstGeom prst="rect">
            <a:avLst/>
          </a:prstGeom>
          <a:solidFill>
            <a:srgbClr val="FFFFFF"/>
          </a:solidFill>
          <a:ln w="12700">
            <a:solidFill>
              <a:schemeClr val="bg1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 algn="ctr" rtl="1">
              <a:defRPr sz="1900" b="1"/>
            </a:lvl1pPr>
          </a:lstStyle>
          <a:p>
            <a:r>
              <a:rPr lang="en-US" sz="2800" dirty="0"/>
              <a:t>By:  Aseel Shihab Hamad</a:t>
            </a:r>
            <a:endParaRPr sz="28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56DAE-31EE-C248-9947-BB81CD9AE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Methotrexate (MTX)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09D284-1053-879A-E955-0287968F15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MTX is a folate analogue that competitively inhibits </a:t>
            </a:r>
            <a:r>
              <a:rPr lang="en-US" b="1" dirty="0"/>
              <a:t>Dihydrofolate Reductase (DHFR)</a:t>
            </a:r>
            <a:r>
              <a:rPr lang="en-US" dirty="0"/>
              <a:t>, halting the conversion of dihydrofolate to tetrahydrofolate </a:t>
            </a:r>
            <a:r>
              <a:rPr lang="en-US" b="1" dirty="0"/>
              <a:t>[1, 2]</a:t>
            </a:r>
            <a:r>
              <a:rPr lang="en-US" dirty="0"/>
              <a:t>.</a:t>
            </a:r>
          </a:p>
          <a:p>
            <a:r>
              <a:rPr lang="en-US" dirty="0"/>
              <a:t>By depleting tetrahydrofolate, MTX arrests the </a:t>
            </a:r>
            <a:r>
              <a:rPr lang="en-US" i="1" dirty="0"/>
              <a:t>de novo</a:t>
            </a:r>
            <a:r>
              <a:rPr lang="en-US" dirty="0"/>
              <a:t> synthesis of thymidylate and purines, thereby inhibiting DNA synthesis and cellular proliferation </a:t>
            </a:r>
            <a:r>
              <a:rPr lang="en-US" b="1" dirty="0"/>
              <a:t>[1].</a:t>
            </a:r>
          </a:p>
          <a:p>
            <a:r>
              <a:rPr lang="en-US" dirty="0"/>
              <a:t>it is an essential drug for Rheumatoid Arthritis, psoriasis and osteosarcoma yet it acts as a persistent metabolic stressor in the liver </a:t>
            </a:r>
            <a:r>
              <a:rPr lang="en-US" b="1" dirty="0"/>
              <a:t>[2]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059661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59D88F2-5E1C-4669-24BB-97741B2686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143" y="367392"/>
            <a:ext cx="10287000" cy="6123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13758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84BAC-BC0C-78BF-9692-F41373674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Molecular pathogenesis: oxidative stress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485D23-B165-7060-E460-6DE01798D6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MTX inhibits NADPH-dependent dehydrogenase, causing a severe reduction in </a:t>
            </a:r>
            <a:r>
              <a:rPr lang="en-US" b="1" dirty="0"/>
              <a:t>Reduced Glutathione (GSH)</a:t>
            </a:r>
            <a:r>
              <a:rPr lang="en-US" dirty="0"/>
              <a:t> pools within hepatocytes </a:t>
            </a:r>
            <a:r>
              <a:rPr lang="en-US" b="1" dirty="0"/>
              <a:t>[1, 2]</a:t>
            </a:r>
            <a:r>
              <a:rPr lang="en-US" dirty="0"/>
              <a:t>.</a:t>
            </a:r>
          </a:p>
          <a:p>
            <a:r>
              <a:rPr lang="en-US" dirty="0"/>
              <a:t>This loss of antioxidant defense allows for the accumulation of </a:t>
            </a:r>
            <a:r>
              <a:rPr lang="en-US" b="1" dirty="0"/>
              <a:t>Reactive Oxygen Species (ROS)</a:t>
            </a:r>
            <a:r>
              <a:rPr lang="en-US" dirty="0"/>
              <a:t>, which attack the lipid bilayer of hepatic cell membranes </a:t>
            </a:r>
            <a:r>
              <a:rPr lang="en-US" b="1" dirty="0"/>
              <a:t>[1, 3]</a:t>
            </a:r>
            <a:r>
              <a:rPr lang="en-US" dirty="0"/>
              <a:t>.</a:t>
            </a:r>
          </a:p>
          <a:p>
            <a:r>
              <a:rPr lang="en-US" dirty="0"/>
              <a:t>ROS-induced damage leads to mitochondrial membrane permeabilization, releasing </a:t>
            </a:r>
            <a:r>
              <a:rPr lang="en-US" b="1" dirty="0"/>
              <a:t>Cytochrome C</a:t>
            </a:r>
            <a:r>
              <a:rPr lang="en-US" dirty="0"/>
              <a:t> and activating the </a:t>
            </a:r>
            <a:r>
              <a:rPr lang="en-US" b="1" dirty="0"/>
              <a:t>Caspase-3/Caspase-9</a:t>
            </a:r>
            <a:r>
              <a:rPr lang="en-US" dirty="0"/>
              <a:t> apoptotic pathway </a:t>
            </a:r>
            <a:r>
              <a:rPr lang="en-US" b="1" dirty="0"/>
              <a:t>[2, 3]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71567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4E21C-4F50-097F-F548-052E749F4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Molecular pathogenesis: fibrosis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9FBB7-ED95-8AC4-0D7E-76B88B0908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MTX inhibits the enzyme </a:t>
            </a:r>
            <a:r>
              <a:rPr lang="en-US" b="1" dirty="0"/>
              <a:t>5-Aminoimidazole-4-carboxamide Ribonucleotide (AICAR) </a:t>
            </a:r>
            <a:r>
              <a:rPr lang="en-US" b="1" dirty="0" err="1"/>
              <a:t>Transformylase</a:t>
            </a:r>
            <a:r>
              <a:rPr lang="en-US" dirty="0"/>
              <a:t>.</a:t>
            </a:r>
          </a:p>
          <a:p>
            <a:r>
              <a:rPr lang="en-US" dirty="0"/>
              <a:t>This inhibition leads to the intracellular accumulation of </a:t>
            </a:r>
            <a:r>
              <a:rPr lang="en-US" b="1" dirty="0"/>
              <a:t>AICAR</a:t>
            </a:r>
            <a:r>
              <a:rPr lang="en-US" dirty="0"/>
              <a:t>, which subsequently increases the release of </a:t>
            </a:r>
            <a:r>
              <a:rPr lang="en-US" b="1" dirty="0"/>
              <a:t>Adenosine</a:t>
            </a:r>
            <a:r>
              <a:rPr lang="en-US" dirty="0"/>
              <a:t> into the extracellular space [1, 2].</a:t>
            </a:r>
          </a:p>
          <a:p>
            <a:r>
              <a:rPr lang="en-US" dirty="0"/>
              <a:t>Extracellular Adenosine binds to </a:t>
            </a:r>
            <a:r>
              <a:rPr lang="en-US" b="1" dirty="0"/>
              <a:t>A2A G-protein-coupled receptors</a:t>
            </a:r>
            <a:r>
              <a:rPr lang="en-US" dirty="0"/>
              <a:t> located on the surface of </a:t>
            </a:r>
            <a:r>
              <a:rPr lang="en-US" b="1" dirty="0"/>
              <a:t>Hepatic Stellate Cells (HSCs)</a:t>
            </a:r>
            <a:r>
              <a:rPr lang="en-US" dirty="0"/>
              <a:t>.</a:t>
            </a:r>
          </a:p>
          <a:p>
            <a:r>
              <a:rPr lang="en-US" dirty="0"/>
              <a:t>While this adenosine signaling is anti-inflammatory in the joints, it is </a:t>
            </a:r>
            <a:r>
              <a:rPr lang="en-US" b="1" dirty="0"/>
              <a:t>profibrotic</a:t>
            </a:r>
            <a:r>
              <a:rPr lang="en-US" dirty="0"/>
              <a:t> in the liver [1, 2, 4].</a:t>
            </a:r>
          </a:p>
        </p:txBody>
      </p:sp>
    </p:spTree>
    <p:extLst>
      <p:ext uri="{BB962C8B-B14F-4D97-AF65-F5344CB8AC3E}">
        <p14:creationId xmlns:p14="http://schemas.microsoft.com/office/powerpoint/2010/main" val="316027232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1534E-2DD7-1270-76BA-27E0086B3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Molecular pathogenesis: fibrosis cont.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E6D728-967C-2302-8A70-19BEA22B39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binding activates quiescent HSCs, transforming them into </a:t>
            </a:r>
            <a:r>
              <a:rPr lang="en-US" b="1" dirty="0"/>
              <a:t>Myofibroblasts</a:t>
            </a:r>
            <a:r>
              <a:rPr lang="en-US" dirty="0"/>
              <a:t>.</a:t>
            </a:r>
          </a:p>
          <a:p>
            <a:r>
              <a:rPr lang="en-US" dirty="0"/>
              <a:t>These myofibroblasts are characterized by the expression of α-Smooth Muscle Actin (</a:t>
            </a:r>
            <a:r>
              <a:rPr lang="el-GR" dirty="0"/>
              <a:t>α</a:t>
            </a:r>
            <a:r>
              <a:rPr lang="en-US" dirty="0"/>
              <a:t>-SMA), a protein that gives the cells contractile properties [2].</a:t>
            </a:r>
          </a:p>
          <a:p>
            <a:r>
              <a:rPr lang="en-US" dirty="0"/>
              <a:t>The activated myofibroblasts secrete excessive amounts of </a:t>
            </a:r>
            <a:r>
              <a:rPr lang="en-US" b="1" dirty="0"/>
              <a:t>Type I Collagen</a:t>
            </a:r>
            <a:r>
              <a:rPr lang="en-US" dirty="0"/>
              <a:t>, the primary structural protein in scar tissue.</a:t>
            </a:r>
          </a:p>
          <a:p>
            <a:r>
              <a:rPr lang="en-US" dirty="0"/>
              <a:t>Over time, this collagen deposition replaces healthy hepatocytes, leading to </a:t>
            </a:r>
            <a:r>
              <a:rPr lang="en-US" b="1" dirty="0"/>
              <a:t>Perisinusoidal Fibrosis</a:t>
            </a:r>
            <a:r>
              <a:rPr lang="en-US" dirty="0"/>
              <a:t> and eventual cirrhosis [2, 4].</a:t>
            </a:r>
          </a:p>
        </p:txBody>
      </p:sp>
    </p:spTree>
    <p:extLst>
      <p:ext uri="{BB962C8B-B14F-4D97-AF65-F5344CB8AC3E}">
        <p14:creationId xmlns:p14="http://schemas.microsoft.com/office/powerpoint/2010/main" val="406186441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6F7D-69BE-82C1-C1EC-84DD96A10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STING-induced ferroptosis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F61E35-7103-5545-613E-9C306851F3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Recent evidence identifies </a:t>
            </a:r>
            <a:r>
              <a:rPr lang="en-US" b="1" dirty="0"/>
              <a:t>Ferroptosis </a:t>
            </a:r>
            <a:r>
              <a:rPr lang="en-US" dirty="0"/>
              <a:t>an iron-dependent, lipid peroxidation-driven cell death, as a key driver of MTX injury </a:t>
            </a:r>
            <a:r>
              <a:rPr lang="en-US" b="1" dirty="0"/>
              <a:t>[2, 5]</a:t>
            </a:r>
            <a:r>
              <a:rPr lang="en-US" dirty="0"/>
              <a:t>.</a:t>
            </a:r>
          </a:p>
          <a:p>
            <a:r>
              <a:rPr lang="en-US" dirty="0"/>
              <a:t>MTX-induced mitochondrial DNA (mtDNA) leakage activates the </a:t>
            </a:r>
            <a:r>
              <a:rPr lang="en-US" b="1" dirty="0" err="1"/>
              <a:t>cGAS</a:t>
            </a:r>
            <a:r>
              <a:rPr lang="en-US" b="1" dirty="0"/>
              <a:t>-STING</a:t>
            </a:r>
            <a:r>
              <a:rPr lang="en-US" dirty="0"/>
              <a:t> (Stimulator of Interferon Genes) pathway </a:t>
            </a:r>
            <a:r>
              <a:rPr lang="en-US" b="1" dirty="0"/>
              <a:t>[5]</a:t>
            </a:r>
            <a:r>
              <a:rPr lang="en-US" dirty="0"/>
              <a:t>.</a:t>
            </a:r>
          </a:p>
          <a:p>
            <a:r>
              <a:rPr lang="en-US" dirty="0"/>
              <a:t>STING activation facilitates the degradation of </a:t>
            </a:r>
            <a:r>
              <a:rPr lang="en-US" b="1" dirty="0"/>
              <a:t>GPX4</a:t>
            </a:r>
            <a:r>
              <a:rPr lang="en-US" dirty="0"/>
              <a:t> (the inhibitor of ferroptosis), leading to lethal accumulation of lipid hydroperoxides </a:t>
            </a:r>
            <a:r>
              <a:rPr lang="en-US" b="1" dirty="0"/>
              <a:t>[5, 6]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63926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898E3-5076-D19D-4DA6-EE894113C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Guggulsterone</a:t>
            </a:r>
            <a:r>
              <a:rPr lang="en-US" b="1" dirty="0"/>
              <a:t> as a protective agent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CEA509-6C2D-0429-328F-923A961F8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199" y="1825625"/>
            <a:ext cx="10722429" cy="4351338"/>
          </a:xfrm>
        </p:spPr>
        <p:txBody>
          <a:bodyPr/>
          <a:lstStyle/>
          <a:p>
            <a:r>
              <a:rPr lang="en-US" b="1" dirty="0" err="1"/>
              <a:t>Guggulsterone</a:t>
            </a:r>
            <a:r>
              <a:rPr lang="en-US" b="1" dirty="0"/>
              <a:t> (GS) is</a:t>
            </a:r>
            <a:r>
              <a:rPr lang="en-US" dirty="0"/>
              <a:t> a bioactive </a:t>
            </a:r>
            <a:r>
              <a:rPr lang="en-US" dirty="0" err="1"/>
              <a:t>phytosteroid</a:t>
            </a:r>
            <a:r>
              <a:rPr lang="en-US" dirty="0"/>
              <a:t>, and a potential inhibitor of this pathological axis.</a:t>
            </a:r>
          </a:p>
          <a:p>
            <a:r>
              <a:rPr lang="en-US" dirty="0" err="1"/>
              <a:t>Guggulsterone</a:t>
            </a:r>
            <a:r>
              <a:rPr lang="en-US" dirty="0"/>
              <a:t> mitigates hepatotoxicity by: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Inhibiting the STING Axis:</a:t>
            </a:r>
            <a:r>
              <a:rPr lang="en-US" dirty="0"/>
              <a:t> Suppressing the inflammatory cascade and downstream pro-</a:t>
            </a:r>
            <a:r>
              <a:rPr lang="en-US" dirty="0" err="1"/>
              <a:t>ferroptotic</a:t>
            </a:r>
            <a:r>
              <a:rPr lang="en-US" dirty="0"/>
              <a:t> signaling </a:t>
            </a:r>
            <a:r>
              <a:rPr lang="en-US" b="1" dirty="0"/>
              <a:t>[6]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Rescuing GPX4 Expression:</a:t>
            </a:r>
            <a:r>
              <a:rPr lang="en-US" dirty="0"/>
              <a:t> Directly preventing iron-dependent cell death by maintaining the cell’s antioxidant capacity </a:t>
            </a:r>
            <a:r>
              <a:rPr lang="en-US" b="1" dirty="0"/>
              <a:t>[6]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6009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2B663-4E02-FA32-BC5D-FC88BC05BB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156A35-ADF7-A197-EB53-F5821FD057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Schmidt, S. et al. (2022).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"Methotrexate-Induced Liver Injury Is Associated with Oxidative Stress, Impaired Mitochondrial Respiration, and Endoplasmic Reticulum Stress In Vitro."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Journal of Molecular Sciences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23(23), 15116.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https://doi.org/10.3390/ijms232315116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Mahmoud, N. M. et al. (2024).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"Nitazoxanide mitigates methotrexate hepatotoxicity in rats: role in inhibiting apoptosis and regulating endoplasmic reticulum stress."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Frontiers in Pharmacology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15, 1491249.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https://doi.org/10.3389/fphar.2024.1491249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 Kury, L. T. et al. (2020).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"Ginkgo biloba Extract Protects against Methotrexate-Induced Hepatotoxicity by Attenuating Oxidative Stress, Inflammation and Apoptosis."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Molecules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25(11), 2540.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https://doi.org/10.3390/molecules25112540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Tomaszewski, M. et al. (2021).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"Hepatic steatosis as measured by the computed attenuation parameter predicts fibrosis in long-term methotrexate use."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Canadian Liver Journal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4(4), 370–380.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https://pmc.ncbi.nlm.nih.gov/articles/PMC8654519/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Zhang, Y. et al. (2024).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Ferritinophagy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-mediated ferroptosis facilitates methotrexate-induced hepatotoxicity."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Liver International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44(3). 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https://doi.org/10.1111/liv.15814</a:t>
            </a:r>
            <a:endParaRPr lang="en-US" sz="18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Lv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H. et al. (2024).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Guggulsterone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attenuates liver injury by inhibiting inflammation and ferroptosis via the STING/GPX4 axis."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Ethnopharmacology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319, 117145. </a:t>
            </a:r>
            <a:r>
              <a:rPr lang="en-US" sz="1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https://doi.org/10.1016/j.jep.2023.117145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  <a:p>
            <a:pPr marL="342900" indent="-342900">
              <a:buFont typeface="+mj-lt"/>
              <a:buAutoNum type="arabicPeriod"/>
            </a:pPr>
            <a:endParaRPr lang="en-US" sz="1800" dirty="0"/>
          </a:p>
          <a:p>
            <a:pPr marL="514350" indent="-514350">
              <a:buFont typeface="+mj-lt"/>
              <a:buAutoNum type="arabicPeriod"/>
            </a:pPr>
            <a:endParaRPr lang="en-US" sz="1800" dirty="0"/>
          </a:p>
          <a:p>
            <a:pPr marL="514350" indent="-514350">
              <a:buFont typeface="+mj-lt"/>
              <a:buAutoNum type="arabicPeriod"/>
            </a:pPr>
            <a:endParaRPr lang="en-US" sz="1800" dirty="0"/>
          </a:p>
          <a:p>
            <a:pPr marL="514350" indent="-514350">
              <a:buFont typeface="+mj-lt"/>
              <a:buAutoNum type="arabicPeriod"/>
            </a:pPr>
            <a:endParaRPr lang="en-US" sz="1800" dirty="0"/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69488438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750</Words>
  <Application>Microsoft Office PowerPoint</Application>
  <PresentationFormat>Widescreen</PresentationFormat>
  <Paragraphs>41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What is Methotrexate (MTX)</vt:lpstr>
      <vt:lpstr>PowerPoint Presentation</vt:lpstr>
      <vt:lpstr>Molecular pathogenesis: oxidative stress</vt:lpstr>
      <vt:lpstr>Molecular pathogenesis: fibrosis</vt:lpstr>
      <vt:lpstr>Molecular pathogenesis: fibrosis cont.</vt:lpstr>
      <vt:lpstr>STING-induced ferroptosis </vt:lpstr>
      <vt:lpstr>Guggulsterone as a protective agent </vt:lpstr>
      <vt:lpstr>References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Aseel Shihab</cp:lastModifiedBy>
  <cp:revision>1</cp:revision>
  <dcterms:modified xsi:type="dcterms:W3CDTF">2026-03-29T14:45:50Z</dcterms:modified>
</cp:coreProperties>
</file>