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58" r:id="rId6"/>
    <p:sldId id="261" r:id="rId7"/>
    <p:sldId id="264" r:id="rId8"/>
    <p:sldId id="263" r:id="rId9"/>
    <p:sldId id="265" r:id="rId10"/>
    <p:sldId id="267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8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1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81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0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6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8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6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8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12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30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32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97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34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68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84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39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5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85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30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46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51196" y="2425525"/>
            <a:ext cx="9289605" cy="17312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4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Therapeutic Drug Monitoring of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
</a:t>
            </a:r>
            <a:r>
              <a:rPr kumimoji="0" sz="3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Mycophenolate Mofetil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in Kidney Transplant Recipients</a:t>
            </a:r>
            <a:endParaRPr kumimoji="0" sz="3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87" y="1887884"/>
            <a:ext cx="428625" cy="381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211311-EDAB-3E8F-22F2-9AA0AF30B29A}"/>
              </a:ext>
            </a:extLst>
          </p:cNvPr>
          <p:cNvSpPr txBox="1"/>
          <p:nvPr/>
        </p:nvSpPr>
        <p:spPr>
          <a:xfrm>
            <a:off x="4055183" y="4509743"/>
            <a:ext cx="4081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By : Pharmacist  Sarah Waheed </a:t>
            </a:r>
            <a:r>
              <a:rPr lang="en-US" dirty="0" err="1">
                <a:solidFill>
                  <a:schemeClr val="bg1"/>
                </a:solidFill>
              </a:rPr>
              <a:t>Mawlood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0501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8150" y="1271587"/>
            <a:ext cx="56007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Mycophenolate Mofetil (MMF)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150" y="1888727"/>
            <a:ext cx="7019132" cy="13242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MMF is an ester prodrug developed to enhance oral bioavailability. After ingestion, it is rapidly hydrolyzed in vivo to its active moiety,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Mycophenolic Acid (MPA)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975" y="3836157"/>
            <a:ext cx="56007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Mechanism of 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499" y="4352925"/>
            <a:ext cx="10809263" cy="862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MPA non-competitively inhibits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inosine monophosphate dehydrogenase (IMPDH)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, blocking the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de novo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 purine synthesis pathway required for T and B lymphocyte proliferation.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132" y="1084971"/>
            <a:ext cx="4163218" cy="28250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Mechanism &amp; Prodrug Bioactivation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232717-0B44-D9FE-196A-CDA13CA7AFE7}"/>
              </a:ext>
            </a:extLst>
          </p:cNvPr>
          <p:cNvSpPr txBox="1"/>
          <p:nvPr/>
        </p:nvSpPr>
        <p:spPr>
          <a:xfrm>
            <a:off x="657664" y="694564"/>
            <a:ext cx="8922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Pharmacokinetics &amp; Inter-Individual Variability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DE7D8-512A-53E3-F259-895152DA38C9}"/>
              </a:ext>
            </a:extLst>
          </p:cNvPr>
          <p:cNvSpPr txBox="1"/>
          <p:nvPr/>
        </p:nvSpPr>
        <p:spPr>
          <a:xfrm>
            <a:off x="657664" y="1434795"/>
            <a:ext cx="107793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Historically MMF is  administered using a fixed-dose "one-size-fits-all" strategy (e.g., 2 g/day).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Growing evidence highlights high inter-individual variability in MPA exposure, prompting the evaluation of Therapeutic Drug Monitoring (TDM).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8C3544-F6C4-76DE-E591-DF98F53D732B}"/>
              </a:ext>
            </a:extLst>
          </p:cNvPr>
          <p:cNvSpPr txBox="1"/>
          <p:nvPr/>
        </p:nvSpPr>
        <p:spPr>
          <a:xfrm>
            <a:off x="657664" y="3681564"/>
            <a:ext cx="1077936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At a standard fixed dose of 2 g/day MMF, patient MPA area-under-the-curve (AUC 0-12h exposure can vary drastically from 15 to 115 mg·h/L. </a:t>
            </a:r>
          </a:p>
        </p:txBody>
      </p:sp>
    </p:spTree>
    <p:extLst>
      <p:ext uri="{BB962C8B-B14F-4D97-AF65-F5344CB8AC3E}">
        <p14:creationId xmlns:p14="http://schemas.microsoft.com/office/powerpoint/2010/main" val="1743566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052636"/>
            <a:ext cx="4030228" cy="406680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052637"/>
            <a:ext cx="3492549" cy="3524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052637"/>
            <a:ext cx="3492549" cy="3524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347912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9150" y="3071812"/>
            <a:ext cx="3147112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Enterohepatic Circulation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4081" y="3519487"/>
            <a:ext cx="2997249" cy="20518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MPA is glucuronidated in the liver to 7-O-MPA-glucuronide (MPAG), excreted into bile, and converted back to MPA by gut bacteria—creating a secondary concentration peak at 6–12 hours.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347912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97449" y="3071812"/>
            <a:ext cx="3147112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Plasma Protein Binding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49" y="3519487"/>
            <a:ext cx="2997249" cy="20518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MPA is &gt;97% bound to plasma albumin. Renal impairment or hypoalbuminemia increases the pharmacologically active 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free MPA fraction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, raising risk of toxicity.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347912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75749" y="3071812"/>
            <a:ext cx="3147112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Drug-Drug Interactions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749" y="3519487"/>
            <a:ext cx="2997249" cy="17953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Cyclosporine inhibits biliary excretion of MPAG, lowering MPA levels by ~30–50%. Tacrolimus does not inhibit this transport, yielding higher relative MPA exposure.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2481262"/>
            <a:ext cx="266700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5087" y="2481262"/>
            <a:ext cx="238125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0049" y="2481262"/>
            <a:ext cx="304800" cy="2667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Pharmacokinetic Variability Drivers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B32144-9D48-8428-C143-5C1F84563F33}"/>
              </a:ext>
            </a:extLst>
          </p:cNvPr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/>
            <a:r>
              <a:rPr sz="2550" b="1" dirty="0">
                <a:solidFill>
                  <a:srgbClr val="0F172A"/>
                </a:solidFill>
                <a:latin typeface="Poppins"/>
              </a:rPr>
              <a:t>Target Metrics: AUC vs Trough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CB87028-F591-CC1E-030B-B752D12A77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9564272"/>
                  </p:ext>
                </p:extLst>
              </p:nvPr>
            </p:nvGraphicFramePr>
            <p:xfrm>
              <a:off x="571500" y="1104576"/>
              <a:ext cx="10893669" cy="545096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631223">
                      <a:extLst>
                        <a:ext uri="{9D8B030D-6E8A-4147-A177-3AD203B41FA5}">
                          <a16:colId xmlns:a16="http://schemas.microsoft.com/office/drawing/2014/main" val="3497255647"/>
                        </a:ext>
                      </a:extLst>
                    </a:gridCol>
                    <a:gridCol w="3631223">
                      <a:extLst>
                        <a:ext uri="{9D8B030D-6E8A-4147-A177-3AD203B41FA5}">
                          <a16:colId xmlns:a16="http://schemas.microsoft.com/office/drawing/2014/main" val="4179819449"/>
                        </a:ext>
                      </a:extLst>
                    </a:gridCol>
                    <a:gridCol w="3631223">
                      <a:extLst>
                        <a:ext uri="{9D8B030D-6E8A-4147-A177-3AD203B41FA5}">
                          <a16:colId xmlns:a16="http://schemas.microsoft.com/office/drawing/2014/main" val="995864735"/>
                        </a:ext>
                      </a:extLst>
                    </a:gridCol>
                  </a:tblGrid>
                  <a:tr h="397462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Monitoring Metric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Target Range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Clinical Significance &amp; Notes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3414613015"/>
                      </a:ext>
                    </a:extLst>
                  </a:tr>
                  <a:tr h="1337808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MPA AUC (</a:t>
                          </a:r>
                          <a14:m>
                            <m:oMath xmlns:m="http://schemas.openxmlformats.org/officeDocument/2006/math">
                              <m:r>
                                <a:rPr lang="en-US" sz="1600" smtClean="0"/>
                                <m:t>𝐴𝑈</m:t>
                              </m:r>
                              <m:sSub>
                                <m:sSubPr>
                                  <m:ctrlPr>
                                    <a:rPr lang="en-US" sz="1600"/>
                                  </m:ctrlPr>
                                </m:sSubPr>
                                <m:e>
                                  <m:r>
                                    <a:rPr lang="en-US" sz="1600"/>
                                    <m:t>𝐶</m:t>
                                  </m:r>
                                </m:e>
                                <m:sub>
                                  <m:r>
                                    <a:rPr lang="en-US" sz="1600"/>
                                    <m:t>0−12</m:t>
                                  </m:r>
                                  <m:r>
                                    <a:rPr lang="en-US" sz="1600"/>
                                    <m:t>ℎ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>
                              <a:effectLst/>
                            </a:rPr>
                            <a:t>)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30 – 60 mg·h/L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Gold Standard: Reflects total 12-hour drug exposure. Levels &lt;30 mg·h/L significantly increase acute rejection risk; levels &gt;60 mg·h/L increase toxicity/infection risks.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386254968"/>
                      </a:ext>
                    </a:extLst>
                  </a:tr>
                  <a:tr h="1321109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Trough Level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/>
                                  </m:ctrlPr>
                                </m:sSubPr>
                                <m:e>
                                  <m:r>
                                    <a:rPr lang="en-US" sz="1600"/>
                                    <m:t>𝐶</m:t>
                                  </m:r>
                                </m:e>
                                <m:sub>
                                  <m:r>
                                    <a:rPr lang="en-US" sz="1600"/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>
                              <a:effectLst/>
                            </a:rPr>
                            <a:t>)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1.0 – 3.5 mg/L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 dirty="0">
                              <a:effectLst/>
                            </a:rPr>
                            <a:t>Measured immediately before the next dose. Convenient to draw, but correlates poorly with total AUC due to variable secondary absorption peaks.</a:t>
                          </a:r>
                          <a:endParaRPr lang="en-US" sz="16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1506480844"/>
                      </a:ext>
                    </a:extLst>
                  </a:tr>
                  <a:tr h="1073481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 dirty="0">
                              <a:effectLst/>
                            </a:rPr>
                            <a:t>Peak Level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/>
                                  </m:ctrlPr>
                                </m:sSubPr>
                                <m:e>
                                  <m:r>
                                    <a:rPr lang="en-US" sz="1600"/>
                                    <m:t>𝐶</m:t>
                                  </m:r>
                                </m:e>
                                <m:sub>
                                  <m:r>
                                    <a:rPr lang="en-US" sz="1600"/>
                                    <m:t>𝑚𝑎𝑥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>
                              <a:effectLst/>
                            </a:rPr>
                            <a:t>)</a:t>
                          </a:r>
                          <a:endParaRPr lang="en-US" sz="16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~10 – 25 mg/L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Reached 1 to 2 hours post-dose. High peaks correlate strongly with gastrointestinal adverse events (diarrhea, nausea).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3499111782"/>
                      </a:ext>
                    </a:extLst>
                  </a:tr>
                  <a:tr h="1321109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Free MPA Level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0.1 – 0.4 mg/L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 dirty="0">
                              <a:effectLst/>
                            </a:rPr>
                            <a:t>Unbound active fraction. Crucial to measure in patients with severe hypoalbuminemia or renal impairment where bound fraction drops.</a:t>
                          </a:r>
                          <a:endParaRPr lang="en-US" sz="16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425632729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CB87028-F591-CC1E-030B-B752D12A77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9564272"/>
                  </p:ext>
                </p:extLst>
              </p:nvPr>
            </p:nvGraphicFramePr>
            <p:xfrm>
              <a:off x="571500" y="1104576"/>
              <a:ext cx="10893669" cy="545096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631223">
                      <a:extLst>
                        <a:ext uri="{9D8B030D-6E8A-4147-A177-3AD203B41FA5}">
                          <a16:colId xmlns:a16="http://schemas.microsoft.com/office/drawing/2014/main" val="3497255647"/>
                        </a:ext>
                      </a:extLst>
                    </a:gridCol>
                    <a:gridCol w="3631223">
                      <a:extLst>
                        <a:ext uri="{9D8B030D-6E8A-4147-A177-3AD203B41FA5}">
                          <a16:colId xmlns:a16="http://schemas.microsoft.com/office/drawing/2014/main" val="4179819449"/>
                        </a:ext>
                      </a:extLst>
                    </a:gridCol>
                    <a:gridCol w="3631223">
                      <a:extLst>
                        <a:ext uri="{9D8B030D-6E8A-4147-A177-3AD203B41FA5}">
                          <a16:colId xmlns:a16="http://schemas.microsoft.com/office/drawing/2014/main" val="995864735"/>
                        </a:ext>
                      </a:extLst>
                    </a:gridCol>
                  </a:tblGrid>
                  <a:tr h="397462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Monitoring Metric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Target Range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Clinical Significance &amp; Notes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3414613015"/>
                      </a:ext>
                    </a:extLst>
                  </a:tr>
                  <a:tr h="13378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272" marR="61272" marT="40848" marB="40848" anchor="ctr">
                        <a:blipFill>
                          <a:blip r:embed="rId2"/>
                          <a:stretch>
                            <a:fillRect l="-168" t="-30000" r="-200336" b="-27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30 – 60 mg·h/L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Gold Standard: Reflects total 12-hour drug exposure. Levels &lt;30 mg·h/L significantly increase acute rejection risk; levels &gt;60 mg·h/L increase toxicity/infection risks.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386254968"/>
                      </a:ext>
                    </a:extLst>
                  </a:tr>
                  <a:tr h="13211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272" marR="61272" marT="40848" marB="40848" anchor="ctr">
                        <a:blipFill>
                          <a:blip r:embed="rId2"/>
                          <a:stretch>
                            <a:fillRect l="-168" t="-131797" r="-200336" b="-1820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1.0 – 3.5 mg/L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 dirty="0">
                              <a:effectLst/>
                            </a:rPr>
                            <a:t>Measured immediately before the next dose. Convenient to draw, but correlates poorly with total AUC due to variable secondary absorption peaks.</a:t>
                          </a:r>
                          <a:endParaRPr lang="en-US" sz="16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1506480844"/>
                      </a:ext>
                    </a:extLst>
                  </a:tr>
                  <a:tr h="10734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272" marR="61272" marT="40848" marB="40848" anchor="ctr">
                        <a:blipFill>
                          <a:blip r:embed="rId2"/>
                          <a:stretch>
                            <a:fillRect l="-168" t="-285795" r="-200336" b="-1244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~10 – 25 mg/L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Reached 1 to 2 hours post-dose. High peaks correlate strongly with gastrointestinal adverse events (diarrhea, nausea).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3499111782"/>
                      </a:ext>
                    </a:extLst>
                  </a:tr>
                  <a:tr h="1321109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Free MPA Level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>
                              <a:effectLst/>
                            </a:rPr>
                            <a:t>0.1 – 0.4 mg/L</a:t>
                          </a:r>
                          <a:endParaRPr lang="en-US" sz="16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1600" dirty="0">
                              <a:effectLst/>
                            </a:rPr>
                            <a:t>Unbound active fraction. Crucial to measure in patients with severe hypoalbuminemia or renal impairment where bound fraction drops.</a:t>
                          </a:r>
                          <a:endParaRPr lang="en-US" sz="16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61272" marR="61272" marT="40848" marB="40848" anchor="ctr"/>
                    </a:tc>
                    <a:extLst>
                      <a:ext uri="{0D108BD9-81ED-4DB2-BD59-A6C34878D82A}">
                        <a16:rowId xmlns:a16="http://schemas.microsoft.com/office/drawing/2014/main" val="425632729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298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3531840"/>
            <a:ext cx="11239500" cy="657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074390"/>
            <a:ext cx="11239500" cy="53645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6250" y="6086475"/>
            <a:ext cx="112395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Ref: Le Meur Y et al. Am J Transplant. 2007;7(11):2496-2503. van Gelder T. Am J Transplant. 2009;9:1495-1499.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250" y="5991225"/>
            <a:ext cx="11239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750" y="3665190"/>
            <a:ext cx="1257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Therapeutic Target: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450" y="3712815"/>
            <a:ext cx="574178" cy="1279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51253" y="3665190"/>
            <a:ext cx="6572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30 mg·h/L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175" y="3927127"/>
            <a:ext cx="574178" cy="1279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98428" y="3879502"/>
            <a:ext cx="11334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6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30 and 60 mg·h/L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19100"/>
            <a:ext cx="11582400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0" i="0" u="none" strike="noStrike" kern="1200" cap="none" spc="0" normalizeH="0" baseline="0" noProof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Efficacy &amp; Therapeutic Window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419100"/>
            <a:ext cx="47625" cy="38859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Balancing Efficacy and Toxicity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247775"/>
            <a:ext cx="56007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Under-Dosing Risks (&lt;30 mg·h/L)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695450"/>
            <a:ext cx="53340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Inadequate MPA exposure leads to acute cellular graft rejection, formation of </a:t>
            </a:r>
            <a:r>
              <a:rPr kumimoji="0" b="0" i="1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de novo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 donor-specific antibodies (DSA), and long-term graft failure.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800350"/>
            <a:ext cx="56007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Over-Dosing Risks (&gt;60 mg·h/L)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248025"/>
            <a:ext cx="5334000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Excessive exposure causes severe bone marrow suppression (leukopenia, anemia), gastrointestinal complications (diarrhea), and opportunistic viral infections (CMV, BKV).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86DB7649-C1B8-A0F9-D1D9-452D5B1863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379310"/>
                  </p:ext>
                </p:extLst>
              </p:nvPr>
            </p:nvGraphicFramePr>
            <p:xfrm>
              <a:off x="173502" y="677968"/>
              <a:ext cx="11844996" cy="6194100"/>
            </p:xfrm>
            <a:graphic>
              <a:graphicData uri="http://schemas.openxmlformats.org/drawingml/2006/table">
                <a:tbl>
                  <a:tblPr/>
                  <a:tblGrid>
                    <a:gridCol w="3934964">
                      <a:extLst>
                        <a:ext uri="{9D8B030D-6E8A-4147-A177-3AD203B41FA5}">
                          <a16:colId xmlns:a16="http://schemas.microsoft.com/office/drawing/2014/main" val="3305647008"/>
                        </a:ext>
                      </a:extLst>
                    </a:gridCol>
                    <a:gridCol w="3955016">
                      <a:extLst>
                        <a:ext uri="{9D8B030D-6E8A-4147-A177-3AD203B41FA5}">
                          <a16:colId xmlns:a16="http://schemas.microsoft.com/office/drawing/2014/main" val="2573144033"/>
                        </a:ext>
                      </a:extLst>
                    </a:gridCol>
                    <a:gridCol w="3955016">
                      <a:extLst>
                        <a:ext uri="{9D8B030D-6E8A-4147-A177-3AD203B41FA5}">
                          <a16:colId xmlns:a16="http://schemas.microsoft.com/office/drawing/2014/main" val="3915951735"/>
                        </a:ext>
                      </a:extLst>
                    </a:gridCol>
                  </a:tblGrid>
                  <a:tr h="308894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Feature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Limited Sampling Strategies (LSS)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Trough Concentration (C0​) Monitoring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09464086"/>
                      </a:ext>
                    </a:extLst>
                  </a:tr>
                  <a:tr h="671508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Definition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Sampling 2–3 blood points within 1–3 hours post-dose to estimate total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𝐴𝑈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0−12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via a mathematical formula.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Sampling a single blood draw taken immediately before the next scheduled dose.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22236853"/>
                      </a:ext>
                    </a:extLst>
                  </a:tr>
                  <a:tr h="671508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Clinical Predictability</a:t>
                          </a:r>
                          <a:endParaRPr lang="en-US" sz="20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Strongly correlates with both </a:t>
                          </a: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rejection risk</a:t>
                          </a: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𝐴𝑈𝐶</m:t>
                              </m:r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&lt;30</m:t>
                              </m:r>
                              <m:r>
                                <m:rPr>
                                  <m:nor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 mg</m:t>
                              </m:r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nor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h/L</m:t>
                              </m:r>
                            </m:oMath>
                          </a14:m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) and </a:t>
                          </a: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toxicity</a:t>
                          </a: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𝐴𝑈𝐶</m:t>
                              </m:r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&gt;60</m:t>
                              </m:r>
                              <m:r>
                                <m:rPr>
                                  <m:nor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 mg</m:t>
                              </m:r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nor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h/L</m:t>
                              </m:r>
                            </m:oMath>
                          </a14:m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).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Poorly predicts clinical outcomes; normal trough levels can coexist with inadequate total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𝐴𝑈𝐶</m:t>
                              </m:r>
                            </m:oMath>
                          </a14:m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43564"/>
                      </a:ext>
                    </a:extLst>
                  </a:tr>
                  <a:tr h="550636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Sensitivity to Recirculation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Captures early absorption profiles, but less sensitive to late enterohepatic recirculation (6–12h).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Highly affected by delayed enterohepatic recirculation occurring just before the next dose.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25519346"/>
                      </a:ext>
                    </a:extLst>
                  </a:tr>
                  <a:tr h="671508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Co-Medication Impact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Adjusts well across different co-therapies (e.g., Cyclosporine vs. Tacrolimus) using regimen-specific equations.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Greatly altered by Cyclosporine (which blocks biliary excretion and lowers trough levels unpredictably).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4164100"/>
                      </a:ext>
                    </a:extLst>
                  </a:tr>
                  <a:tr h="550636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Clinical Role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Preferred method</a:t>
                          </a: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 for accurate pharmacokinetic-guided dosing optimization.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Used primarily for checking </a:t>
                          </a:r>
                          <a:r>
                            <a:rPr lang="en-US" sz="2000" b="1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medication compliance</a:t>
                          </a: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 rather than dosing adjustments.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0561519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86DB7649-C1B8-A0F9-D1D9-452D5B1863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379310"/>
                  </p:ext>
                </p:extLst>
              </p:nvPr>
            </p:nvGraphicFramePr>
            <p:xfrm>
              <a:off x="173502" y="677968"/>
              <a:ext cx="11844996" cy="6194100"/>
            </p:xfrm>
            <a:graphic>
              <a:graphicData uri="http://schemas.openxmlformats.org/drawingml/2006/table">
                <a:tbl>
                  <a:tblPr/>
                  <a:tblGrid>
                    <a:gridCol w="3934964">
                      <a:extLst>
                        <a:ext uri="{9D8B030D-6E8A-4147-A177-3AD203B41FA5}">
                          <a16:colId xmlns:a16="http://schemas.microsoft.com/office/drawing/2014/main" val="3305647008"/>
                        </a:ext>
                      </a:extLst>
                    </a:gridCol>
                    <a:gridCol w="3955016">
                      <a:extLst>
                        <a:ext uri="{9D8B030D-6E8A-4147-A177-3AD203B41FA5}">
                          <a16:colId xmlns:a16="http://schemas.microsoft.com/office/drawing/2014/main" val="2573144033"/>
                        </a:ext>
                      </a:extLst>
                    </a:gridCol>
                    <a:gridCol w="3955016">
                      <a:extLst>
                        <a:ext uri="{9D8B030D-6E8A-4147-A177-3AD203B41FA5}">
                          <a16:colId xmlns:a16="http://schemas.microsoft.com/office/drawing/2014/main" val="3915951735"/>
                        </a:ext>
                      </a:extLst>
                    </a:gridCol>
                  </a:tblGrid>
                  <a:tr h="676750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Feature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Limited Sampling Strategies (LSS)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Trough Concentration (C0​) Monitoring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09464086"/>
                      </a:ext>
                    </a:extLst>
                  </a:tr>
                  <a:tr h="1286350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Definition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692" t="-55924" r="-100308" b="-338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Sampling a single blood draw taken immediately before the next scheduled dose.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22236853"/>
                      </a:ext>
                    </a:extLst>
                  </a:tr>
                  <a:tr h="981550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Clinical Predictability</a:t>
                          </a:r>
                          <a:endParaRPr lang="en-US" sz="2000" dirty="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692" t="-204348" r="-100308" b="-3434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692" t="-204348" r="-308" b="-3434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43564"/>
                      </a:ext>
                    </a:extLst>
                  </a:tr>
                  <a:tr h="981550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Sensitivity to Recirculation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Captures early absorption profiles, but less sensitive to late enterohepatic recirculation (6–12h).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Highly affected by delayed enterohepatic recirculation occurring just before the next dose.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25519346"/>
                      </a:ext>
                    </a:extLst>
                  </a:tr>
                  <a:tr h="1286350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Co-Medication Impact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Adjusts well across different co-therapies (e.g., Cyclosporine vs. Tacrolimus) using regimen-specific equations.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Greatly altered by Cyclosporine (which blocks biliary excretion and lowers trough levels unpredictably).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4164100"/>
                      </a:ext>
                    </a:extLst>
                  </a:tr>
                  <a:tr h="981550"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Clinical Role</a:t>
                          </a:r>
                          <a:endParaRPr lang="en-US" sz="2000">
                            <a:solidFill>
                              <a:srgbClr val="1F1F1F"/>
                            </a:solidFill>
                            <a:effectLst/>
                            <a:latin typeface="Google Sans Text"/>
                          </a:endParaRP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b="1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Preferred method</a:t>
                          </a:r>
                          <a:r>
                            <a:rPr lang="en-US" sz="200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 for accurate pharmacokinetic-guided dosing optimization.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rtl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Used primarily for checking </a:t>
                          </a:r>
                          <a:r>
                            <a:rPr lang="en-US" sz="2000" b="1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medication compliance</a:t>
                          </a:r>
                          <a:r>
                            <a:rPr lang="en-US" sz="2000" dirty="0">
                              <a:solidFill>
                                <a:srgbClr val="1F1F1F"/>
                              </a:solidFill>
                              <a:effectLst/>
                              <a:latin typeface="Google Sans Text"/>
                            </a:rPr>
                            <a:t> rather than dosing adjustments.</a:t>
                          </a:r>
                        </a:p>
                      </a:txBody>
                      <a:tcPr marL="50363" marR="50363" marT="33575" marB="33575" anchor="ctr">
                        <a:lnL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C4C7C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056151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3D06ACA-4CEE-5994-1FC5-5D9F91F04CD6}"/>
              </a:ext>
            </a:extLst>
          </p:cNvPr>
          <p:cNvSpPr txBox="1"/>
          <p:nvPr/>
        </p:nvSpPr>
        <p:spPr>
          <a:xfrm>
            <a:off x="173502" y="192193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>
                <a:solidFill>
                  <a:srgbClr val="0F172A"/>
                </a:solidFill>
                <a:latin typeface="Poppins"/>
              </a:rPr>
              <a:t>Monitoring Strategies in Practice</a:t>
            </a:r>
          </a:p>
        </p:txBody>
      </p:sp>
    </p:spTree>
    <p:extLst>
      <p:ext uri="{BB962C8B-B14F-4D97-AF65-F5344CB8AC3E}">
        <p14:creationId xmlns:p14="http://schemas.microsoft.com/office/powerpoint/2010/main" val="2636102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303240"/>
            <a:ext cx="2584995" cy="11477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984" y="1081652"/>
            <a:ext cx="2584995" cy="176438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721" y="3303240"/>
            <a:ext cx="2584995" cy="11477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0456" y="1017241"/>
            <a:ext cx="2584995" cy="18287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6250" y="6086475"/>
            <a:ext cx="112395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1200" cap="none" spc="0" normalizeH="0" baseline="0" noProof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Ref: van Gelder T. Am J Transplant. 2009;9:1495-1499. Borrows R et al. Am J Transplant. 2006;6:122-131.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5991225"/>
            <a:ext cx="11239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0" y="3055590"/>
            <a:ext cx="112395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643" y="3446115"/>
            <a:ext cx="2414207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Week 1: Initiate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125" y="3750915"/>
            <a:ext cx="2299245" cy="962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4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Start MMF 1000 mg BID. High clearance phase. Monitor renal function and albumin closely.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8696" y="1378656"/>
            <a:ext cx="2414207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Week 2: First TDM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3764" y="1754808"/>
            <a:ext cx="2299245" cy="962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4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Perform LSS Bayesian AUC or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 C0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 . Adjust dose if AUC &lt; 30 mg·h/L or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C0 &lt; 1.6mg/L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475569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31114" y="3446115"/>
            <a:ext cx="2414207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Month 1–3: Re-assess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8596" y="3750915"/>
            <a:ext cx="2299245" cy="962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4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Repeat TDM as GFR improves and corticosteroid taper occurs. Target AUC 30–60 mg·h/L.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15849" y="1218286"/>
            <a:ext cx="2414207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Month 6+: Maintenance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3329" y="1551311"/>
            <a:ext cx="2299245" cy="11552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4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Targeted TDM during CNI reduction/withdrawal, unexplained graft dysfunction, or toxicity.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419100"/>
            <a:ext cx="11582400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0" i="0" u="none" strike="noStrike" kern="1200" cap="none" spc="0" normalizeH="0" baseline="0" noProof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Poppins SemiBold"/>
                <a:ea typeface="+mn-ea"/>
                <a:cs typeface="+mn-cs"/>
              </a:rPr>
              <a:t>Post-Transplant TDM Protocol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6250" y="419100"/>
            <a:ext cx="47625" cy="38859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663972" y="296986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48708" y="296986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433443" y="296986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0318179" y="296986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1362075"/>
            <a:ext cx="9944100" cy="16287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5347" y="476250"/>
            <a:ext cx="1044130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15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Seminar Summary &amp;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1704975"/>
            <a:ext cx="9258300" cy="1256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4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Lato SemiBold"/>
                <a:ea typeface="+mn-ea"/>
                <a:cs typeface="+mn-cs"/>
              </a:rPr>
              <a:t>"Fixed-dose MMF results in up to 10-fold variability in drug exposure among kidney transplant recipients. Therapeutic Drug Monitoring targeting an MPA AUC of 30–60 mg·h/L bridges the gap between efficacy and safety—maximizing graft survival while minimizing toxicity."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1B07D6-7C61-BB25-2A93-551A63041ED3}"/>
              </a:ext>
            </a:extLst>
          </p:cNvPr>
          <p:cNvSpPr txBox="1"/>
          <p:nvPr/>
        </p:nvSpPr>
        <p:spPr>
          <a:xfrm>
            <a:off x="4275630" y="2715065"/>
            <a:ext cx="3640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Algerian" panose="04020705040A02060702" pitchFamily="82" charset="0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7590334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893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Algerian</vt:lpstr>
      <vt:lpstr>Arial</vt:lpstr>
      <vt:lpstr>Calibri</vt:lpstr>
      <vt:lpstr>Cambria Math</vt:lpstr>
      <vt:lpstr>Google Sans Text</vt:lpstr>
      <vt:lpstr>Lato</vt:lpstr>
      <vt:lpstr>Lato SemiBold</vt:lpstr>
      <vt:lpstr>Poppins</vt:lpstr>
      <vt:lpstr>Poppins SemiBold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5</cp:revision>
  <dcterms:created xsi:type="dcterms:W3CDTF">2026-09-01T12:58:22Z</dcterms:created>
  <dcterms:modified xsi:type="dcterms:W3CDTF">2026-09-01T14:50:44Z</dcterms:modified>
</cp:coreProperties>
</file>