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Q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86171-F21B-8243-A8A7-5733C2AE10DD}" type="datetimeFigureOut">
              <a:rPr lang="en-IQ" smtClean="0"/>
              <a:t>13/10/2026</a:t>
            </a:fld>
            <a:endParaRPr lang="en-IQ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Q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F5C41-60E8-114D-8E1B-83A0FD6ACA66}" type="slidenum">
              <a:rPr lang="en-IQ" smtClean="0"/>
              <a:t>‹#›</a:t>
            </a:fld>
            <a:endParaRPr lang="en-IQ"/>
          </a:p>
        </p:txBody>
      </p:sp>
    </p:spTree>
    <p:extLst>
      <p:ext uri="{BB962C8B-B14F-4D97-AF65-F5344CB8AC3E}">
        <p14:creationId xmlns:p14="http://schemas.microsoft.com/office/powerpoint/2010/main" val="55720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Introduce the research question without naming the individual medicines. Replace presenter, department and supervisor placeholders before presenting.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Frame this as a hypothesis-driven preclinical study, not a claim that ARBs already prevent chemotherapy toxicity.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Emphasize clinical relevance while distinguishing marrow protection from established supportive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Stress the multifactorial nature of marrow injury.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State the overall aim in one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Clarify that the study can support or reject the hypothesis.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that marrow is both a cell-production site and a specialized niche.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this slide to explain why multiple blood lineages are measured.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Distinguish circulating counts from direct marrow assessment.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Important terminology: platinum-based agents are DNA-damaging cytotoxic agents; describing them simply as chelating agents is not pharmacologically precise.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Describe the mechanisms as interacting pathways, not as a single proven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Define each marker and avoid interpreting any marker in isolation.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why both pro- and anti-inflammatory mediators are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BAX and BCL-2 as apoptosis-associated markers, not definitive apoptosis proof.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Define ARBs by their pharmacological target.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Be balanced: ARBs have plausible effects, but marrow protection is unproven and biology may be complex.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Present this as the mechanistic model being tested.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the six-group design to explain controls and comparisons.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 not claim one ARB is superior before analyzing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the CBC outcomes and biological unit.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 reference-gene validation and qPCR controls.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assay interpretation and quality controls.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Discuss western blot normalization and documentation.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Stress that each animal is the biological replicate.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These are expected patterns, not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Predictions are conditional and should not be presented as actual findings.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effect sizes, confidence intervals and the planned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Acknowledge limitations and avoid overclaiming translation to humans.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Conclude with the scientific question and value of a multi-endpoint 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Update bibliographic details and format references to your institution's requirements.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640080"/>
            <a:ext cx="10515600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500" b="1">
                <a:solidFill>
                  <a:srgbClr val="6BCCC9"/>
                </a:solidFill>
                <a:latin typeface="Aptos"/>
              </a:defRPr>
            </a:pPr>
            <a:r>
              <a:t>THESIS PRESENTATION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424160" cy="19659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Evaluation of the Potential Myeloprotective Effects of Angiotensin II Receptor Blockers Against Chemotherapy-Induced Bone Marrow Suppression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49039"/>
            <a:ext cx="9966960" cy="108337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0">
                <a:solidFill>
                  <a:srgbClr val="DFE9F2"/>
                </a:solidFill>
                <a:latin typeface="Aptos"/>
              </a:defRPr>
            </a:pPr>
            <a:r>
              <a:rPr b="1" dirty="0"/>
              <a:t>A preclinical investigation in Swiss albino mice</a:t>
            </a:r>
            <a:br>
              <a:rPr b="1" dirty="0"/>
            </a:br>
            <a:r>
              <a:rPr b="1" dirty="0"/>
              <a:t>Focus: hematological function, inflammation, oxidative stress and apoptosis</a:t>
            </a:r>
            <a:br>
              <a:rPr dirty="0"/>
            </a:br>
            <a:r>
              <a:rPr i="1" dirty="0"/>
              <a:t>Presenter: [</a:t>
            </a:r>
            <a:r>
              <a:rPr lang="en-US" i="1" dirty="0"/>
              <a:t>PhD candidate : Ahmad M. </a:t>
            </a:r>
            <a:r>
              <a:rPr lang="en-US" i="1" dirty="0" err="1"/>
              <a:t>Alhussaini</a:t>
            </a:r>
            <a:r>
              <a:rPr lang="en-US" i="1" dirty="0"/>
              <a:t> </a:t>
            </a:r>
            <a:r>
              <a:rPr i="1" dirty="0"/>
              <a:t>]  |  Departme</a:t>
            </a:r>
            <a:r>
              <a:rPr lang="en-US" i="1" dirty="0"/>
              <a:t>nt of pharmacology and Toxicology </a:t>
            </a:r>
            <a:r>
              <a:rPr lang="en-IQ" i="1" dirty="0"/>
              <a:t>/</a:t>
            </a:r>
            <a:r>
              <a:rPr lang="en-US" i="1" dirty="0"/>
              <a:t>College</a:t>
            </a:r>
            <a:r>
              <a:rPr lang="en-IQ" i="1" dirty="0"/>
              <a:t>: [</a:t>
            </a:r>
            <a:r>
              <a:rPr lang="en-US" i="1" dirty="0"/>
              <a:t>pharmacy</a:t>
            </a:r>
            <a:r>
              <a:rPr lang="en-IQ" i="1" dirty="0"/>
              <a:t>]  |  </a:t>
            </a:r>
            <a:r>
              <a:rPr lang="en-US" i="1" dirty="0"/>
              <a:t>Supervisor</a:t>
            </a:r>
            <a:r>
              <a:rPr lang="en-IQ" i="1" dirty="0"/>
              <a:t>: [</a:t>
            </a:r>
            <a:r>
              <a:rPr lang="en-US" i="1" dirty="0"/>
              <a:t>Assistant prof : Dr. Ali </a:t>
            </a:r>
            <a:r>
              <a:rPr lang="en-US" i="1" dirty="0" err="1"/>
              <a:t>Faris</a:t>
            </a:r>
            <a:r>
              <a:rPr lang="en-US" i="1" dirty="0"/>
              <a:t> Hassan </a:t>
            </a:r>
            <a:r>
              <a:rPr lang="en-IQ" i="1" dirty="0"/>
              <a:t>]</a:t>
            </a:r>
            <a:endParaRPr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The central idea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2235997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rPr b="1" dirty="0">
                <a:latin typeface="+mj-lt"/>
                <a:cs typeface="Arabic Typesetting" panose="03020402040406030203" pitchFamily="66" charset="-78"/>
              </a:rPr>
              <a:t>Some chemotherapy agents damage rapidly dividing cells—including healthy blood-forming cells.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rPr b="1" dirty="0">
                <a:latin typeface="+mj-lt"/>
                <a:cs typeface="Arabic Typesetting" panose="03020402040406030203" pitchFamily="66" charset="-78"/>
              </a:rPr>
              <a:t>Bone marrow injury can reduce red cells, white cells and platelets.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rPr b="1" dirty="0">
                <a:latin typeface="+mj-lt"/>
                <a:cs typeface="Arabic Typesetting" panose="03020402040406030203" pitchFamily="66" charset="-78"/>
              </a:rPr>
              <a:t>ARBs may influence inflammatory and oxidative-stress pathways beyond blood-pressure control.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rPr b="1" dirty="0">
                <a:latin typeface="+mj-lt"/>
                <a:cs typeface="Arabic Typesetting" panose="03020402040406030203" pitchFamily="66" charset="-78"/>
              </a:rPr>
              <a:t>This study asks whether ARBs can lessen chemotherapy-associated marrow injury in an experimental model.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Why this research 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Myelosuppression can cause anemia, infection risk and bleeding risk.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It may delay treatment, require dose reductions or lead to supportive-care needs.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Protecting healthy marrow without weakening anticancer activity is an important research goal.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A potential protective effect must be demonstrated experimentally; it should not be assumed.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Research problem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Chemotherapy can injure hematopoietic stem and progenitor cells.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 injury involves interacting mechanisms: DNA damage, oxidative stress, inflammation and programmed cell death.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 extent and recovery of marrow suppression depend on the agent, dose, schedule and host factors.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Could ARB treatment modify some of these injury pathways and improve marrow-related outcomes?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Aim of the study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900">
                <a:solidFill>
                  <a:srgbClr val="263342"/>
                </a:solidFill>
                <a:latin typeface="Aptos"/>
              </a:defRPr>
            </a:pPr>
            <a:r>
              <a:t>To evaluate and compare the possible myeloprotective effects of two ARBs in a mouse model of chemotherapy-induced bone marrow suppression.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Assess changes in blood-cell counts and selected molecular and biochemical markers.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Explore whether observed changes are consistent with reduced inflammation, oxidative stress or apoptosis.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Study hypothesis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Primary hypothesis: ARB co-treatment may attenuate chemotherapy-associated bone marrow suppression.</a:t>
            </a:r>
          </a:p>
          <a:p>
            <a:pPr>
              <a:spcAft>
                <a:spcPts val="1500"/>
              </a:spcAft>
              <a:defRPr sz="1900">
                <a:solidFill>
                  <a:srgbClr val="263342"/>
                </a:solidFill>
                <a:latin typeface="Aptos"/>
              </a:defRPr>
            </a:pPr>
            <a:r>
              <a:t>Mechanistic hypothesis: any protection may be accompanied by lower pro-inflammatory signaling, improved redox balance and a more favorable apoptosis profile.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Null hypothesis: ARB treatment does not meaningfully change these outcomes compared with chemotherapy alone.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 experiment tests these hypotheses; it does not establish clinical efficacy.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What is bone marrow?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600200"/>
            <a:ext cx="310896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9264" y="1728216"/>
            <a:ext cx="281635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Bone marrow niche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9264" y="2130552"/>
            <a:ext cx="281635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Stem cells + stromal support + vessels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1600200"/>
            <a:ext cx="310896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18304" y="1728216"/>
            <a:ext cx="281635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Hematopoietic stem cells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8304" y="2130552"/>
            <a:ext cx="281635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Self-renewal and differentiation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600200"/>
            <a:ext cx="292608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67344" y="1728216"/>
            <a:ext cx="26334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3D8E68"/>
                </a:solidFill>
                <a:latin typeface="Aptos"/>
              </a:defRPr>
            </a:pPr>
            <a:r>
              <a:t>Mature blood cells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67344" y="2130552"/>
            <a:ext cx="263347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RBCs • WBCs • platelets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31920" y="2212848"/>
            <a:ext cx="640080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680960" y="2212848"/>
            <a:ext cx="640080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400" y="3703320"/>
            <a:ext cx="10332720" cy="9144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200" b="1">
                <a:solidFill>
                  <a:srgbClr val="12233D"/>
                </a:solidFill>
                <a:latin typeface="Aptos"/>
              </a:defRPr>
            </a:pPr>
            <a:r>
              <a:t>The marrow is an active tissue: stem cells depend on a supportive microenvironment to maintain lifelong blood-cell production.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Hematopoiesis: the three major blood-cell lines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325880"/>
            <a:ext cx="3200400" cy="82296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35424" y="1453895"/>
            <a:ext cx="29077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Hematopoietic stem cell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5424" y="1856231"/>
            <a:ext cx="2907792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Multipotent precursor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2148840" y="2148840"/>
            <a:ext cx="3840480" cy="685800"/>
          </a:xfrm>
          <a:prstGeom prst="line">
            <a:avLst/>
          </a:prstGeom>
          <a:ln w="25400">
            <a:solidFill>
              <a:srgbClr val="BE4C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31520" y="2834640"/>
            <a:ext cx="2834640" cy="13258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77824" y="2962656"/>
            <a:ext cx="254203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Red cells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364992"/>
            <a:ext cx="2542032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Oxygen transport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5897880" y="2148840"/>
            <a:ext cx="91440" cy="685800"/>
          </a:xfrm>
          <a:prstGeom prst="line">
            <a:avLst/>
          </a:prstGeom>
          <a:ln w="2540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480560" y="2834640"/>
            <a:ext cx="2834640" cy="13258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26864" y="2962656"/>
            <a:ext cx="254203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White cells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6864" y="3364992"/>
            <a:ext cx="2542032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Immune defense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989320" y="2148840"/>
            <a:ext cx="3657600" cy="685800"/>
          </a:xfrm>
          <a:prstGeom prst="line">
            <a:avLst/>
          </a:prstGeom>
          <a:ln w="25400">
            <a:solidFill>
              <a:srgbClr val="EEB24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229600" y="2834640"/>
            <a:ext cx="2834640" cy="13258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75904" y="2962656"/>
            <a:ext cx="254203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Platelets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3364992"/>
            <a:ext cx="2542032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Clot formation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4754880"/>
            <a:ext cx="996696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100" b="1">
                <a:solidFill>
                  <a:srgbClr val="12233D"/>
                </a:solidFill>
                <a:latin typeface="Aptos"/>
              </a:defRPr>
            </a:pPr>
            <a:r>
              <a:t>Damage to shared stem/progenitor pools can affect multiple lineages at once.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What is myelosuppression?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 reduction in bone marrow activity and/or blood-cell production.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Anemia: reduced red-cell mass or hemoglobin.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Leukopenia/neutropenia: reduced white cells, increasing infection vulnerability.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Thrombocytopenia: reduced platelets, increasing bleeding risk.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Severe multi-lineage suppression may be described as pancytopenia.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How DNA-crosslinking chemotherapy works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7282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DNA adducts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21305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Cytotoxic agent binds DNA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16002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21024" y="17282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Crosslinks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21024" y="21305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DNA strands become difficult to separate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002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64224" y="17282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Replication stress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64224" y="21305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Replication/transcription disrupted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61120" y="16002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07424" y="17282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2233D"/>
                </a:solidFill>
                <a:latin typeface="Aptos"/>
              </a:defRPr>
            </a:pPr>
            <a:r>
              <a:t>Cell fate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07424" y="21305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Arrest, repair or apoptosis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200400" y="2286000"/>
            <a:ext cx="274320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943600" y="2286000"/>
            <a:ext cx="274320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686800" y="2286000"/>
            <a:ext cx="274320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05840" y="3886200"/>
            <a:ext cx="10241280" cy="8686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100" b="1">
                <a:solidFill>
                  <a:srgbClr val="12233D"/>
                </a:solidFill>
                <a:latin typeface="Aptos"/>
              </a:defRPr>
            </a:pPr>
            <a:r>
              <a:t>The same mechanism that injures rapidly dividing cancer cells can also affect susceptible healthy progenitor cells.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How chemotherapy can injure marrow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737360"/>
            <a:ext cx="2468880" cy="13258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0664" y="186537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DNA damage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" y="2267712"/>
            <a:ext cx="2176272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Replication impaired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063240" y="2395728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474720" y="1737360"/>
            <a:ext cx="2468880" cy="13258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21024" y="186537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ROS excess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1024" y="2267712"/>
            <a:ext cx="2176272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Redox imbalance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943600" y="2395728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355080" y="1737360"/>
            <a:ext cx="2468880" cy="13258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01384" y="186537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Inflammation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2267712"/>
            <a:ext cx="2176272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Cytokine signaling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823960" y="2395728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235440" y="1737360"/>
            <a:ext cx="2468880" cy="13258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81744" y="186537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2233D"/>
                </a:solidFill>
                <a:latin typeface="Aptos"/>
              </a:defRPr>
            </a:pPr>
            <a:r>
              <a:t>Apoptosis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81744" y="2267712"/>
            <a:ext cx="2176272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Progenitor loss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977639"/>
            <a:ext cx="10332720" cy="8229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100" b="1">
                <a:solidFill>
                  <a:srgbClr val="12233D"/>
                </a:solidFill>
                <a:latin typeface="Aptos"/>
              </a:defRPr>
            </a:pPr>
            <a:r>
              <a:t>These pathways interact; the study measures several of them rather than relying on a single biomarker.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Oxidative stress: the redox imbalance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645920"/>
            <a:ext cx="3657600" cy="164592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4983" y="1773936"/>
            <a:ext cx="33649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Oxidative stress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3" y="2176272"/>
            <a:ext cx="3364992" cy="10058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ROS production exceeds cellular antioxidant capacity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645920"/>
            <a:ext cx="3657600" cy="164592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81544" y="1773936"/>
            <a:ext cx="33649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3D8E68"/>
                </a:solidFill>
                <a:latin typeface="Aptos"/>
              </a:defRPr>
            </a:pPr>
            <a:r>
              <a:t>Antioxidant defenses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81544" y="2176272"/>
            <a:ext cx="3364992" cy="100584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SOD and GSH help limit oxidative damage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26280" y="2468880"/>
            <a:ext cx="960120" cy="0"/>
          </a:xfrm>
          <a:prstGeom prst="line">
            <a:avLst/>
          </a:prstGeom>
          <a:ln w="27940">
            <a:solidFill>
              <a:srgbClr val="BE4C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6583680" y="2971800"/>
            <a:ext cx="1051560" cy="0"/>
          </a:xfrm>
          <a:prstGeom prst="line">
            <a:avLst/>
          </a:prstGeom>
          <a:ln w="27940">
            <a:solidFill>
              <a:srgbClr val="3D8E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389120" y="3886200"/>
            <a:ext cx="3474720" cy="11430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35424" y="4014215"/>
            <a:ext cx="31821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Measured balance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5424" y="4416552"/>
            <a:ext cx="3182112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MDA • SOD • GSH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Inflammation and marrow injury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TNF-α and IL-1β are pro-inflammatory mediators that may rise during tissue injury.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IL-10 is an anti-inflammatory regulatory cytokine.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Persistent or excessive inflammatory signaling may disrupt cell survival and the marrow microenvironment.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 direction and size of cytokine changes depend on timing, tissue and experimental conditions.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Apoptosis: programmed cell death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1645920"/>
            <a:ext cx="3657600" cy="15544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14983" y="1773936"/>
            <a:ext cx="33649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BAX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4983" y="2176272"/>
            <a:ext cx="3364992" cy="9144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Pro-apoptotic signaling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645920"/>
            <a:ext cx="3657600" cy="15544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81544" y="1773936"/>
            <a:ext cx="33649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3D8E68"/>
                </a:solidFill>
                <a:latin typeface="Aptos"/>
              </a:defRPr>
            </a:pPr>
            <a:r>
              <a:t>BCL-2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81544" y="2176272"/>
            <a:ext cx="3364992" cy="9144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Anti-apoptotic / survival signaling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26280" y="2423160"/>
            <a:ext cx="960120" cy="0"/>
          </a:xfrm>
          <a:prstGeom prst="line">
            <a:avLst/>
          </a:prstGeom>
          <a:ln w="27940">
            <a:solidFill>
              <a:srgbClr val="BE4C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6583680" y="2926080"/>
            <a:ext cx="1051560" cy="0"/>
          </a:xfrm>
          <a:prstGeom prst="line">
            <a:avLst/>
          </a:prstGeom>
          <a:ln w="27940">
            <a:solidFill>
              <a:srgbClr val="3D8E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297680" y="3977639"/>
            <a:ext cx="3657600" cy="109728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43984" y="4105655"/>
            <a:ext cx="33649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Cell fate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43984" y="4507992"/>
            <a:ext cx="3364992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Balance influences mitochondrial apoptosis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What are ARBs?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3017520" cy="14630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682495"/>
            <a:ext cx="27249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Angiotensin 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2084831"/>
            <a:ext cx="2724912" cy="8229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Binds AT1 receptor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1554480"/>
            <a:ext cx="3017520" cy="14630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18304" y="1682495"/>
            <a:ext cx="27249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AT1 signaling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8304" y="2084831"/>
            <a:ext cx="2724912" cy="8229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Can activate ROS and inflammatory pathways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12480" y="1554480"/>
            <a:ext cx="3017520" cy="14630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58784" y="1682495"/>
            <a:ext cx="27249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ARB blockade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58784" y="2084831"/>
            <a:ext cx="2724912" cy="8229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Reduces signaling through AT1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749039" y="2286000"/>
            <a:ext cx="822961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589520" y="2286000"/>
            <a:ext cx="822960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400" y="3886200"/>
            <a:ext cx="10332720" cy="8686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200" b="1">
                <a:solidFill>
                  <a:srgbClr val="12233D"/>
                </a:solidFill>
                <a:latin typeface="Aptos"/>
              </a:defRPr>
            </a:pPr>
            <a:r>
              <a:t>This provides a rationale for testing—not proof that ARBs protect bone marrow.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Why consider ARBs for marrow protection?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Biological rationale: ARBs can modulate AT1-linked inflammation and oxidative stress.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These pathways overlap with mechanisms implicated in chemotherapy-associated tissue injury.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 renin–angiotensin system also has complex roles in hematopoiesis, so effects may not be uniformly beneficial.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Therefore, direct testing is necessary; ARBs are not established routine marrow-protective agents.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The proposed mechanism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1417320"/>
            <a:ext cx="246888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0664" y="154533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Chemotherapy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0664" y="1947672"/>
            <a:ext cx="217627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DNA damage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063240" y="2011680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474720" y="1417320"/>
            <a:ext cx="246888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621024" y="154533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Cell stress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1024" y="1947672"/>
            <a:ext cx="217627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ROS + inflammation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943600" y="2011680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355080" y="1417320"/>
            <a:ext cx="246888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01384" y="154533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Cell response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1947672"/>
            <a:ext cx="217627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Arrest / apoptosis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823960" y="2011680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235440" y="1417320"/>
            <a:ext cx="246888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81744" y="154533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2233D"/>
                </a:solidFill>
                <a:latin typeface="Aptos"/>
              </a:defRPr>
            </a:pPr>
            <a:r>
              <a:t>Marrow outcome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81744" y="1947672"/>
            <a:ext cx="217627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Lower cell output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743200" y="3749039"/>
            <a:ext cx="2743200" cy="11430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889504" y="3877055"/>
            <a:ext cx="24505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3D8E68"/>
                </a:solidFill>
                <a:latin typeface="Aptos"/>
              </a:defRPr>
            </a:pPr>
            <a:r>
              <a:t>ARB hypothesis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89504" y="4279392"/>
            <a:ext cx="2450592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Modify AT1-linked pathways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0" y="3749039"/>
            <a:ext cx="2743200" cy="11430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729984" y="3877055"/>
            <a:ext cx="245059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Expected signal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9984" y="4279392"/>
            <a:ext cx="2450592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Partial attenuation of injury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486400" y="4315968"/>
            <a:ext cx="1097280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828800" y="5349240"/>
            <a:ext cx="8503920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500" b="0">
                <a:solidFill>
                  <a:srgbClr val="5B6B7A"/>
                </a:solidFill>
                <a:latin typeface="Aptos"/>
              </a:defRPr>
            </a:pPr>
            <a:r>
              <a:t>Predicted mechanism to test; not a guaranteed outcome.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Research design overview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324612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636776"/>
            <a:ext cx="29535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039112"/>
            <a:ext cx="295351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Baseline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1508760"/>
            <a:ext cx="324612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18304" y="1636776"/>
            <a:ext cx="29535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Chemo only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8304" y="2039112"/>
            <a:ext cx="295351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Injury reference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66760" y="1508760"/>
            <a:ext cx="324612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13064" y="1636776"/>
            <a:ext cx="29535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3D8E68"/>
                </a:solidFill>
                <a:latin typeface="Aptos"/>
              </a:defRPr>
            </a:pPr>
            <a:r>
              <a:t>ARB-1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13064" y="2039112"/>
            <a:ext cx="295351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ARB alone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474720"/>
            <a:ext cx="324612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23544" y="3602736"/>
            <a:ext cx="29535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Chemo + ARB-1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544" y="4005072"/>
            <a:ext cx="295351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Combination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0" y="3474720"/>
            <a:ext cx="324612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18304" y="3602736"/>
            <a:ext cx="29535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3D8E68"/>
                </a:solidFill>
                <a:latin typeface="Aptos"/>
              </a:defRPr>
            </a:pPr>
            <a:r>
              <a:t>ARB-2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18304" y="4005072"/>
            <a:ext cx="295351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ARB alone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66760" y="3474720"/>
            <a:ext cx="3246120" cy="123444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13064" y="3602736"/>
            <a:ext cx="295351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Chemo + ARB-2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13064" y="4005072"/>
            <a:ext cx="2953512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Combination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5623560"/>
            <a:ext cx="10058400" cy="3657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1700" b="1">
                <a:solidFill>
                  <a:srgbClr val="12233D"/>
                </a:solidFill>
                <a:latin typeface="Aptos"/>
              </a:defRPr>
            </a:pPr>
            <a:r>
              <a:t>Six groups support both treatment-effect and combination-effect comparisons.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Treatment-group logic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Control: baseline reference.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Chemotherapy only: injury reference.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ARB-1 only and ARB-2 only: effects of ARBs in the absence of chemotherapy.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Chemotherapy + ARB-1 and chemotherapy + ARB-2: test potential protection.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Primary comparisons: each combination vs chemotherapy-only; secondary comparison: combination arms vs one another.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Outcome 1: complete blood count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RBC count and/or hemoglobin: erythroid-lineage outcome.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WBC count (and differential, if available): immune-cell outcome.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Platelet count: megakaryocyte-lineage outcome.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Compare groups at matched time points and report units, means, variability and individual-animal data.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CBC findings reflect circulating blood and are not, by themselves, a direct measurement of marrow histology.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Outcome 2: inflammatory gene expression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RT-qPCR targets: TNF-α, IL-1β and IL-10.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Use GAPDH as a reference gene only after confirming its stability under the study conditions.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Normalize target expression and compare relative expression using an appropriate validated method.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Include RNA-quality checks, no-template controls and no-reverse-transcriptase controls where appropriate.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Gene expression is not identical to cytokine protein concentration.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Outcome 3: oxidative stress and antioxidant status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SOD: antioxidant enzyme activity.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MDA: lipid-peroxidation marker.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GSH: cellular antioxidant/thiol status.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Expected pattern if protection occurs: lower MDA and preservation or improvement of antioxidant status.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Interpret results with assay controls, sample normalization and the biological context.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Outcome 4: apoptosis-related proteins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Western blot targets: BAX and BCL-2.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Use a validated loading control and confirm comparable protein loading/transfer.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Quantify band intensity within the linear detection range.</a:t>
            </a:r>
          </a:p>
          <a:p>
            <a:pPr>
              <a:spcAft>
                <a:spcPts val="1500"/>
              </a:spcAft>
              <a:defRPr sz="1700">
                <a:solidFill>
                  <a:srgbClr val="263342"/>
                </a:solidFill>
                <a:latin typeface="Aptos"/>
              </a:defRPr>
            </a:pPr>
            <a:r>
              <a:t>A lower BAX/BCL-2 pattern may be consistent with less pro-apoptotic signaling, but requires cautious interpretation.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Report uncropped blots and clearly document normalization.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Sample workflow and quality control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824" y="19568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48B8F"/>
                </a:solidFill>
                <a:latin typeface="Aptos"/>
              </a:defRPr>
            </a:pPr>
            <a:r>
              <a:t>Collect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24" y="23591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Coded samples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200400" y="2514600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611880" y="18288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58184" y="19568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EEB24C"/>
                </a:solidFill>
                <a:latin typeface="Aptos"/>
              </a:defRPr>
            </a:pPr>
            <a: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8184" y="23591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Standardized handling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80760" y="2514600"/>
            <a:ext cx="384048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492240" y="18288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38544" y="19568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BE4C4F"/>
                </a:solidFill>
                <a:latin typeface="Aptos"/>
              </a:defRPr>
            </a:pPr>
            <a:r>
              <a:t>Measure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38544" y="23591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CBC / qPCR / ELISA / WB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961120" y="2514600"/>
            <a:ext cx="384047" cy="0"/>
          </a:xfrm>
          <a:prstGeom prst="line">
            <a:avLst/>
          </a:prstGeom>
          <a:ln w="27940">
            <a:solidFill>
              <a:srgbClr val="148B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372600" y="1828800"/>
            <a:ext cx="2468880" cy="1371600"/>
          </a:xfrm>
          <a:prstGeom prst="roundRect">
            <a:avLst/>
          </a:prstGeom>
          <a:solidFill>
            <a:srgbClr val="F1F6FA"/>
          </a:solidFill>
          <a:ln>
            <a:solidFill>
              <a:srgbClr val="DCE6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518904" y="1956816"/>
            <a:ext cx="2176272" cy="34747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700" b="1">
                <a:solidFill>
                  <a:srgbClr val="12233D"/>
                </a:solidFill>
                <a:latin typeface="Aptos"/>
              </a:defRPr>
            </a:pPr>
            <a:r>
              <a:t>Analyze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18904" y="2359152"/>
            <a:ext cx="2176272" cy="7315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300" b="0">
                <a:solidFill>
                  <a:srgbClr val="263342"/>
                </a:solidFill>
                <a:latin typeface="Aptos"/>
              </a:defRPr>
            </a:pPr>
            <a:r>
              <a:t>Predefined statistics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206240"/>
            <a:ext cx="10058400" cy="6858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>
              <a:defRPr sz="2100" b="1">
                <a:solidFill>
                  <a:srgbClr val="12233D"/>
                </a:solidFill>
                <a:latin typeface="Aptos"/>
              </a:defRPr>
            </a:pPr>
            <a:r>
              <a:t>Consistency, traceability and blinded analysis reduce avoidable bias.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Expected results: hematology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Chemotherapy-only animals may show lower blood-cell counts than controls, depending on dose and timing.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If ARBs are protective, combination groups may show less severe reductions or faster recovery.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ARB-only groups help identify effects unrelated to chemotherapy.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These are predictions, not actual findings; observed data may differ.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Expected results: molecular markers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If oxidative stress is attenuated: MDA may decrease and SOD/GSH may be better preserved.</a:t>
            </a:r>
          </a:p>
          <a:p>
            <a:pPr>
              <a:spcAft>
                <a:spcPts val="1500"/>
              </a:spcAft>
              <a:defRPr sz="1900">
                <a:solidFill>
                  <a:srgbClr val="263342"/>
                </a:solidFill>
                <a:latin typeface="Aptos"/>
              </a:defRPr>
            </a:pPr>
            <a:r>
              <a:t>If inflammatory signaling is attenuated: TNF-α and IL-1β expression may be lower, with IL-10 changes interpreted in context.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If apoptosis is reduced: BAX may be lower and/or BCL-2 relatively preserved.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Concordant changes across independent measures would strengthen—but not prove—the proposed mechanism.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How results will be interpreted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Prioritize the chemotherapy-only vs combination-group comparison.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Evaluate effect sizes and confidence intervals, not only p-values.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Use an analysis plan suited to group structure, time points and data distribution.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Check whether hematology, biochemical and molecular results tell a consistent story.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Avoid causal claims that exceed the design or measurements.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Limitations and safeguards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Mouse findings may not translate directly to humans.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 short observation period may miss delayed or persistent marrow injury.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ARB effects on blood pressure, renal function and hematopoiesis can confound interpretation.</a:t>
            </a:r>
          </a:p>
          <a:p>
            <a:pPr>
              <a:spcAft>
                <a:spcPts val="1500"/>
              </a:spcAft>
              <a:defRPr sz="1700">
                <a:solidFill>
                  <a:srgbClr val="263342"/>
                </a:solidFill>
                <a:latin typeface="Aptos"/>
              </a:defRPr>
            </a:pPr>
            <a:r>
              <a:t>A marrow-protective strategy must not compromise chemotherapy's anticancer effect; this study may not test that directly.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Animal welfare, humane endpoints, randomization and ethical approval are essential.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45243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Conclusion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Chemotherapy-induced myelosuppression can arise through DNA damage, oxidative stress, inflammation and apoptosis.</a:t>
            </a:r>
          </a:p>
          <a:p>
            <a:pPr>
              <a:spcAft>
                <a:spcPts val="1500"/>
              </a:spcAft>
              <a:defRPr sz="1900">
                <a:solidFill>
                  <a:srgbClr val="263342"/>
                </a:solidFill>
                <a:latin typeface="Aptos"/>
              </a:defRPr>
            </a:pPr>
            <a:r>
              <a:t>ARBs have plausible anti-inflammatory and redox-related actions that justify experimental investigation—but protection is not guaranteed.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This study combines hematology with molecular and biochemical endpoints to evaluate the hypothesis.</a:t>
            </a:r>
          </a:p>
          <a:p>
            <a:pPr>
              <a:spcAft>
                <a:spcPts val="1500"/>
              </a:spcAft>
              <a:defRPr sz="2000">
                <a:solidFill>
                  <a:srgbClr val="263342"/>
                </a:solidFill>
                <a:latin typeface="Aptos"/>
              </a:defRPr>
            </a:pPr>
            <a:r>
              <a:t>The goal is to generate evidence for a possible mechanism and guide future, carefully designed studies.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700" b="1">
                <a:solidFill>
                  <a:srgbClr val="12233D"/>
                </a:solidFill>
                <a:latin typeface="Aptos"/>
              </a:defRPr>
            </a:pPr>
            <a:r>
              <a:t>Selected references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24128"/>
            <a:ext cx="1051560" cy="50292"/>
          </a:xfrm>
          <a:prstGeom prst="rect">
            <a:avLst/>
          </a:prstGeom>
          <a:solidFill>
            <a:srgbClr val="148B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6510528"/>
            <a:ext cx="7772400" cy="1828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1">
                <a:solidFill>
                  <a:srgbClr val="5B6B7A"/>
                </a:solidFill>
                <a:latin typeface="Aptos"/>
              </a:defRPr>
            </a:pPr>
            <a:r>
              <a:t>THESIS OVERVIEW  •  PRECLINICAL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6473952"/>
            <a:ext cx="54864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1000" b="1">
                <a:solidFill>
                  <a:srgbClr val="148B8F"/>
                </a:solidFill>
                <a:latin typeface="Aptos"/>
              </a:defRPr>
            </a:pPr>
            <a: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10789920" cy="4846320"/>
          </a:xfrm>
          <a:prstGeom prst="rect">
            <a:avLst/>
          </a:prstGeom>
          <a:noFill/>
        </p:spPr>
        <p:txBody>
          <a:bodyPr wrap="square" lIns="45720" tIns="73152" rIns="45720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Genetic and Modifiable Risk Factors Contributing to Platinum-induced Toxicities. Clinical Cancer Research (2019).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Chemotherapy-induced thrombocytopenia: literature review. (2023).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Cancer therapy-induced residual bone marrow injury: mechanisms and implications for therapy. (2009).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Protective effects of angiotensin II interruption: evidence for anti-inflammatory actions. (2005).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Angiotensin II and inflammation: effects of receptor blockade. Journal of Human Hypertension (2007).</a:t>
            </a:r>
          </a:p>
          <a:p>
            <a:pPr>
              <a:spcAft>
                <a:spcPts val="1500"/>
              </a:spcAft>
              <a:defRPr sz="1800">
                <a:solidFill>
                  <a:srgbClr val="263342"/>
                </a:solidFill>
                <a:latin typeface="Aptos"/>
              </a:defRPr>
            </a:pPr>
            <a:r>
              <a:t>Use current full-text articles and your university’s preferred citation style in the final thesis version.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hind hadi</cp:lastModifiedBy>
  <cp:revision>2</cp:revision>
  <dcterms:created xsi:type="dcterms:W3CDTF">2013-01-27T09:14:16Z</dcterms:created>
  <dcterms:modified xsi:type="dcterms:W3CDTF">2026-10-13T13:47:58Z</dcterms:modified>
  <cp:category/>
</cp:coreProperties>
</file>