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2" r:id="rId7"/>
    <p:sldId id="261" r:id="rId8"/>
    <p:sldId id="273" r:id="rId9"/>
    <p:sldId id="274" r:id="rId10"/>
    <p:sldId id="270" r:id="rId11"/>
    <p:sldId id="271" r:id="rId12"/>
    <p:sldId id="269" r:id="rId13"/>
    <p:sldId id="268" r:id="rId14"/>
    <p:sldId id="267" r:id="rId15"/>
    <p:sldId id="275" r:id="rId16"/>
    <p:sldId id="264" r:id="rId17"/>
    <p:sldId id="265" r:id="rId18"/>
    <p:sldId id="266" r:id="rId19"/>
    <p:sldId id="263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E96EC-856B-28F2-A889-39A9C2291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FEE9E0-6892-5E6B-9469-7E6037DC2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1C0BFC-7F0C-2BDD-926F-411C2F19A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F16A8E-EC20-5601-5C76-819F0B4AE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341EF-1791-46D4-B88D-12B5F92EF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16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16DDE-8FC7-C2D2-79EE-25E670185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C47382-3183-5F34-DF27-6E872C2EE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8798F-867B-51BB-4CBF-A0EBAAD77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88775-FAD7-B0C0-2977-2787B2AF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E7F8A-6A44-BD76-7D3D-A7D87780B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31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396E3-D1D7-7179-FAC2-F61719FE7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0E240-FB52-95B4-6ED3-965B8CAD2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07DC3D-8D79-02A3-27F7-B4B76B4E5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5BFE7-5334-629F-2F00-D6C130F61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B058-86E4-1FDB-8EF0-450E38F27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16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D2F85-C8D1-5A4C-C8E5-D46F35D8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CB39F-B6B3-4CFB-FC07-6894DF2732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44BBB-3FD4-3632-2891-05AF811B92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86C5EF-8A6B-3C16-614F-7C027EE4F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5D734-5E51-BB5D-D11B-8A5E56CF5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ED6CF-1C41-7527-005F-9D07D1981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84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8DE86-3834-8F8A-8E02-11732E238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4B5EDB-DE1F-B83A-8701-A301D17C4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F2FFF2-264E-258B-E1DA-1DF0E2EAA7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8B1EDE-DC60-32F7-A13B-671F9640A5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2FF9A7-57A3-A478-38B5-5CCBCF9586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333C67-1A1A-EC7D-FC5F-1BBF0F65B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7C11B-1F0E-DDFC-30E1-9A30258C4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46FA2E-7B02-7756-7B0D-ABC5D6EE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232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3E799-D90E-F86C-92A5-7E5A206FD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9001BE-4BCD-553A-88C0-9952BD6D1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0D45C8-D6FE-8B08-8FA5-C97D21DBB0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EFA52B-1869-5C59-FD8E-7B3BCC988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88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289BDF-ED31-DC72-8317-51855BBE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57E1B-B3EE-D85D-CFCE-63DEC3CCB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5B850-DAD0-4382-72ED-2B10BBFE2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833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73216-3F96-9D0F-B854-45A9949F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50D3DC-D3E5-4E05-D8D1-776ECFEFD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F9845-5DEC-A51B-69B1-BA8A1F2CB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BB3DEB-F0F6-8FD7-CB88-91D61371C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2212B-9876-E880-F751-593E8D662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0F8AAB-AF83-EB89-E232-F013F54C2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674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5E30-34F4-0353-3BDE-E699C2994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F0B0EA-DF75-7F96-6CD9-50B07E4B4B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7F39B-5B33-DAA9-5495-B442329CE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37D850-0430-9703-8356-08E053B9D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669C5-59DB-C62B-D73D-D44B9497E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853474-E374-31C5-E9EA-3B2658415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95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86079-04CD-E511-C8A8-444C14F2A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079C0D-514C-39E9-9A4B-480A93CCCA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CAC407-8BC0-9051-5B9F-506301DB9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C6F8B-6468-09E7-00D4-AB846965C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CBD35-A950-AB4D-BAF1-7F10D2001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51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1D7984-ED6E-8B8E-9D10-28218C4C29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32DC1D-D190-51A8-E46D-59C09A9E8E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19C7A-6F24-9253-9514-F3325515EA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74AD5-B988-1E32-CB23-D61A27D7D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ECE96-3A58-5114-DB39-E15EE57B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321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2E0519-7241-B6DD-545E-8DC0ECBE3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5987C2-B80F-D958-AF2D-23E043893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67452-BBBE-5BFB-835B-4140B0FB02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A07774-993C-4617-AA57-53C6304F1B60}" type="datetimeFigureOut">
              <a:rPr lang="en-US" smtClean="0"/>
              <a:t>13-Sep-26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6B065-3E3E-A258-979B-09B2B3B1A9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EDC87-BD7D-9036-2D84-E0DACC6ED4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5C3519-9FD8-48A3-ADA7-67264E9DC9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385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F2583-280F-2939-0C2A-6652B0072B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Methotrexate-induced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Hematological Toxicities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786E41-1E46-B752-95C4-BCEFD9F0E2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Presented by: Gring Kadir Mustafa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(master’s student / pharmacology and toxicology) </a:t>
            </a:r>
          </a:p>
        </p:txBody>
      </p:sp>
    </p:spTree>
    <p:extLst>
      <p:ext uri="{BB962C8B-B14F-4D97-AF65-F5344CB8AC3E}">
        <p14:creationId xmlns:p14="http://schemas.microsoft.com/office/powerpoint/2010/main" val="2669973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E7D12-859D-D6D2-58AD-9EF63A0D3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Methotrexate (MTX)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24ECED-9B50-9ED5-D233-1B1F3C62A3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Methotrexate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(4-amino-4-deoxy-10-methylpteroyl-L-glutamic acid)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also known as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amethopterin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synthetic analogue of folic acid and belongs to the class of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antifolate antimetabolites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developed in the early 1950s as a more stable and less toxic derivative of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aminopterin.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MTX is structurally similar to folic acid, differs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two molecular sites and differs from aminopterin only by the addition of a methyl group at the N¹⁰ position. </a:t>
            </a:r>
          </a:p>
        </p:txBody>
      </p:sp>
    </p:spTree>
    <p:extLst>
      <p:ext uri="{BB962C8B-B14F-4D97-AF65-F5344CB8AC3E}">
        <p14:creationId xmlns:p14="http://schemas.microsoft.com/office/powerpoint/2010/main" val="380689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573DFA2-6629-5FFB-2661-FEFD6F203F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33" y="228600"/>
            <a:ext cx="4868333" cy="634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545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9426A-823B-26DE-600F-3FE76655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3400"/>
            <a:ext cx="10515600" cy="5643563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was first successfully used to induce remission in childhood acute lymphoblastic leukemia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In1971, the U.S. Food and Drug Administration officially approved MTX for the treatment of severe psoriasis, and later for rheumatoid arthritis (RA) in the late 1980s. 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Today, MTX is used across oncology, rheumatology, dermatology, and gynecology (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medical abortion),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making it one of the most versatile medications in clinical medicine.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63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9BE4-0457-18AE-86D8-7636D3A8A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Pharmacokinetics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F1D92-90E6-7FC8-3FC1-C7001E71F6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MTX can be administered via oral, subcutaneous, intramuscular, intravenous, and intrathecal routes.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absorption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dose-dependent, mediated by the saturable transporter reduced folate carrier 1 (RFC1).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doses greater than 15 mg, absorption becomes increasingly variable due to saturation of this carrier, and at the high doses used in oncology (&gt;1 g/m²), the oral bioavailability declines substantially.</a:t>
            </a:r>
          </a:p>
        </p:txBody>
      </p:sp>
    </p:spTree>
    <p:extLst>
      <p:ext uri="{BB962C8B-B14F-4D97-AF65-F5344CB8AC3E}">
        <p14:creationId xmlns:p14="http://schemas.microsoft.com/office/powerpoint/2010/main" val="3536163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8D9EB3-BF88-63F1-8985-33B29F8F04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7933"/>
            <a:ext cx="10515600" cy="577903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circulation, approximately 50% of MTX is bound to plasma proteins.  MTX distributes poorly into the cerebrospinal fluid (CSF). Achieving cytocidal concentrations in the CNS requires either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high-dose IV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administration or direct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intrathecal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injection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MTX undergoes two critical types of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metabolism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intracellular and hepatic: It is converted intracellularly by folylpolyglutamate synthetase into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MTX-polyglutamates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have prolonged half-life, and in liver it is converted by aldehyde oxidase into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7-OH-MTX.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MTX is primarily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eliminated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via the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kidneys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more than 80% of the drug is excreted unchanged in urine. A smaller fraction undergoes biliary excretion and enterohepatic recirculation.</a:t>
            </a:r>
          </a:p>
        </p:txBody>
      </p:sp>
    </p:spTree>
    <p:extLst>
      <p:ext uri="{BB962C8B-B14F-4D97-AF65-F5344CB8AC3E}">
        <p14:creationId xmlns:p14="http://schemas.microsoft.com/office/powerpoint/2010/main" val="2064271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2144F-FBBF-8081-2C8A-95D760682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of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96359-EA0A-498F-6A3A-9533E4B60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MTX competitively inhibit DHFR enzyme , preventing the reduction of DHF to THF.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THF is essential for nucleotide synthesis such as purine and thymidylate that are needed for DNA &amp; RNA synthesis.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depletion of purines and thymidylate halts DNA synthesis.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Rapidly proliferating cells, particularly hematopoietic progenitor cells in bone marrow are susceptible to this S-phase arrest and subsequent apoptosis.</a:t>
            </a:r>
          </a:p>
        </p:txBody>
      </p:sp>
    </p:spTree>
    <p:extLst>
      <p:ext uri="{BB962C8B-B14F-4D97-AF65-F5344CB8AC3E}">
        <p14:creationId xmlns:p14="http://schemas.microsoft.com/office/powerpoint/2010/main" val="1097580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7E4B1-E09C-F155-6727-ADFC7389F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Adverse Effects and Toxicities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2A57D-370D-F731-7DDE-D8237194C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Gastrointestinal Toxicity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Hepatotoxicity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Neurologic Toxicity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Urogenital Toxicity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Pulmonary Toxicity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Renal Toxicity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Hematologic Toxicity</a:t>
            </a:r>
          </a:p>
          <a:p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Death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Cases of death to due to severe adverse effects have been reported , especially associated with severe cytopenia , infection and pneumonitis .</a:t>
            </a:r>
          </a:p>
        </p:txBody>
      </p:sp>
    </p:spTree>
    <p:extLst>
      <p:ext uri="{BB962C8B-B14F-4D97-AF65-F5344CB8AC3E}">
        <p14:creationId xmlns:p14="http://schemas.microsoft.com/office/powerpoint/2010/main" val="3669657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4ED6F-B59F-27DD-E43C-BE5BA8468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Hematologic Toxicity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105B9-CCBE-B112-B087-822358090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Myelosuppression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one of the most clinically significant toxicities of MTX.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acute and life-threatening toxicity that characterized by sudden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pancytopenia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requiring aggressive, time-sensitive rescue protocols to prevent fatal opportunistic infections or hemorrhage.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high doses used in oncology, MTX causes profound bone marrow depression through inhibition of DNA synthesis in rapidly dividing hematopoietic precursor cells.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even at low doses used for RA and psoriasis, significant myelosuppression can occur, particularly with risk factors.</a:t>
            </a:r>
          </a:p>
        </p:txBody>
      </p:sp>
    </p:spTree>
    <p:extLst>
      <p:ext uri="{BB962C8B-B14F-4D97-AF65-F5344CB8AC3E}">
        <p14:creationId xmlns:p14="http://schemas.microsoft.com/office/powerpoint/2010/main" val="13480445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958E-CF57-D510-D190-74257AC36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734" y="492125"/>
            <a:ext cx="10515600" cy="49847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Hematologic Manifestations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BFDFB9-566C-03B0-46D2-D880C3221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Neutropenia &amp; Leukopenia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and life-threatening hematologic toxicity.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Neutrophils have a short half-life (6-8 hours in blood). Suppression of precursors leads to rapid drop in  absolute  neutrophil count (ANC) drops.(&lt; 500/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Patients face severe risk of opportunistic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infections, sepsis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febrile neutropenia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often requiring immediate broad-spectrum antibiotics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846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A6A32-0B3D-CD76-B22A-C9F3FB1A0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A1A42-6373-2583-A45E-D6B67C169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7A98FD-830B-323C-FC6B-DEF600EA5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5200"/>
            <a:ext cx="10515600" cy="5211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Thrombocytopenia: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Megakaryocyte suppression results in platelet depletion, risking mucosal petechiae or catastrophic internal hemorrhage.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Anemia: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Often presents as megaloblastic macrocytic anemia , due to impaired DNA synthesis but intact RNA/protein synthesis in RBC precursors. It leads to large, structurally abnormal red blood cells (Elevated MCV).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Pancytopenia: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The simultaneous failure of all three myeloid lineages (WBCs, RBCs, Platelets) indicating complete marrow aplasia.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9F6DE3-4C6E-5A99-77A5-863AAB36F223}"/>
              </a:ext>
            </a:extLst>
          </p:cNvPr>
          <p:cNvSpPr txBox="1"/>
          <p:nvPr/>
        </p:nvSpPr>
        <p:spPr>
          <a:xfrm>
            <a:off x="1312333" y="1320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0398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756C8-0D85-24EC-EC25-0082B4D7D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62542"/>
          </a:xfrm>
        </p:spPr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Critical Patient Risk Factors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D20B0-4A25-7FF1-65BC-C31AED3AB7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64732"/>
            <a:ext cx="10515600" cy="5096935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Renal Impairment: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Because MTX is 80-90% renally excreted unchanged, even mild Acute Kidney Injury (AKI) or CKD dramatically prolongs exposure, shifting normal dosing into toxic ranges.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Hypoalbuminemia: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MTX is ~50% bound to serum albumin. Low albumin levels (common in chronic inflammation or malnutrition) increase the unbound, pharmacologically active fraction of the drug.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Age: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Older adults naturally have decreased eGFR (often masked by normal serum creatinine) and reduced bone marrow reserve, heightening susceptibility.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Folate Deficiency: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Failure to prescribe supplemental folic acid (typically 5-10 mg/week) with low-dose oral MTX regimens is a major preventable cause of cytopenias.</a:t>
            </a:r>
          </a:p>
          <a:p>
            <a:endParaRPr lang="en-US" dirty="0"/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Dosing errors: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Accidental daily ingestion instead of the prescribed once-weekly dose for autoimmune conditions</a:t>
            </a:r>
            <a:r>
              <a:rPr lang="en-US" dirty="0"/>
              <a:t>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248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7D1B1-526F-3881-7BBA-37F1DBC56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High-Risk Pharmacologic Interactions</a:t>
            </a:r>
            <a:b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DA8DC-62D8-0627-F1E9-080440A4D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000"/>
            <a:ext cx="10515600" cy="489373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NSAIDs &amp; Salicylates: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significantly delay MTX excretion and causing acute marrow toxicity.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Trimethoprim-Sulfamethoxazole (Bactrim):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Causes synergistic marrow toxicity. Trimethoprim is a weak DHFR inhibitor, while sulfamethoxazole displaces MTX from albumin and inhibits its renal excretion. </a:t>
            </a:r>
          </a:p>
          <a:p>
            <a:pPr marL="0" lv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Co-administration can be fatal!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Proton Pump Inhibitors (PPIs):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decrease MTX elimination and prolonging plasma levels, particularly in High-Dose MTX protocols.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Penicillins &amp; Probenecid: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Directly compete for the same transporters in the renal proximal tubule, leading to sharp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reductions in MTX clearance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subsequent bone marrow accumulation.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798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401D8-5FD8-F536-9D41-99EF51F6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020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Monitoring Guidelines</a:t>
            </a:r>
            <a:br>
              <a:rPr lang="en-US" b="1" dirty="0"/>
            </a:b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0C6D1AE-DBEF-66F1-7186-EBA6D8E676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CBC: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baseline, then periodically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Renal Function: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baseline &amp; with dose changes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Liver Function: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alongside CBC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99385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9434D-3248-BAF8-C0C9-B2A2FBDBE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Management &amp;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69AA3-B7E7-0E86-FD80-A4A098EDF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Discontinuation: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Immediately hold or discontinue methotrexate.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Antidote Therapy: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Administer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leucovorin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(folinic acid) rescue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Supportive Care: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Provide blood or platelet transfusions, intravenous hydration, and broad-spectrum antibiotics if fever or infection occurs.</a:t>
            </a:r>
          </a:p>
          <a:p>
            <a:pPr lvl="0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Factors: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Granulocyte colony-stimulating factors (G-CSF like filgrastim) may be used to accelerate white blood cell recovery.</a:t>
            </a:r>
          </a:p>
          <a:p>
            <a:pPr marL="0" lv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9510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F8240-0C12-08CE-8140-D105FAD74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First-Line Rescue: Leucovorin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DCB4B-F65D-9DBA-40E3-6CF2E2D4E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Leucovorin (Folinic Acid or 5-formyl-THF) is an active derivative of folic acid that does not require the enzyme DHFR for its conversion.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Administering Leucovorin directly resupplies the intracellular pools of active folate, immediately resuming purine and thymidylate synthesis in healthy bone marrow precursors.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Crucial Timing: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For High-Dose MTX, rescue must begin within 24-42 hours of infusion. Delaying rescue beyond 48-72 hours leads to irreversible cellular damage and profound toxicity regardless of the Leucovorin dose applied.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315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1EE82-F11A-3EE7-0953-69CDB5D68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Management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CFCFF-64FF-6ED5-ED81-AF8A7CF16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Glucarpidase (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Voraxaze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recombinant bacterial enzyme (carboxypeptidase G2) that rapidly cleaves extracellular MTX into inactive metabolites (DAMPA and glutamate).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in cases of delayed MTX clearance due to acute renal failure. It can reduce plasma MTX levels by &gt;97% within 15 minutes.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(Leucovorin is a substrate for Glucarpidase and should not be administered within 2 hours before or after the enzyme).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7992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92482-657E-826F-8D27-64C927C225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FE138-F502-2B75-826B-1C9E46B32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Management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910CC-88D5-62A6-7327-5285B661BA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Hematopoietic Support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Growth Factors: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Granulocyte colony-stimulating factor (G-CSF/Filgrastim) is deployed to accelerate neutrophil recovery during severe neutropenia. (ANC &lt; 500/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Transfusions: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Packed RBCs for symptomatic anemia and platelet transfusions for bleeding or prophylactic triggers.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&lt; 10,000/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Infection Control: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Immediate initiation of empiric broad-spectrum IV antibiotics for febrile neutropenia.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7519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341B2-9B74-3A0C-F292-2CA5C0E0B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A55DB-4C53-7D5A-BDA3-8471ABBE1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Methotrexate-induced hematologic toxicity is a severe, life-threatening complication driven by DHFR inhibition and intracellular polyglutamation.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Prevention relies on diligent monitoring, avoiding drug interactions, and prompt execution of Leucovorin rescue protocols.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524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8EBE8-2EE5-8FFB-EC2A-D58D7C7D6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3400"/>
            <a:ext cx="10515600" cy="56435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18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8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14531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1304</Words>
  <Application>Microsoft Office PowerPoint</Application>
  <PresentationFormat>Widescreen</PresentationFormat>
  <Paragraphs>105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Methotrexate-induced   Hematological Toxicities </vt:lpstr>
      <vt:lpstr>Methotrexate (MTX)</vt:lpstr>
      <vt:lpstr>PowerPoint Presentation</vt:lpstr>
      <vt:lpstr>PowerPoint Presentation</vt:lpstr>
      <vt:lpstr>Pharmacokinetics</vt:lpstr>
      <vt:lpstr>PowerPoint Presentation</vt:lpstr>
      <vt:lpstr>Mechanism of Action</vt:lpstr>
      <vt:lpstr>Adverse Effects and Toxicities</vt:lpstr>
      <vt:lpstr>Hematologic Toxicity</vt:lpstr>
      <vt:lpstr>Hematologic Manifestations</vt:lpstr>
      <vt:lpstr> </vt:lpstr>
      <vt:lpstr>Critical Patient Risk Factors</vt:lpstr>
      <vt:lpstr>High-Risk Pharmacologic Interactions </vt:lpstr>
      <vt:lpstr>Monitoring Guidelines </vt:lpstr>
      <vt:lpstr>Management &amp; Treatment</vt:lpstr>
      <vt:lpstr>First-Line Rescue: Leucovorin</vt:lpstr>
      <vt:lpstr>Advanced Management Strategies</vt:lpstr>
      <vt:lpstr>Advanced Management Strategies</vt:lpstr>
      <vt:lpstr>Summary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Ahmed Albasha</dc:creator>
  <cp:lastModifiedBy>Ahmed Albasha</cp:lastModifiedBy>
  <cp:revision>2</cp:revision>
  <dcterms:created xsi:type="dcterms:W3CDTF">2026-09-13T10:00:53Z</dcterms:created>
  <dcterms:modified xsi:type="dcterms:W3CDTF">2026-09-13T15:11:41Z</dcterms:modified>
</cp:coreProperties>
</file>