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5" r:id="rId7"/>
    <p:sldId id="262" r:id="rId8"/>
    <p:sldId id="266" r:id="rId9"/>
    <p:sldId id="263" r:id="rId10"/>
    <p:sldId id="261" r:id="rId11"/>
    <p:sldId id="270" r:id="rId12"/>
    <p:sldId id="267" r:id="rId13"/>
    <p:sldId id="264" r:id="rId14"/>
    <p:sldId id="268" r:id="rId15"/>
    <p:sldId id="269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307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F8F5B3-9909-49C8-B98F-621B4B09ACBC}" type="datetimeFigureOut">
              <a:rPr lang="en-US" smtClean="0"/>
              <a:t>5/15/2026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5D04A5-EBF0-4F5C-A484-740FF2256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200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5D04A5-EBF0-4F5C-A484-740FF2256FF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18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4747F-6005-4407-BB19-F6BC1A90AB3D}" type="datetimeFigureOut">
              <a:rPr lang="en-US" smtClean="0"/>
              <a:t>5/15/2026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63AA-42DD-43A7-A359-9E304B654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918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4747F-6005-4407-BB19-F6BC1A90AB3D}" type="datetimeFigureOut">
              <a:rPr lang="en-US" smtClean="0"/>
              <a:t>5/15/2026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63AA-42DD-43A7-A359-9E304B654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535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4747F-6005-4407-BB19-F6BC1A90AB3D}" type="datetimeFigureOut">
              <a:rPr lang="en-US" smtClean="0"/>
              <a:t>5/15/2026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63AA-42DD-43A7-A359-9E304B6540E3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654314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4747F-6005-4407-BB19-F6BC1A90AB3D}" type="datetimeFigureOut">
              <a:rPr lang="en-US" smtClean="0"/>
              <a:t>5/15/2026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63AA-42DD-43A7-A359-9E304B654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1810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4747F-6005-4407-BB19-F6BC1A90AB3D}" type="datetimeFigureOut">
              <a:rPr lang="en-US" smtClean="0"/>
              <a:t>5/15/2026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63AA-42DD-43A7-A359-9E304B6540E3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880265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4747F-6005-4407-BB19-F6BC1A90AB3D}" type="datetimeFigureOut">
              <a:rPr lang="en-US" smtClean="0"/>
              <a:t>5/15/2026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63AA-42DD-43A7-A359-9E304B654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3097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4747F-6005-4407-BB19-F6BC1A90AB3D}" type="datetimeFigureOut">
              <a:rPr lang="en-US" smtClean="0"/>
              <a:t>5/15/2026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63AA-42DD-43A7-A359-9E304B654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5679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4747F-6005-4407-BB19-F6BC1A90AB3D}" type="datetimeFigureOut">
              <a:rPr lang="en-US" smtClean="0"/>
              <a:t>5/15/2026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63AA-42DD-43A7-A359-9E304B654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411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4747F-6005-4407-BB19-F6BC1A90AB3D}" type="datetimeFigureOut">
              <a:rPr lang="en-US" smtClean="0"/>
              <a:t>5/15/2026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63AA-42DD-43A7-A359-9E304B654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368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4747F-6005-4407-BB19-F6BC1A90AB3D}" type="datetimeFigureOut">
              <a:rPr lang="en-US" smtClean="0"/>
              <a:t>5/15/2026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63AA-42DD-43A7-A359-9E304B654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615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4747F-6005-4407-BB19-F6BC1A90AB3D}" type="datetimeFigureOut">
              <a:rPr lang="en-US" smtClean="0"/>
              <a:t>5/15/2026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63AA-42DD-43A7-A359-9E304B654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904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4747F-6005-4407-BB19-F6BC1A90AB3D}" type="datetimeFigureOut">
              <a:rPr lang="en-US" smtClean="0"/>
              <a:t>5/15/2026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63AA-42DD-43A7-A359-9E304B654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571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4747F-6005-4407-BB19-F6BC1A90AB3D}" type="datetimeFigureOut">
              <a:rPr lang="en-US" smtClean="0"/>
              <a:t>5/15/2026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63AA-42DD-43A7-A359-9E304B654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730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4747F-6005-4407-BB19-F6BC1A90AB3D}" type="datetimeFigureOut">
              <a:rPr lang="en-US" smtClean="0"/>
              <a:t>5/15/2026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63AA-42DD-43A7-A359-9E304B654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405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4747F-6005-4407-BB19-F6BC1A90AB3D}" type="datetimeFigureOut">
              <a:rPr lang="en-US" smtClean="0"/>
              <a:t>5/15/2026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63AA-42DD-43A7-A359-9E304B654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288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4747F-6005-4407-BB19-F6BC1A90AB3D}" type="datetimeFigureOut">
              <a:rPr lang="en-US" smtClean="0"/>
              <a:t>5/15/2026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63AA-42DD-43A7-A359-9E304B654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233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64747F-6005-4407-BB19-F6BC1A90AB3D}" type="datetimeFigureOut">
              <a:rPr lang="en-US" smtClean="0"/>
              <a:t>5/15/2026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CB363AA-42DD-43A7-A359-9E304B654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497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FEF14-3674-EECF-E342-7380C9AA14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1022465"/>
            <a:ext cx="7766936" cy="3028371"/>
          </a:xfrm>
        </p:spPr>
        <p:txBody>
          <a:bodyPr>
            <a:normAutofit/>
          </a:bodyPr>
          <a:lstStyle/>
          <a:p>
            <a:pPr algn="ctr"/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Spanlastics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 Smart Carrier for Nose-to-Brain Drug Delivery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08280E-F37A-860D-D455-6DA46F3434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33241" y="4483095"/>
            <a:ext cx="7766936" cy="1443880"/>
          </a:xfrm>
        </p:spPr>
        <p:txBody>
          <a:bodyPr>
            <a:noAutofit/>
          </a:bodyPr>
          <a:lstStyle/>
          <a:p>
            <a:pPr algn="ctr"/>
            <a:r>
              <a:rPr lang="ar-IQ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حنين عبد الهادي</a:t>
            </a:r>
          </a:p>
          <a:p>
            <a:pPr algn="ctr"/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Pharmaceutics</a:t>
            </a:r>
            <a:endParaRPr lang="ar-IQ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ar-IQ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2026</a:t>
            </a:r>
          </a:p>
        </p:txBody>
      </p:sp>
    </p:spTree>
    <p:extLst>
      <p:ext uri="{BB962C8B-B14F-4D97-AF65-F5344CB8AC3E}">
        <p14:creationId xmlns:p14="http://schemas.microsoft.com/office/powerpoint/2010/main" val="12509066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1842BE-6F58-5634-C8E2-FC438BE73B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88225"/>
            <a:ext cx="8596668" cy="4653137"/>
          </a:xfrm>
        </p:spPr>
        <p:txBody>
          <a:bodyPr>
            <a:normAutofit/>
          </a:bodyPr>
          <a:lstStyle/>
          <a:p>
            <a:pPr algn="l"/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SLs can be used to deliver both hydrophilic and hydrophobic drugs which are encapsulated in interior </a:t>
            </a:r>
            <a:r>
              <a:rPr lang="en-US" sz="24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hydrophiliccompartment</a:t>
            </a: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outer lipid layer, respectively.</a:t>
            </a:r>
          </a:p>
          <a:p>
            <a:pPr algn="l"/>
            <a:endParaRPr lang="en-US" sz="2400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They are structurally similar to traditional liposomes but are more chemically stable.</a:t>
            </a:r>
          </a:p>
          <a:p>
            <a:pPr algn="l"/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Spanlastics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or modified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niosome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are biodegradable, nonimmunogenic, flexible, and deformable walled nano-vesicular systems that differ from ordinary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niosomes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 that they only contain nonionic surfactants.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37479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5B041-9990-A33A-3BAF-D266E4041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dirty="0">
                <a:effectLst/>
                <a:latin typeface="Arial" panose="020B0604020202020204" pitchFamily="34" charset="0"/>
              </a:rPr>
              <a:t>Characteristics of </a:t>
            </a:r>
            <a:r>
              <a:rPr lang="en-US" b="0" i="0" dirty="0" err="1">
                <a:effectLst/>
                <a:latin typeface="Arial" panose="020B0604020202020204" pitchFamily="34" charset="0"/>
              </a:rPr>
              <a:t>Spanlastics</a:t>
            </a:r>
            <a:r>
              <a:rPr lang="en-US" b="0" i="0" dirty="0">
                <a:effectLst/>
                <a:latin typeface="Arial" panose="020B0604020202020204" pitchFamily="34" charset="0"/>
              </a:rPr>
              <a:t> Nanovesicles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6E401F-D41D-B387-72A0-15AE4FA3B5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240211"/>
          </a:xfrm>
        </p:spPr>
        <p:txBody>
          <a:bodyPr>
            <a:noAutofit/>
          </a:bodyPr>
          <a:lstStyle/>
          <a:p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1.Targeted drug delivery: </a:t>
            </a:r>
            <a:r>
              <a:rPr lang="en-US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Spanlastics</a:t>
            </a: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serve as drug delivery systems that target specific body areas precisely.</a:t>
            </a:r>
          </a:p>
          <a:p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2.Flexibility: These vesicular carriers are adaptable and capable of delivering hydrophilic </a:t>
            </a:r>
            <a:r>
              <a:rPr lang="en-US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andlipophilic</a:t>
            </a: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drugs.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3.Improved drug effectiveness: By enhancing drug stability and bioavailability while reducing degradation rates, </a:t>
            </a:r>
            <a:r>
              <a:rPr lang="en-US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Spanlastics</a:t>
            </a: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improve drug efficacy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.Wide range of applications: </a:t>
            </a:r>
            <a:r>
              <a:rPr lang="en-US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Spanlastics</a:t>
            </a: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help deliver drugs to various body parts, including the brain ,eyes, mouth, skin, nose, and nails.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871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7546D-BB26-3AEE-82B1-636E02A85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Preparation of SPs vesicles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7A306D-5926-EE61-688A-0F075CDB88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2644167"/>
          </a:xfrm>
        </p:spPr>
        <p:txBody>
          <a:bodyPr/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are several methods used in preparation :</a:t>
            </a:r>
          </a:p>
          <a:p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1_Ethanol injection method</a:t>
            </a:r>
          </a:p>
          <a:p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2_Thin-film hydration method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4_Hand shaking method</a:t>
            </a:r>
          </a:p>
          <a:p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5_Extrusion method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8159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3D7663F-83C4-6770-E419-F03A7DFCCA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771" y="972589"/>
            <a:ext cx="8129847" cy="4447309"/>
          </a:xfrm>
        </p:spPr>
      </p:pic>
    </p:spTree>
    <p:extLst>
      <p:ext uri="{BB962C8B-B14F-4D97-AF65-F5344CB8AC3E}">
        <p14:creationId xmlns:p14="http://schemas.microsoft.com/office/powerpoint/2010/main" val="26958908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49358-6D12-CEEF-6EE3-37EFC7F7A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Applications of SPs as carrier for drug delivery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3E4BC7-84BE-6900-CA1E-4931B37E4B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028305"/>
            <a:ext cx="8596668" cy="4013057"/>
          </a:xfrm>
        </p:spPr>
        <p:txBody>
          <a:bodyPr>
            <a:noAutofit/>
          </a:bodyPr>
          <a:lstStyle/>
          <a:p>
            <a:pPr algn="l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umerous studies have shown that SPs have the potential to significantly improve therapeutic efficacy, increase drug bioavailability, promote patient compliance, and decrease adverse effects.</a:t>
            </a:r>
          </a:p>
          <a:p>
            <a:pPr algn="l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 Drugs:</a:t>
            </a:r>
          </a:p>
          <a:p>
            <a:pPr algn="l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1.Rasagiline used to treat Parkinson's disease.</a:t>
            </a:r>
          </a:p>
          <a:p>
            <a:pPr algn="l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Zolmitriptan used to treat Migraine.</a:t>
            </a:r>
          </a:p>
          <a:p>
            <a:pPr algn="l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Celecoxib used for their anti-Inflammatory effect. </a:t>
            </a:r>
          </a:p>
          <a:p>
            <a:pPr algn="l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several others </a:t>
            </a:r>
          </a:p>
        </p:txBody>
      </p:sp>
    </p:spTree>
    <p:extLst>
      <p:ext uri="{BB962C8B-B14F-4D97-AF65-F5344CB8AC3E}">
        <p14:creationId xmlns:p14="http://schemas.microsoft.com/office/powerpoint/2010/main" val="42161960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089ED-EAB6-CE97-018C-1AB671A9A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dirty="0">
                <a:effectLst/>
                <a:latin typeface="Arial" panose="020B0604020202020204" pitchFamily="34" charset="0"/>
              </a:rPr>
              <a:t>Conclusion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93AC67-E0AB-3B09-D3E6-F358131287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0" dirty="0">
                <a:effectLst/>
                <a:latin typeface="Arial" panose="020B0604020202020204" pitchFamily="34" charset="0"/>
              </a:rPr>
              <a:t>The development of the nose-to-brain route professes to be a promising technique to bypass the blood-brain barrier (BBB) and directly transport medicinal compounds to the brain.</a:t>
            </a:r>
            <a:endParaRPr lang="en-US" dirty="0">
              <a:latin typeface="Arial" panose="020B0604020202020204" pitchFamily="34" charset="0"/>
            </a:endParaRPr>
          </a:p>
          <a:p>
            <a:r>
              <a:rPr lang="en-US" b="0" i="0" dirty="0" err="1">
                <a:effectLst/>
                <a:latin typeface="Arial" panose="020B0604020202020204" pitchFamily="34" charset="0"/>
              </a:rPr>
              <a:t>Nanovasicular</a:t>
            </a:r>
            <a:r>
              <a:rPr lang="en-US" b="0" i="0" dirty="0">
                <a:effectLst/>
                <a:latin typeface="Arial" panose="020B0604020202020204" pitchFamily="34" charset="0"/>
              </a:rPr>
              <a:t> systems like </a:t>
            </a:r>
            <a:r>
              <a:rPr lang="en-US" b="0" i="0" dirty="0" err="1">
                <a:effectLst/>
                <a:latin typeface="Arial" panose="020B0604020202020204" pitchFamily="34" charset="0"/>
              </a:rPr>
              <a:t>Spanlastics</a:t>
            </a:r>
            <a:r>
              <a:rPr lang="en-US" b="0" i="0" dirty="0">
                <a:effectLst/>
                <a:latin typeface="Arial" panose="020B0604020202020204" pitchFamily="34" charset="0"/>
              </a:rPr>
              <a:t>, can be recruited for the nose to the brain drug delivery system. </a:t>
            </a:r>
          </a:p>
          <a:p>
            <a:r>
              <a:rPr lang="en-US" b="0" i="0" dirty="0">
                <a:effectLst/>
                <a:latin typeface="Arial" panose="020B0604020202020204" pitchFamily="34" charset="0"/>
              </a:rPr>
              <a:t>They prevent first-pass metabolism and address the problems associated with the limited brain bioavailability of medicines.</a:t>
            </a:r>
          </a:p>
          <a:p>
            <a:r>
              <a:rPr lang="en-US" b="0" i="0" dirty="0">
                <a:effectLst/>
                <a:latin typeface="Arial" panose="020B0604020202020204" pitchFamily="34" charset="0"/>
              </a:rPr>
              <a:t> By using these vesicular systems, lipophilic and hydrophilic medications can provide site-specific effects.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8438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D4A9D99-76B7-CB6C-5F04-BE50415256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593" y="1321724"/>
            <a:ext cx="7672647" cy="4720301"/>
          </a:xfrm>
        </p:spPr>
      </p:pic>
    </p:spTree>
    <p:extLst>
      <p:ext uri="{BB962C8B-B14F-4D97-AF65-F5344CB8AC3E}">
        <p14:creationId xmlns:p14="http://schemas.microsoft.com/office/powerpoint/2010/main" val="18745624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B18D9-3677-4E54-3828-CF4FD6882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C7A88B-6C60-8AFC-B746-FEA884BF7B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8812876" cy="3843655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Neurological disorders are major causes of global disability and are the second leading cause of death after cardiovascular diseases.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Efficient drug delivery across the blood–brain barrier (BBB) remains a significant obstacle in treating central nervous system (CNS) disorders.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these barriers that exclude approximately 98 % of small-molecule and nearly all large molecule and therapeutics are also those that safeguard the brain’s integrity.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4156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7CB23F-F9C4-D35C-F9CA-EA9500FEE1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578" y="1022465"/>
            <a:ext cx="8596668" cy="4954385"/>
          </a:xfrm>
        </p:spPr>
        <p:txBody>
          <a:bodyPr>
            <a:noAutofit/>
          </a:bodyPr>
          <a:lstStyle/>
          <a:p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Drug molecules and therapeutic agents can be delivered to the brain non-invasively through the nasal passages </a:t>
            </a:r>
            <a:r>
              <a:rPr lang="en-US" sz="24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via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intranasal drug delivery.</a:t>
            </a:r>
          </a:p>
          <a:p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the intranasal cavity has two different routes for drug delivery, the olfactory and trigeminal pathways, allowing for immediate access to the brain.</a:t>
            </a:r>
          </a:p>
          <a:p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The olfactory system is the sole portion of the body where the central nervous system (CNS) has direct touch with the outside world.</a:t>
            </a:r>
          </a:p>
          <a:p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Olfactory and trigeminal nerve routes are particularly effective at transporting active compounds from the olfactory region to the brain.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308417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3BA43F-41A8-A0AA-C7BA-35FA69336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288473"/>
            <a:ext cx="8596668" cy="4752889"/>
          </a:xfrm>
        </p:spPr>
        <p:txBody>
          <a:bodyPr>
            <a:noAutofit/>
          </a:bodyPr>
          <a:lstStyle/>
          <a:p>
            <a:pPr algn="l"/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Intranasal route provides an excellent site for rapid absorption of centrally acting drugs.</a:t>
            </a:r>
          </a:p>
          <a:p>
            <a:pPr algn="l"/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addition, nasal application circumvents first-pass elimination, degradation and irritation in GIT, and may be employed routinely without any pain. </a:t>
            </a:r>
          </a:p>
          <a:p>
            <a:pPr algn="l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</a:t>
            </a: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noninvasive, it reduce the risk of infection compared to IV administration.</a:t>
            </a:r>
          </a:p>
          <a:p>
            <a:pPr algn="l"/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Nanoparticles have been considered as suitable carriers for maximizing the brain targeting potential of many CNS active drugs such as </a:t>
            </a:r>
            <a:r>
              <a:rPr lang="en-US" sz="24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spanlastics</a:t>
            </a: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824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C94ED-5D46-464B-30D0-D95E948F5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Spanlastics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1442E7-8C70-5A6A-D3BC-63179378C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393" y="1662544"/>
            <a:ext cx="8782550" cy="4339245"/>
          </a:xfrm>
        </p:spPr>
        <p:txBody>
          <a:bodyPr>
            <a:noAutofit/>
          </a:bodyPr>
          <a:lstStyle/>
          <a:p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Novel drug delivery system called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spanlastic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which combines vesicular and nanoparticulate characteristics.</a:t>
            </a:r>
          </a:p>
          <a:p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The name "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Spanlastic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" is derived from "span add to elastic," in which the hydrophobic or hydrophilic medication can be contained in the outer lipid layer or inner hydrophilic core, respectively.</a:t>
            </a:r>
          </a:p>
          <a:p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Spanlastics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are surfactant-dependent, malleable nanocarriers. Most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spanlastics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consist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 </a:t>
            </a: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edge activator (EA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s) and non-ionic surfactants. 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696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9BE1C7E-BDF5-C1CD-F0FD-F2E382CAEA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42" y="1055716"/>
            <a:ext cx="7872152" cy="4902573"/>
          </a:xfrm>
        </p:spPr>
      </p:pic>
    </p:spTree>
    <p:extLst>
      <p:ext uri="{BB962C8B-B14F-4D97-AF65-F5344CB8AC3E}">
        <p14:creationId xmlns:p14="http://schemas.microsoft.com/office/powerpoint/2010/main" val="35842544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A6B3A1-A103-FF83-1850-2BF9346FC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138845"/>
            <a:ext cx="8990368" cy="4902518"/>
          </a:xfrm>
        </p:spPr>
        <p:txBody>
          <a:bodyPr>
            <a:noAutofit/>
          </a:bodyPr>
          <a:lstStyle/>
          <a:p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EAs destabilize the nanocarriers’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vesicular membranes by squeezing through various biological layer pores without breaking, increasing their permeability and flexibility across biological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membranes.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EA is single chain surfactant which are hydrophilic wetting agent, like tweens, polyvinyl alcohol, and Brij.</a:t>
            </a:r>
          </a:p>
          <a:p>
            <a:pPr algn="l"/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which can reduce interfacial tension to stabilize vesicular bilayer, thus promote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spanlastics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elasticity and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flexibilty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leading to easy of vesicles deformation which can help penetration through skin layers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729105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BD985DE-5D3C-AD29-3C5F-C4DB34A4BE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55" y="997527"/>
            <a:ext cx="8321040" cy="5039427"/>
          </a:xfrm>
        </p:spPr>
      </p:pic>
    </p:spTree>
    <p:extLst>
      <p:ext uri="{BB962C8B-B14F-4D97-AF65-F5344CB8AC3E}">
        <p14:creationId xmlns:p14="http://schemas.microsoft.com/office/powerpoint/2010/main" val="41169271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D131DC-4813-7800-0191-FFF50F496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673331"/>
            <a:ext cx="8824113" cy="5835534"/>
          </a:xfrm>
        </p:spPr>
        <p:txBody>
          <a:bodyPr>
            <a:noAutofit/>
          </a:bodyPr>
          <a:lstStyle/>
          <a:p>
            <a:pPr algn="l"/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Non-ionic surfactants are widely utilized as wetting agents while making vesicles due to their many advantages.</a:t>
            </a:r>
          </a:p>
          <a:p>
            <a:pPr algn="l"/>
            <a:endParaRPr lang="en-US" sz="2400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Compared to anionic, amphoteric, or cationic surfactants, they offer better stability, compatibility, and less toxicity.</a:t>
            </a:r>
          </a:p>
          <a:p>
            <a:pPr algn="l"/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fact that nonionic surfactants have both polar and non-polar portions contributes to their high interfacial activity.</a:t>
            </a:r>
          </a:p>
          <a:p>
            <a:pPr algn="l"/>
            <a:endParaRPr lang="en-US" sz="2400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Non-ionic surfactant used such as span 40 , span 60 and span 80 .</a:t>
            </a:r>
          </a:p>
          <a:p>
            <a:pPr algn="l"/>
            <a:endParaRPr lang="en-US" sz="2400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mostly used non ionic surfactant is span 60 </a:t>
            </a: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(HLB value 4.7)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which </a:t>
            </a: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exhibit more stability, likely to be less disturbed and aggregated than those based primarily on span 80 (HLB value 4.3).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86946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193</TotalTime>
  <Words>853</Words>
  <Application>Microsoft Office PowerPoint</Application>
  <PresentationFormat>Widescreen</PresentationFormat>
  <Paragraphs>64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Times New Roman</vt:lpstr>
      <vt:lpstr>Trebuchet MS</vt:lpstr>
      <vt:lpstr>Wingdings 3</vt:lpstr>
      <vt:lpstr>Facet</vt:lpstr>
      <vt:lpstr>Spanlastics: A Smart Carrier for Nose-to-Brain Drug Delivery</vt:lpstr>
      <vt:lpstr>Introduction</vt:lpstr>
      <vt:lpstr>PowerPoint Presentation</vt:lpstr>
      <vt:lpstr>PowerPoint Presentation</vt:lpstr>
      <vt:lpstr>Spanlastics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Characteristics of Spanlastics Nanovesicles</vt:lpstr>
      <vt:lpstr>Preparation of SPs vesicles</vt:lpstr>
      <vt:lpstr>PowerPoint Presentation</vt:lpstr>
      <vt:lpstr>Applications of SPs as carrier for drug delivery</vt:lpstr>
      <vt:lpstr>Conclusion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Spanlastics: A Smart Carrier for Nose-to-Brain Drug Delivery</dc:title>
  <dc:creator>haider</dc:creator>
  <cp:lastModifiedBy>haider</cp:lastModifiedBy>
  <cp:revision>6</cp:revision>
  <dcterms:created xsi:type="dcterms:W3CDTF">2026-05-15T12:48:56Z</dcterms:created>
  <dcterms:modified xsi:type="dcterms:W3CDTF">2026-05-15T16:02:44Z</dcterms:modified>
</cp:coreProperties>
</file>